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86" r:id="rId3"/>
    <p:sldId id="298" r:id="rId4"/>
    <p:sldId id="299" r:id="rId5"/>
    <p:sldId id="287" r:id="rId6"/>
    <p:sldId id="285" r:id="rId7"/>
    <p:sldId id="297" r:id="rId8"/>
    <p:sldId id="283" r:id="rId9"/>
    <p:sldId id="296" r:id="rId10"/>
    <p:sldId id="290" r:id="rId11"/>
    <p:sldId id="270" r:id="rId12"/>
    <p:sldId id="288" r:id="rId13"/>
  </p:sldIdLst>
  <p:sldSz cx="9144000" cy="6858000" type="screen4x3"/>
  <p:notesSz cx="6858000" cy="9947275"/>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7364"/>
          </a:xfrm>
          <a:prstGeom prst="rect">
            <a:avLst/>
          </a:prstGeom>
        </p:spPr>
        <p:txBody>
          <a:bodyPr vert="horz" lIns="93150" tIns="46575" rIns="93150" bIns="46575" rtlCol="0"/>
          <a:lstStyle>
            <a:lvl1pPr algn="l">
              <a:defRPr sz="1200"/>
            </a:lvl1pPr>
          </a:lstStyle>
          <a:p>
            <a:endParaRPr lang="hr-HR"/>
          </a:p>
        </p:txBody>
      </p:sp>
      <p:sp>
        <p:nvSpPr>
          <p:cNvPr id="3" name="Date Placeholder 2"/>
          <p:cNvSpPr>
            <a:spLocks noGrp="1"/>
          </p:cNvSpPr>
          <p:nvPr>
            <p:ph type="dt" sz="quarter" idx="1"/>
          </p:nvPr>
        </p:nvSpPr>
        <p:spPr>
          <a:xfrm>
            <a:off x="3884613" y="1"/>
            <a:ext cx="2971800" cy="497364"/>
          </a:xfrm>
          <a:prstGeom prst="rect">
            <a:avLst/>
          </a:prstGeom>
        </p:spPr>
        <p:txBody>
          <a:bodyPr vert="horz" lIns="93150" tIns="46575" rIns="93150" bIns="46575" rtlCol="0"/>
          <a:lstStyle>
            <a:lvl1pPr algn="r">
              <a:defRPr sz="1200"/>
            </a:lvl1pPr>
          </a:lstStyle>
          <a:p>
            <a:fld id="{6EC96485-544D-4799-998E-B60408AB5803}" type="datetimeFigureOut">
              <a:rPr lang="sr-Latn-CS" smtClean="0"/>
              <a:pPr/>
              <a:t>13.10.2020.</a:t>
            </a:fld>
            <a:endParaRPr lang="hr-HR"/>
          </a:p>
        </p:txBody>
      </p:sp>
      <p:sp>
        <p:nvSpPr>
          <p:cNvPr id="4" name="Footer Placeholder 3"/>
          <p:cNvSpPr>
            <a:spLocks noGrp="1"/>
          </p:cNvSpPr>
          <p:nvPr>
            <p:ph type="ftr" sz="quarter" idx="2"/>
          </p:nvPr>
        </p:nvSpPr>
        <p:spPr>
          <a:xfrm>
            <a:off x="0" y="9448186"/>
            <a:ext cx="2971800" cy="497364"/>
          </a:xfrm>
          <a:prstGeom prst="rect">
            <a:avLst/>
          </a:prstGeom>
        </p:spPr>
        <p:txBody>
          <a:bodyPr vert="horz" lIns="93150" tIns="46575" rIns="93150" bIns="46575" rtlCol="0" anchor="b"/>
          <a:lstStyle>
            <a:lvl1pPr algn="l">
              <a:defRPr sz="1200"/>
            </a:lvl1pPr>
          </a:lstStyle>
          <a:p>
            <a:endParaRPr lang="hr-HR"/>
          </a:p>
        </p:txBody>
      </p:sp>
      <p:sp>
        <p:nvSpPr>
          <p:cNvPr id="5" name="Slide Number Placeholder 4"/>
          <p:cNvSpPr>
            <a:spLocks noGrp="1"/>
          </p:cNvSpPr>
          <p:nvPr>
            <p:ph type="sldNum" sz="quarter" idx="3"/>
          </p:nvPr>
        </p:nvSpPr>
        <p:spPr>
          <a:xfrm>
            <a:off x="3884613" y="9448186"/>
            <a:ext cx="2971800" cy="497364"/>
          </a:xfrm>
          <a:prstGeom prst="rect">
            <a:avLst/>
          </a:prstGeom>
        </p:spPr>
        <p:txBody>
          <a:bodyPr vert="horz" lIns="93150" tIns="46575" rIns="93150" bIns="46575" rtlCol="0" anchor="b"/>
          <a:lstStyle>
            <a:lvl1pPr algn="r">
              <a:defRPr sz="1200"/>
            </a:lvl1pPr>
          </a:lstStyle>
          <a:p>
            <a:fld id="{FCC5F759-B1E7-46FD-AA2D-DF938D8056A2}" type="slidenum">
              <a:rPr lang="hr-HR" smtClean="0"/>
              <a:pPr/>
              <a:t>‹#›</a:t>
            </a:fld>
            <a:endParaRPr lang="hr-HR"/>
          </a:p>
        </p:txBody>
      </p:sp>
    </p:spTree>
    <p:extLst>
      <p:ext uri="{BB962C8B-B14F-4D97-AF65-F5344CB8AC3E}">
        <p14:creationId xmlns:p14="http://schemas.microsoft.com/office/powerpoint/2010/main" val="1420573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290" cy="497846"/>
          </a:xfrm>
          <a:prstGeom prst="rect">
            <a:avLst/>
          </a:prstGeom>
        </p:spPr>
        <p:txBody>
          <a:bodyPr vert="horz" lIns="93150" tIns="46575" rIns="93150" bIns="46575" rtlCol="0"/>
          <a:lstStyle>
            <a:lvl1pPr algn="l">
              <a:defRPr sz="1200"/>
            </a:lvl1pPr>
          </a:lstStyle>
          <a:p>
            <a:endParaRPr lang="hr-HR"/>
          </a:p>
        </p:txBody>
      </p:sp>
      <p:sp>
        <p:nvSpPr>
          <p:cNvPr id="3" name="Date Placeholder 2"/>
          <p:cNvSpPr>
            <a:spLocks noGrp="1"/>
          </p:cNvSpPr>
          <p:nvPr>
            <p:ph type="dt" idx="1"/>
          </p:nvPr>
        </p:nvSpPr>
        <p:spPr>
          <a:xfrm>
            <a:off x="3884076" y="0"/>
            <a:ext cx="2972289" cy="497846"/>
          </a:xfrm>
          <a:prstGeom prst="rect">
            <a:avLst/>
          </a:prstGeom>
        </p:spPr>
        <p:txBody>
          <a:bodyPr vert="horz" lIns="93150" tIns="46575" rIns="93150" bIns="46575" rtlCol="0"/>
          <a:lstStyle>
            <a:lvl1pPr algn="r">
              <a:defRPr sz="1200"/>
            </a:lvl1pPr>
          </a:lstStyle>
          <a:p>
            <a:fld id="{39104672-4A1D-4FB2-A3F6-0731BBFDEC2F}" type="datetimeFigureOut">
              <a:rPr lang="hr-HR" smtClean="0"/>
              <a:pPr/>
              <a:t>13.10.2020.</a:t>
            </a:fld>
            <a:endParaRPr lang="hr-HR"/>
          </a:p>
        </p:txBody>
      </p:sp>
      <p:sp>
        <p:nvSpPr>
          <p:cNvPr id="4" name="Slide Image Placeholder 3"/>
          <p:cNvSpPr>
            <a:spLocks noGrp="1" noRot="1" noChangeAspect="1"/>
          </p:cNvSpPr>
          <p:nvPr>
            <p:ph type="sldImg" idx="2"/>
          </p:nvPr>
        </p:nvSpPr>
        <p:spPr>
          <a:xfrm>
            <a:off x="942975" y="746125"/>
            <a:ext cx="4973638" cy="3729038"/>
          </a:xfrm>
          <a:prstGeom prst="rect">
            <a:avLst/>
          </a:prstGeom>
          <a:noFill/>
          <a:ln w="12700">
            <a:solidFill>
              <a:prstClr val="black"/>
            </a:solidFill>
          </a:ln>
        </p:spPr>
        <p:txBody>
          <a:bodyPr vert="horz" lIns="93150" tIns="46575" rIns="93150" bIns="46575" rtlCol="0" anchor="ctr"/>
          <a:lstStyle/>
          <a:p>
            <a:endParaRPr lang="hr-HR"/>
          </a:p>
        </p:txBody>
      </p:sp>
      <p:sp>
        <p:nvSpPr>
          <p:cNvPr id="5" name="Notes Placeholder 4"/>
          <p:cNvSpPr>
            <a:spLocks noGrp="1"/>
          </p:cNvSpPr>
          <p:nvPr>
            <p:ph type="body" sz="quarter" idx="3"/>
          </p:nvPr>
        </p:nvSpPr>
        <p:spPr>
          <a:xfrm>
            <a:off x="686290" y="4724715"/>
            <a:ext cx="5485420" cy="4475792"/>
          </a:xfrm>
          <a:prstGeom prst="rect">
            <a:avLst/>
          </a:prstGeom>
        </p:spPr>
        <p:txBody>
          <a:bodyPr vert="horz" lIns="93150" tIns="46575" rIns="93150" bIns="4657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1" y="9447824"/>
            <a:ext cx="2972290" cy="497846"/>
          </a:xfrm>
          <a:prstGeom prst="rect">
            <a:avLst/>
          </a:prstGeom>
        </p:spPr>
        <p:txBody>
          <a:bodyPr vert="horz" lIns="93150" tIns="46575" rIns="93150" bIns="46575" rtlCol="0" anchor="b"/>
          <a:lstStyle>
            <a:lvl1pPr algn="l">
              <a:defRPr sz="1200"/>
            </a:lvl1pPr>
          </a:lstStyle>
          <a:p>
            <a:endParaRPr lang="hr-HR"/>
          </a:p>
        </p:txBody>
      </p:sp>
      <p:sp>
        <p:nvSpPr>
          <p:cNvPr id="7" name="Slide Number Placeholder 6"/>
          <p:cNvSpPr>
            <a:spLocks noGrp="1"/>
          </p:cNvSpPr>
          <p:nvPr>
            <p:ph type="sldNum" sz="quarter" idx="5"/>
          </p:nvPr>
        </p:nvSpPr>
        <p:spPr>
          <a:xfrm>
            <a:off x="3884076" y="9447824"/>
            <a:ext cx="2972289" cy="497846"/>
          </a:xfrm>
          <a:prstGeom prst="rect">
            <a:avLst/>
          </a:prstGeom>
        </p:spPr>
        <p:txBody>
          <a:bodyPr vert="horz" lIns="93150" tIns="46575" rIns="93150" bIns="46575" rtlCol="0" anchor="b"/>
          <a:lstStyle>
            <a:lvl1pPr algn="r">
              <a:defRPr sz="1200"/>
            </a:lvl1pPr>
          </a:lstStyle>
          <a:p>
            <a:fld id="{5061A6DC-3D49-4A23-A768-E5E831CAE53F}" type="slidenum">
              <a:rPr lang="hr-HR" smtClean="0"/>
              <a:pPr/>
              <a:t>‹#›</a:t>
            </a:fld>
            <a:endParaRPr lang="hr-HR"/>
          </a:p>
        </p:txBody>
      </p:sp>
    </p:spTree>
    <p:extLst>
      <p:ext uri="{BB962C8B-B14F-4D97-AF65-F5344CB8AC3E}">
        <p14:creationId xmlns:p14="http://schemas.microsoft.com/office/powerpoint/2010/main" val="3362435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5061A6DC-3D49-4A23-A768-E5E831CAE53F}" type="slidenum">
              <a:rPr lang="hr-HR" smtClean="0"/>
              <a:pPr/>
              <a:t>1</a:t>
            </a:fld>
            <a:endParaRPr lang="hr-HR"/>
          </a:p>
        </p:txBody>
      </p:sp>
    </p:spTree>
    <p:extLst>
      <p:ext uri="{BB962C8B-B14F-4D97-AF65-F5344CB8AC3E}">
        <p14:creationId xmlns:p14="http://schemas.microsoft.com/office/powerpoint/2010/main" val="1466997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5061A6DC-3D49-4A23-A768-E5E831CAE53F}" type="slidenum">
              <a:rPr lang="hr-HR" smtClean="0"/>
              <a:pPr/>
              <a:t>2</a:t>
            </a:fld>
            <a:endParaRPr lang="hr-HR"/>
          </a:p>
        </p:txBody>
      </p:sp>
    </p:spTree>
    <p:extLst>
      <p:ext uri="{BB962C8B-B14F-4D97-AF65-F5344CB8AC3E}">
        <p14:creationId xmlns:p14="http://schemas.microsoft.com/office/powerpoint/2010/main" val="719970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5061A6DC-3D49-4A23-A768-E5E831CAE53F}" type="slidenum">
              <a:rPr lang="hr-HR" smtClean="0"/>
              <a:pPr/>
              <a:t>3</a:t>
            </a:fld>
            <a:endParaRPr lang="hr-HR"/>
          </a:p>
        </p:txBody>
      </p:sp>
    </p:spTree>
    <p:extLst>
      <p:ext uri="{BB962C8B-B14F-4D97-AF65-F5344CB8AC3E}">
        <p14:creationId xmlns:p14="http://schemas.microsoft.com/office/powerpoint/2010/main" val="71997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3F87F527-C7BE-4D65-B2E3-31B516EA0E89}" type="datetime1">
              <a:rPr lang="sr-Latn-CS" smtClean="0"/>
              <a:pPr/>
              <a:t>13.10.2020.</a:t>
            </a:fld>
            <a:endParaRPr lang="hr-HR"/>
          </a:p>
        </p:txBody>
      </p:sp>
      <p:sp>
        <p:nvSpPr>
          <p:cNvPr id="5" name="Footer Placeholder 4"/>
          <p:cNvSpPr>
            <a:spLocks noGrp="1"/>
          </p:cNvSpPr>
          <p:nvPr>
            <p:ph type="ftr" sz="quarter" idx="11"/>
          </p:nvPr>
        </p:nvSpPr>
        <p:spPr/>
        <p:txBody>
          <a:bodyPr/>
          <a:lstStyle/>
          <a:p>
            <a:r>
              <a:rPr lang="en-US" smtClean="0"/>
              <a:t>3rd EUROPEAN INNOCENCE NETWORK CONFERENCE  November, 2018, With support of HRZZ Croatian Science Foundation</a:t>
            </a:r>
            <a:endParaRPr lang="hr-HR"/>
          </a:p>
        </p:txBody>
      </p:sp>
      <p:sp>
        <p:nvSpPr>
          <p:cNvPr id="6" name="Slide Number Placeholder 5"/>
          <p:cNvSpPr>
            <a:spLocks noGrp="1"/>
          </p:cNvSpPr>
          <p:nvPr>
            <p:ph type="sldNum" sz="quarter" idx="12"/>
          </p:nvPr>
        </p:nvSpPr>
        <p:spPr/>
        <p:txBody>
          <a:bodyPr/>
          <a:lstStyle/>
          <a:p>
            <a:fld id="{7BA2DF7F-62E7-4319-A83F-C644A3951A2F}"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3A8432FF-8A7F-430A-B804-F40AC5D52A82}" type="datetime1">
              <a:rPr lang="sr-Latn-CS" smtClean="0"/>
              <a:pPr/>
              <a:t>13.10.2020.</a:t>
            </a:fld>
            <a:endParaRPr lang="hr-HR"/>
          </a:p>
        </p:txBody>
      </p:sp>
      <p:sp>
        <p:nvSpPr>
          <p:cNvPr id="5" name="Footer Placeholder 4"/>
          <p:cNvSpPr>
            <a:spLocks noGrp="1"/>
          </p:cNvSpPr>
          <p:nvPr>
            <p:ph type="ftr" sz="quarter" idx="11"/>
          </p:nvPr>
        </p:nvSpPr>
        <p:spPr/>
        <p:txBody>
          <a:bodyPr/>
          <a:lstStyle/>
          <a:p>
            <a:r>
              <a:rPr lang="en-US" smtClean="0"/>
              <a:t>3rd EUROPEAN INNOCENCE NETWORK CONFERENCE  November, 2018, With support of HRZZ Croatian Science Foundation</a:t>
            </a:r>
            <a:endParaRPr lang="hr-HR"/>
          </a:p>
        </p:txBody>
      </p:sp>
      <p:sp>
        <p:nvSpPr>
          <p:cNvPr id="6" name="Slide Number Placeholder 5"/>
          <p:cNvSpPr>
            <a:spLocks noGrp="1"/>
          </p:cNvSpPr>
          <p:nvPr>
            <p:ph type="sldNum" sz="quarter" idx="12"/>
          </p:nvPr>
        </p:nvSpPr>
        <p:spPr/>
        <p:txBody>
          <a:bodyPr/>
          <a:lstStyle/>
          <a:p>
            <a:fld id="{7BA2DF7F-62E7-4319-A83F-C644A3951A2F}"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D3552072-42AB-44E9-B0C5-6A59D5888FF4}" type="datetime1">
              <a:rPr lang="sr-Latn-CS" smtClean="0"/>
              <a:pPr/>
              <a:t>13.10.2020.</a:t>
            </a:fld>
            <a:endParaRPr lang="hr-HR"/>
          </a:p>
        </p:txBody>
      </p:sp>
      <p:sp>
        <p:nvSpPr>
          <p:cNvPr id="5" name="Footer Placeholder 4"/>
          <p:cNvSpPr>
            <a:spLocks noGrp="1"/>
          </p:cNvSpPr>
          <p:nvPr>
            <p:ph type="ftr" sz="quarter" idx="11"/>
          </p:nvPr>
        </p:nvSpPr>
        <p:spPr/>
        <p:txBody>
          <a:bodyPr/>
          <a:lstStyle/>
          <a:p>
            <a:r>
              <a:rPr lang="en-US" smtClean="0"/>
              <a:t>3rd EUROPEAN INNOCENCE NETWORK CONFERENCE  November, 2018, With support of HRZZ Croatian Science Foundation</a:t>
            </a:r>
            <a:endParaRPr lang="hr-HR"/>
          </a:p>
        </p:txBody>
      </p:sp>
      <p:sp>
        <p:nvSpPr>
          <p:cNvPr id="6" name="Slide Number Placeholder 5"/>
          <p:cNvSpPr>
            <a:spLocks noGrp="1"/>
          </p:cNvSpPr>
          <p:nvPr>
            <p:ph type="sldNum" sz="quarter" idx="12"/>
          </p:nvPr>
        </p:nvSpPr>
        <p:spPr/>
        <p:txBody>
          <a:bodyPr/>
          <a:lstStyle/>
          <a:p>
            <a:fld id="{7BA2DF7F-62E7-4319-A83F-C644A3951A2F}"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C6319F1B-D8BA-44C1-8275-A4EDF56EBA96}" type="datetime1">
              <a:rPr lang="sr-Latn-CS" smtClean="0"/>
              <a:pPr/>
              <a:t>13.10.2020.</a:t>
            </a:fld>
            <a:endParaRPr lang="hr-HR"/>
          </a:p>
        </p:txBody>
      </p:sp>
      <p:sp>
        <p:nvSpPr>
          <p:cNvPr id="5" name="Footer Placeholder 4"/>
          <p:cNvSpPr>
            <a:spLocks noGrp="1"/>
          </p:cNvSpPr>
          <p:nvPr>
            <p:ph type="ftr" sz="quarter" idx="11"/>
          </p:nvPr>
        </p:nvSpPr>
        <p:spPr/>
        <p:txBody>
          <a:bodyPr/>
          <a:lstStyle/>
          <a:p>
            <a:r>
              <a:rPr lang="en-US" smtClean="0"/>
              <a:t>3rd EUROPEAN INNOCENCE NETWORK CONFERENCE  November, 2018, With support of HRZZ Croatian Science Foundation</a:t>
            </a:r>
            <a:endParaRPr lang="hr-HR"/>
          </a:p>
        </p:txBody>
      </p:sp>
      <p:sp>
        <p:nvSpPr>
          <p:cNvPr id="6" name="Slide Number Placeholder 5"/>
          <p:cNvSpPr>
            <a:spLocks noGrp="1"/>
          </p:cNvSpPr>
          <p:nvPr>
            <p:ph type="sldNum" sz="quarter" idx="12"/>
          </p:nvPr>
        </p:nvSpPr>
        <p:spPr/>
        <p:txBody>
          <a:bodyPr/>
          <a:lstStyle/>
          <a:p>
            <a:fld id="{7BA2DF7F-62E7-4319-A83F-C644A3951A2F}"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337BB6-575F-41A5-B110-2C3D59C680A7}" type="datetime1">
              <a:rPr lang="sr-Latn-CS" smtClean="0"/>
              <a:pPr/>
              <a:t>13.10.2020.</a:t>
            </a:fld>
            <a:endParaRPr lang="hr-HR"/>
          </a:p>
        </p:txBody>
      </p:sp>
      <p:sp>
        <p:nvSpPr>
          <p:cNvPr id="5" name="Footer Placeholder 4"/>
          <p:cNvSpPr>
            <a:spLocks noGrp="1"/>
          </p:cNvSpPr>
          <p:nvPr>
            <p:ph type="ftr" sz="quarter" idx="11"/>
          </p:nvPr>
        </p:nvSpPr>
        <p:spPr/>
        <p:txBody>
          <a:bodyPr/>
          <a:lstStyle/>
          <a:p>
            <a:r>
              <a:rPr lang="en-US" smtClean="0"/>
              <a:t>3rd EUROPEAN INNOCENCE NETWORK CONFERENCE  November, 2018, With support of HRZZ Croatian Science Foundation</a:t>
            </a:r>
            <a:endParaRPr lang="hr-HR"/>
          </a:p>
        </p:txBody>
      </p:sp>
      <p:sp>
        <p:nvSpPr>
          <p:cNvPr id="6" name="Slide Number Placeholder 5"/>
          <p:cNvSpPr>
            <a:spLocks noGrp="1"/>
          </p:cNvSpPr>
          <p:nvPr>
            <p:ph type="sldNum" sz="quarter" idx="12"/>
          </p:nvPr>
        </p:nvSpPr>
        <p:spPr/>
        <p:txBody>
          <a:bodyPr/>
          <a:lstStyle/>
          <a:p>
            <a:fld id="{7BA2DF7F-62E7-4319-A83F-C644A3951A2F}"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4D5C09F4-369C-4B3E-992B-9152DDCB31C5}" type="datetime1">
              <a:rPr lang="sr-Latn-CS" smtClean="0"/>
              <a:pPr/>
              <a:t>13.10.2020.</a:t>
            </a:fld>
            <a:endParaRPr lang="hr-HR"/>
          </a:p>
        </p:txBody>
      </p:sp>
      <p:sp>
        <p:nvSpPr>
          <p:cNvPr id="6" name="Footer Placeholder 5"/>
          <p:cNvSpPr>
            <a:spLocks noGrp="1"/>
          </p:cNvSpPr>
          <p:nvPr>
            <p:ph type="ftr" sz="quarter" idx="11"/>
          </p:nvPr>
        </p:nvSpPr>
        <p:spPr/>
        <p:txBody>
          <a:bodyPr/>
          <a:lstStyle/>
          <a:p>
            <a:r>
              <a:rPr lang="en-US" smtClean="0"/>
              <a:t>3rd EUROPEAN INNOCENCE NETWORK CONFERENCE  November, 2018, With support of HRZZ Croatian Science Foundation</a:t>
            </a:r>
            <a:endParaRPr lang="hr-HR"/>
          </a:p>
        </p:txBody>
      </p:sp>
      <p:sp>
        <p:nvSpPr>
          <p:cNvPr id="7" name="Slide Number Placeholder 6"/>
          <p:cNvSpPr>
            <a:spLocks noGrp="1"/>
          </p:cNvSpPr>
          <p:nvPr>
            <p:ph type="sldNum" sz="quarter" idx="12"/>
          </p:nvPr>
        </p:nvSpPr>
        <p:spPr/>
        <p:txBody>
          <a:bodyPr/>
          <a:lstStyle/>
          <a:p>
            <a:fld id="{7BA2DF7F-62E7-4319-A83F-C644A3951A2F}"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A637AB75-0526-4BF9-9717-85E38688F162}" type="datetime1">
              <a:rPr lang="sr-Latn-CS" smtClean="0"/>
              <a:pPr/>
              <a:t>13.10.2020.</a:t>
            </a:fld>
            <a:endParaRPr lang="hr-HR"/>
          </a:p>
        </p:txBody>
      </p:sp>
      <p:sp>
        <p:nvSpPr>
          <p:cNvPr id="8" name="Footer Placeholder 7"/>
          <p:cNvSpPr>
            <a:spLocks noGrp="1"/>
          </p:cNvSpPr>
          <p:nvPr>
            <p:ph type="ftr" sz="quarter" idx="11"/>
          </p:nvPr>
        </p:nvSpPr>
        <p:spPr/>
        <p:txBody>
          <a:bodyPr/>
          <a:lstStyle/>
          <a:p>
            <a:r>
              <a:rPr lang="en-US" smtClean="0"/>
              <a:t>3rd EUROPEAN INNOCENCE NETWORK CONFERENCE  November, 2018, With support of HRZZ Croatian Science Foundation</a:t>
            </a:r>
            <a:endParaRPr lang="hr-HR"/>
          </a:p>
        </p:txBody>
      </p:sp>
      <p:sp>
        <p:nvSpPr>
          <p:cNvPr id="9" name="Slide Number Placeholder 8"/>
          <p:cNvSpPr>
            <a:spLocks noGrp="1"/>
          </p:cNvSpPr>
          <p:nvPr>
            <p:ph type="sldNum" sz="quarter" idx="12"/>
          </p:nvPr>
        </p:nvSpPr>
        <p:spPr/>
        <p:txBody>
          <a:bodyPr/>
          <a:lstStyle/>
          <a:p>
            <a:fld id="{7BA2DF7F-62E7-4319-A83F-C644A3951A2F}"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EE7B15DC-087C-4981-9C5F-317EF9985EAC}" type="datetime1">
              <a:rPr lang="sr-Latn-CS" smtClean="0"/>
              <a:pPr/>
              <a:t>13.10.2020.</a:t>
            </a:fld>
            <a:endParaRPr lang="hr-HR"/>
          </a:p>
        </p:txBody>
      </p:sp>
      <p:sp>
        <p:nvSpPr>
          <p:cNvPr id="4" name="Footer Placeholder 3"/>
          <p:cNvSpPr>
            <a:spLocks noGrp="1"/>
          </p:cNvSpPr>
          <p:nvPr>
            <p:ph type="ftr" sz="quarter" idx="11"/>
          </p:nvPr>
        </p:nvSpPr>
        <p:spPr/>
        <p:txBody>
          <a:bodyPr/>
          <a:lstStyle/>
          <a:p>
            <a:r>
              <a:rPr lang="en-US" smtClean="0"/>
              <a:t>3rd EUROPEAN INNOCENCE NETWORK CONFERENCE  November, 2018, With support of HRZZ Croatian Science Foundation</a:t>
            </a:r>
            <a:endParaRPr lang="hr-HR"/>
          </a:p>
        </p:txBody>
      </p:sp>
      <p:sp>
        <p:nvSpPr>
          <p:cNvPr id="5" name="Slide Number Placeholder 4"/>
          <p:cNvSpPr>
            <a:spLocks noGrp="1"/>
          </p:cNvSpPr>
          <p:nvPr>
            <p:ph type="sldNum" sz="quarter" idx="12"/>
          </p:nvPr>
        </p:nvSpPr>
        <p:spPr/>
        <p:txBody>
          <a:bodyPr/>
          <a:lstStyle/>
          <a:p>
            <a:fld id="{7BA2DF7F-62E7-4319-A83F-C644A3951A2F}"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A5946-8F69-4B60-98D2-85F851F53A2F}" type="datetime1">
              <a:rPr lang="sr-Latn-CS" smtClean="0"/>
              <a:pPr/>
              <a:t>13.10.2020.</a:t>
            </a:fld>
            <a:endParaRPr lang="hr-HR"/>
          </a:p>
        </p:txBody>
      </p:sp>
      <p:sp>
        <p:nvSpPr>
          <p:cNvPr id="3" name="Footer Placeholder 2"/>
          <p:cNvSpPr>
            <a:spLocks noGrp="1"/>
          </p:cNvSpPr>
          <p:nvPr>
            <p:ph type="ftr" sz="quarter" idx="11"/>
          </p:nvPr>
        </p:nvSpPr>
        <p:spPr/>
        <p:txBody>
          <a:bodyPr/>
          <a:lstStyle/>
          <a:p>
            <a:r>
              <a:rPr lang="en-US" smtClean="0"/>
              <a:t>3rd EUROPEAN INNOCENCE NETWORK CONFERENCE  November, 2018, With support of HRZZ Croatian Science Foundation</a:t>
            </a:r>
            <a:endParaRPr lang="hr-HR"/>
          </a:p>
        </p:txBody>
      </p:sp>
      <p:sp>
        <p:nvSpPr>
          <p:cNvPr id="4" name="Slide Number Placeholder 3"/>
          <p:cNvSpPr>
            <a:spLocks noGrp="1"/>
          </p:cNvSpPr>
          <p:nvPr>
            <p:ph type="sldNum" sz="quarter" idx="12"/>
          </p:nvPr>
        </p:nvSpPr>
        <p:spPr/>
        <p:txBody>
          <a:bodyPr/>
          <a:lstStyle/>
          <a:p>
            <a:fld id="{7BA2DF7F-62E7-4319-A83F-C644A3951A2F}"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664819-F070-4DAD-A6C9-24485133F651}" type="datetime1">
              <a:rPr lang="sr-Latn-CS" smtClean="0"/>
              <a:pPr/>
              <a:t>13.10.2020.</a:t>
            </a:fld>
            <a:endParaRPr lang="hr-HR"/>
          </a:p>
        </p:txBody>
      </p:sp>
      <p:sp>
        <p:nvSpPr>
          <p:cNvPr id="6" name="Footer Placeholder 5"/>
          <p:cNvSpPr>
            <a:spLocks noGrp="1"/>
          </p:cNvSpPr>
          <p:nvPr>
            <p:ph type="ftr" sz="quarter" idx="11"/>
          </p:nvPr>
        </p:nvSpPr>
        <p:spPr/>
        <p:txBody>
          <a:bodyPr/>
          <a:lstStyle/>
          <a:p>
            <a:r>
              <a:rPr lang="en-US" smtClean="0"/>
              <a:t>3rd EUROPEAN INNOCENCE NETWORK CONFERENCE  November, 2018, With support of HRZZ Croatian Science Foundation</a:t>
            </a:r>
            <a:endParaRPr lang="hr-HR"/>
          </a:p>
        </p:txBody>
      </p:sp>
      <p:sp>
        <p:nvSpPr>
          <p:cNvPr id="7" name="Slide Number Placeholder 6"/>
          <p:cNvSpPr>
            <a:spLocks noGrp="1"/>
          </p:cNvSpPr>
          <p:nvPr>
            <p:ph type="sldNum" sz="quarter" idx="12"/>
          </p:nvPr>
        </p:nvSpPr>
        <p:spPr/>
        <p:txBody>
          <a:bodyPr/>
          <a:lstStyle/>
          <a:p>
            <a:fld id="{7BA2DF7F-62E7-4319-A83F-C644A3951A2F}"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EF4F4F-6BDD-4A82-BB62-E41D0855E36A}" type="datetime1">
              <a:rPr lang="sr-Latn-CS" smtClean="0"/>
              <a:pPr/>
              <a:t>13.10.2020.</a:t>
            </a:fld>
            <a:endParaRPr lang="hr-HR"/>
          </a:p>
        </p:txBody>
      </p:sp>
      <p:sp>
        <p:nvSpPr>
          <p:cNvPr id="6" name="Footer Placeholder 5"/>
          <p:cNvSpPr>
            <a:spLocks noGrp="1"/>
          </p:cNvSpPr>
          <p:nvPr>
            <p:ph type="ftr" sz="quarter" idx="11"/>
          </p:nvPr>
        </p:nvSpPr>
        <p:spPr/>
        <p:txBody>
          <a:bodyPr/>
          <a:lstStyle/>
          <a:p>
            <a:r>
              <a:rPr lang="en-US" smtClean="0"/>
              <a:t>3rd EUROPEAN INNOCENCE NETWORK CONFERENCE  November, 2018, With support of HRZZ Croatian Science Foundation</a:t>
            </a:r>
            <a:endParaRPr lang="hr-HR"/>
          </a:p>
        </p:txBody>
      </p:sp>
      <p:sp>
        <p:nvSpPr>
          <p:cNvPr id="7" name="Slide Number Placeholder 6"/>
          <p:cNvSpPr>
            <a:spLocks noGrp="1"/>
          </p:cNvSpPr>
          <p:nvPr>
            <p:ph type="sldNum" sz="quarter" idx="12"/>
          </p:nvPr>
        </p:nvSpPr>
        <p:spPr/>
        <p:txBody>
          <a:bodyPr/>
          <a:lstStyle/>
          <a:p>
            <a:fld id="{7BA2DF7F-62E7-4319-A83F-C644A3951A2F}"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5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F2CCD-C1E3-4E88-91C7-D89B88552BC0}" type="datetime1">
              <a:rPr lang="sr-Latn-CS" smtClean="0"/>
              <a:pPr/>
              <a:t>13.10.2020.</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3rd EUROPEAN INNOCENCE NETWORK CONFERENCE  November, 2018, With support of HRZZ Croatian Science Foundation</a:t>
            </a:r>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2DF7F-62E7-4319-A83F-C644A3951A2F}"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5"/>
            <a:ext cx="7772400" cy="1755626"/>
          </a:xfrm>
        </p:spPr>
        <p:txBody>
          <a:bodyPr>
            <a:normAutofit/>
          </a:bodyPr>
          <a:lstStyle/>
          <a:p>
            <a:r>
              <a:rPr lang="en-US" dirty="0" smtClean="0"/>
              <a:t>Innocence </a:t>
            </a:r>
            <a:r>
              <a:rPr lang="hr-BA" dirty="0" smtClean="0"/>
              <a:t>P</a:t>
            </a:r>
            <a:r>
              <a:rPr lang="en-US" dirty="0" err="1" smtClean="0"/>
              <a:t>roject</a:t>
            </a:r>
            <a:r>
              <a:rPr lang="en-US" dirty="0" smtClean="0"/>
              <a:t> in Croatia</a:t>
            </a:r>
            <a:endParaRPr lang="en-US" dirty="0"/>
          </a:p>
        </p:txBody>
      </p:sp>
      <p:sp>
        <p:nvSpPr>
          <p:cNvPr id="3" name="Subtitle 2"/>
          <p:cNvSpPr>
            <a:spLocks noGrp="1"/>
          </p:cNvSpPr>
          <p:nvPr>
            <p:ph type="subTitle" idx="1"/>
          </p:nvPr>
        </p:nvSpPr>
        <p:spPr>
          <a:xfrm>
            <a:off x="1371600" y="3886200"/>
            <a:ext cx="7086600" cy="1991072"/>
          </a:xfrm>
        </p:spPr>
        <p:txBody>
          <a:bodyPr>
            <a:normAutofit fontScale="92500" lnSpcReduction="10000"/>
          </a:bodyPr>
          <a:lstStyle/>
          <a:p>
            <a:r>
              <a:rPr lang="hr-HR" b="1" dirty="0" smtClean="0"/>
              <a:t>Assist. prof. dr.sc. Lucija Sokanović</a:t>
            </a:r>
          </a:p>
          <a:p>
            <a:r>
              <a:rPr lang="hr-HR" b="1" dirty="0">
                <a:solidFill>
                  <a:prstClr val="black">
                    <a:tint val="75000"/>
                  </a:prstClr>
                </a:solidFill>
              </a:rPr>
              <a:t>Assist. prof. </a:t>
            </a:r>
            <a:r>
              <a:rPr lang="hr-HR" b="1" dirty="0" smtClean="0">
                <a:solidFill>
                  <a:prstClr val="black">
                    <a:tint val="75000"/>
                  </a:prstClr>
                </a:solidFill>
              </a:rPr>
              <a:t>dr</a:t>
            </a:r>
            <a:r>
              <a:rPr lang="hr-HR" b="1" dirty="0">
                <a:solidFill>
                  <a:prstClr val="black">
                    <a:tint val="75000"/>
                  </a:prstClr>
                </a:solidFill>
              </a:rPr>
              <a:t>. </a:t>
            </a:r>
            <a:r>
              <a:rPr lang="hr-HR" b="1" dirty="0" err="1">
                <a:solidFill>
                  <a:prstClr val="black">
                    <a:tint val="75000"/>
                  </a:prstClr>
                </a:solidFill>
              </a:rPr>
              <a:t>sc</a:t>
            </a:r>
            <a:r>
              <a:rPr lang="hr-HR" b="1" dirty="0">
                <a:solidFill>
                  <a:prstClr val="black">
                    <a:tint val="75000"/>
                  </a:prstClr>
                </a:solidFill>
              </a:rPr>
              <a:t>. Sunčana Roksandić </a:t>
            </a:r>
            <a:endParaRPr lang="hr-HR" b="1" dirty="0"/>
          </a:p>
          <a:p>
            <a:r>
              <a:rPr lang="hr-HR" dirty="0" smtClean="0"/>
              <a:t>(</a:t>
            </a:r>
            <a:r>
              <a:rPr lang="en-US" dirty="0" smtClean="0"/>
              <a:t>Faculty of Law, University of </a:t>
            </a:r>
            <a:r>
              <a:rPr lang="hr-BA" dirty="0" smtClean="0"/>
              <a:t>Split &amp; </a:t>
            </a:r>
            <a:r>
              <a:rPr lang="en-US" dirty="0" smtClean="0"/>
              <a:t>Zagreb, Croatia</a:t>
            </a:r>
            <a:r>
              <a:rPr lang="hr-HR" dirty="0" smtClean="0"/>
              <a:t>)</a:t>
            </a:r>
            <a:endParaRPr lang="hr-HR" dirty="0"/>
          </a:p>
        </p:txBody>
      </p:sp>
      <p:sp>
        <p:nvSpPr>
          <p:cNvPr id="4" name="Footer Placeholder 3"/>
          <p:cNvSpPr>
            <a:spLocks noGrp="1"/>
          </p:cNvSpPr>
          <p:nvPr>
            <p:ph type="ftr" sz="quarter" idx="11"/>
          </p:nvPr>
        </p:nvSpPr>
        <p:spPr>
          <a:xfrm>
            <a:off x="2843808" y="5950702"/>
            <a:ext cx="3676228" cy="605879"/>
          </a:xfrm>
        </p:spPr>
        <p:txBody>
          <a:bodyPr/>
          <a:lstStyle/>
          <a:p>
            <a:r>
              <a:rPr lang="hr-BA" dirty="0" smtClean="0"/>
              <a:t>20EUROCRIM, September</a:t>
            </a:r>
            <a:r>
              <a:rPr lang="en-US" dirty="0" smtClean="0"/>
              <a:t>, 20</a:t>
            </a:r>
            <a:r>
              <a:rPr lang="hr-BA" dirty="0" smtClean="0"/>
              <a:t>20</a:t>
            </a:r>
            <a:r>
              <a:rPr lang="en-US" dirty="0" smtClean="0"/>
              <a:t>, With support of HRZZ Croatian Science Foundation</a:t>
            </a:r>
            <a:endParaRPr lang="en-US" dirty="0"/>
          </a:p>
        </p:txBody>
      </p:sp>
      <p:pic>
        <p:nvPicPr>
          <p:cNvPr id="5" name="Picture 4"/>
          <p:cNvPicPr>
            <a:picLocks noChangeAspect="1"/>
          </p:cNvPicPr>
          <p:nvPr/>
        </p:nvPicPr>
        <p:blipFill>
          <a:blip r:embed="rId3" cstate="print"/>
          <a:stretch>
            <a:fillRect/>
          </a:stretch>
        </p:blipFill>
        <p:spPr>
          <a:xfrm>
            <a:off x="7668344" y="620688"/>
            <a:ext cx="917079" cy="39723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Gathering /obtaining</a:t>
            </a:r>
            <a:endParaRPr lang="en-US" dirty="0"/>
          </a:p>
        </p:txBody>
      </p:sp>
      <p:sp>
        <p:nvSpPr>
          <p:cNvPr id="3" name="Content Placeholder 2"/>
          <p:cNvSpPr>
            <a:spLocks noGrp="1"/>
          </p:cNvSpPr>
          <p:nvPr>
            <p:ph idx="1"/>
          </p:nvPr>
        </p:nvSpPr>
        <p:spPr/>
        <p:txBody>
          <a:bodyPr>
            <a:normAutofit/>
          </a:bodyPr>
          <a:lstStyle/>
          <a:p>
            <a:r>
              <a:rPr lang="en-US" dirty="0" smtClean="0"/>
              <a:t>Execution of Imprisonment Act: </a:t>
            </a:r>
          </a:p>
          <a:p>
            <a:pPr algn="just"/>
            <a:r>
              <a:rPr lang="en-US" sz="2800" dirty="0" smtClean="0"/>
              <a:t>Art. 174(a) – mandatory DNA sample gathering from prisoners serving imprisonment sentences</a:t>
            </a:r>
          </a:p>
          <a:p>
            <a:r>
              <a:rPr lang="en-US" dirty="0" smtClean="0"/>
              <a:t>consent is not required</a:t>
            </a:r>
          </a:p>
          <a:p>
            <a:r>
              <a:rPr lang="en-US" dirty="0" smtClean="0"/>
              <a:t>not yet fully applied in practice</a:t>
            </a:r>
          </a:p>
          <a:p>
            <a:endParaRPr lang="hr-HR" dirty="0"/>
          </a:p>
        </p:txBody>
      </p:sp>
      <p:sp>
        <p:nvSpPr>
          <p:cNvPr id="5" name="Footer Placeholder 3"/>
          <p:cNvSpPr>
            <a:spLocks noGrp="1"/>
          </p:cNvSpPr>
          <p:nvPr>
            <p:ph type="ftr" sz="quarter" idx="11"/>
          </p:nvPr>
        </p:nvSpPr>
        <p:spPr>
          <a:xfrm>
            <a:off x="3131840" y="6152315"/>
            <a:ext cx="3896072" cy="605879"/>
          </a:xfrm>
        </p:spPr>
        <p:txBody>
          <a:bodyPr/>
          <a:lstStyle/>
          <a:p>
            <a:r>
              <a:rPr lang="hr-BA" dirty="0" smtClean="0"/>
              <a:t>20EUROCRIM, September</a:t>
            </a:r>
            <a:r>
              <a:rPr lang="en-US" dirty="0" smtClean="0"/>
              <a:t>, 20</a:t>
            </a:r>
            <a:r>
              <a:rPr lang="hr-BA" dirty="0" smtClean="0"/>
              <a:t>20</a:t>
            </a:r>
            <a:r>
              <a:rPr lang="en-US" dirty="0" smtClean="0"/>
              <a:t>, With support of HRZZ Croatian Science Foundation</a:t>
            </a:r>
            <a:endParaRPr lang="en-US" dirty="0"/>
          </a:p>
        </p:txBody>
      </p:sp>
      <p:pic>
        <p:nvPicPr>
          <p:cNvPr id="4" name="Picture 3"/>
          <p:cNvPicPr>
            <a:picLocks noChangeAspect="1"/>
          </p:cNvPicPr>
          <p:nvPr/>
        </p:nvPicPr>
        <p:blipFill>
          <a:blip r:embed="rId2" cstate="print"/>
          <a:stretch>
            <a:fillRect/>
          </a:stretch>
        </p:blipFill>
        <p:spPr>
          <a:xfrm>
            <a:off x="7772321" y="332656"/>
            <a:ext cx="914479" cy="396274"/>
          </a:xfrm>
          <a:prstGeom prst="rect">
            <a:avLst/>
          </a:prstGeom>
        </p:spPr>
      </p:pic>
    </p:spTree>
    <p:extLst>
      <p:ext uri="{BB962C8B-B14F-4D97-AF65-F5344CB8AC3E}">
        <p14:creationId xmlns:p14="http://schemas.microsoft.com/office/powerpoint/2010/main" val="252203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3</a:t>
            </a:r>
            <a:r>
              <a:rPr lang="en-US" dirty="0" smtClean="0"/>
              <a:t>. Conclusion</a:t>
            </a:r>
            <a:endParaRPr lang="en-US" dirty="0"/>
          </a:p>
        </p:txBody>
      </p:sp>
      <p:sp>
        <p:nvSpPr>
          <p:cNvPr id="3" name="Content Placeholder 2"/>
          <p:cNvSpPr>
            <a:spLocks noGrp="1"/>
          </p:cNvSpPr>
          <p:nvPr>
            <p:ph idx="1"/>
          </p:nvPr>
        </p:nvSpPr>
        <p:spPr>
          <a:xfrm>
            <a:off x="251520" y="1417638"/>
            <a:ext cx="8640960" cy="4708525"/>
          </a:xfrm>
        </p:spPr>
        <p:txBody>
          <a:bodyPr>
            <a:normAutofit/>
          </a:bodyPr>
          <a:lstStyle/>
          <a:p>
            <a:r>
              <a:rPr lang="en-US" dirty="0" smtClean="0"/>
              <a:t>reopening of criminal proceeding (Art. 501. CPA)</a:t>
            </a:r>
          </a:p>
          <a:p>
            <a:r>
              <a:rPr lang="en-US" dirty="0" smtClean="0"/>
              <a:t>legal clinics -the most probable way</a:t>
            </a:r>
          </a:p>
          <a:p>
            <a:r>
              <a:rPr lang="en-US" dirty="0" smtClean="0"/>
              <a:t>problems, shortcoming and legal gaps – especially relating the storage of evidence that contains biological traces</a:t>
            </a:r>
          </a:p>
          <a:p>
            <a:r>
              <a:rPr lang="en-US" dirty="0" smtClean="0"/>
              <a:t>better legal frame - special Code regulating Innocence projects (who, under which conditions, etc.) </a:t>
            </a:r>
          </a:p>
          <a:p>
            <a:pPr marL="0" indent="0">
              <a:buNone/>
            </a:pPr>
            <a:endParaRPr lang="en-US" dirty="0"/>
          </a:p>
        </p:txBody>
      </p:sp>
      <p:sp>
        <p:nvSpPr>
          <p:cNvPr id="5" name="Footer Placeholder 3"/>
          <p:cNvSpPr>
            <a:spLocks noGrp="1"/>
          </p:cNvSpPr>
          <p:nvPr>
            <p:ph type="ftr" sz="quarter" idx="11"/>
          </p:nvPr>
        </p:nvSpPr>
        <p:spPr>
          <a:xfrm>
            <a:off x="2588498" y="6292392"/>
            <a:ext cx="3896072" cy="605879"/>
          </a:xfrm>
        </p:spPr>
        <p:txBody>
          <a:bodyPr/>
          <a:lstStyle/>
          <a:p>
            <a:r>
              <a:rPr lang="hr-BA" dirty="0" smtClean="0"/>
              <a:t>20EUROCRIM, September</a:t>
            </a:r>
            <a:r>
              <a:rPr lang="en-US" dirty="0" smtClean="0"/>
              <a:t>, 20</a:t>
            </a:r>
            <a:r>
              <a:rPr lang="hr-BA" dirty="0" smtClean="0"/>
              <a:t>20</a:t>
            </a:r>
            <a:r>
              <a:rPr lang="en-US" dirty="0" smtClean="0"/>
              <a:t>, With support of HRZZ Croatian Science Foundation</a:t>
            </a:r>
            <a:endParaRPr lang="en-US" dirty="0"/>
          </a:p>
        </p:txBody>
      </p:sp>
      <p:pic>
        <p:nvPicPr>
          <p:cNvPr id="4" name="Picture 3"/>
          <p:cNvPicPr>
            <a:picLocks noChangeAspect="1"/>
          </p:cNvPicPr>
          <p:nvPr/>
        </p:nvPicPr>
        <p:blipFill>
          <a:blip r:embed="rId2" cstate="print"/>
          <a:stretch>
            <a:fillRect/>
          </a:stretch>
        </p:blipFill>
        <p:spPr>
          <a:xfrm>
            <a:off x="7596336" y="332656"/>
            <a:ext cx="914479" cy="39627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68960"/>
            <a:ext cx="8229600" cy="1143000"/>
          </a:xfrm>
        </p:spPr>
        <p:txBody>
          <a:bodyPr>
            <a:normAutofit fontScale="90000"/>
          </a:bodyPr>
          <a:lstStyle/>
          <a:p>
            <a:pPr marL="342900" lvl="0" indent="-342900">
              <a:spcBef>
                <a:spcPct val="20000"/>
              </a:spcBef>
            </a:pPr>
            <a:r>
              <a:rPr lang="hr-HR" sz="3200" b="1" dirty="0">
                <a:solidFill>
                  <a:prstClr val="black"/>
                </a:solidFill>
                <a:ea typeface="+mn-ea"/>
                <a:cs typeface="+mn-cs"/>
              </a:rPr>
              <a:t>THANK YOU FOR YOUR ATTENTION!</a:t>
            </a:r>
            <a:br>
              <a:rPr lang="hr-HR" sz="3200" b="1" dirty="0">
                <a:solidFill>
                  <a:prstClr val="black"/>
                </a:solidFill>
                <a:ea typeface="+mn-ea"/>
                <a:cs typeface="+mn-cs"/>
              </a:rPr>
            </a:br>
            <a:endParaRPr lang="hr-HR" dirty="0"/>
          </a:p>
        </p:txBody>
      </p:sp>
      <p:pic>
        <p:nvPicPr>
          <p:cNvPr id="5" name="Picture 4"/>
          <p:cNvPicPr>
            <a:picLocks noChangeAspect="1"/>
          </p:cNvPicPr>
          <p:nvPr/>
        </p:nvPicPr>
        <p:blipFill>
          <a:blip r:embed="rId2" cstate="print"/>
          <a:stretch>
            <a:fillRect/>
          </a:stretch>
        </p:blipFill>
        <p:spPr>
          <a:xfrm>
            <a:off x="7956376" y="260648"/>
            <a:ext cx="914479" cy="396274"/>
          </a:xfrm>
          <a:prstGeom prst="rect">
            <a:avLst/>
          </a:prstGeom>
        </p:spPr>
      </p:pic>
      <p:sp>
        <p:nvSpPr>
          <p:cNvPr id="6" name="Footer Placeholder 5"/>
          <p:cNvSpPr>
            <a:spLocks noGrp="1"/>
          </p:cNvSpPr>
          <p:nvPr>
            <p:ph type="ftr" sz="quarter" idx="11"/>
          </p:nvPr>
        </p:nvSpPr>
        <p:spPr>
          <a:xfrm>
            <a:off x="2699792" y="5881392"/>
            <a:ext cx="3528392" cy="765871"/>
          </a:xfrm>
        </p:spPr>
        <p:txBody>
          <a:bodyPr/>
          <a:lstStyle/>
          <a:p>
            <a:r>
              <a:rPr lang="hr-BA" dirty="0" smtClean="0"/>
              <a:t>20EUROCRIM, September</a:t>
            </a:r>
            <a:r>
              <a:rPr lang="en-US" dirty="0" smtClean="0"/>
              <a:t>, 20</a:t>
            </a:r>
            <a:r>
              <a:rPr lang="hr-BA" dirty="0" smtClean="0"/>
              <a:t>20</a:t>
            </a:r>
            <a:r>
              <a:rPr lang="en-US" dirty="0" smtClean="0"/>
              <a:t>, With support of HRZZ Croatian Science Foundation</a:t>
            </a:r>
            <a:endParaRPr lang="en-US" dirty="0"/>
          </a:p>
        </p:txBody>
      </p:sp>
    </p:spTree>
    <p:extLst>
      <p:ext uri="{BB962C8B-B14F-4D97-AF65-F5344CB8AC3E}">
        <p14:creationId xmlns:p14="http://schemas.microsoft.com/office/powerpoint/2010/main" val="3926550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a:t>
            </a:r>
            <a:endParaRPr lang="en-US" dirty="0"/>
          </a:p>
        </p:txBody>
      </p:sp>
      <p:sp>
        <p:nvSpPr>
          <p:cNvPr id="3" name="Content Placeholder 2"/>
          <p:cNvSpPr>
            <a:spLocks noGrp="1"/>
          </p:cNvSpPr>
          <p:nvPr>
            <p:ph idx="1"/>
          </p:nvPr>
        </p:nvSpPr>
        <p:spPr/>
        <p:txBody>
          <a:bodyPr/>
          <a:lstStyle/>
          <a:p>
            <a:pPr marL="514350" indent="-514350">
              <a:buAutoNum type="arabicPeriod"/>
            </a:pPr>
            <a:r>
              <a:rPr lang="hr-BA" dirty="0" smtClean="0"/>
              <a:t>Introduction to the Project</a:t>
            </a:r>
          </a:p>
          <a:p>
            <a:pPr marL="514350" indent="-514350">
              <a:buAutoNum type="arabicPeriod"/>
            </a:pPr>
            <a:r>
              <a:rPr lang="hr-BA" dirty="0" smtClean="0"/>
              <a:t>Legal Framework and Expected Problems</a:t>
            </a:r>
          </a:p>
          <a:p>
            <a:pPr marL="514350" indent="-514350">
              <a:buNone/>
            </a:pPr>
            <a:r>
              <a:rPr lang="hr-BA" dirty="0" smtClean="0"/>
              <a:t>3. </a:t>
            </a:r>
            <a:r>
              <a:rPr lang="en-US" dirty="0" smtClean="0"/>
              <a:t>Conclusion</a:t>
            </a:r>
            <a:endParaRPr lang="en-US" dirty="0"/>
          </a:p>
        </p:txBody>
      </p:sp>
      <p:sp>
        <p:nvSpPr>
          <p:cNvPr id="5" name="Footer Placeholder 3"/>
          <p:cNvSpPr>
            <a:spLocks noGrp="1"/>
          </p:cNvSpPr>
          <p:nvPr>
            <p:ph type="ftr" sz="quarter" idx="11"/>
          </p:nvPr>
        </p:nvSpPr>
        <p:spPr>
          <a:xfrm>
            <a:off x="2623964" y="6005785"/>
            <a:ext cx="3896072" cy="605879"/>
          </a:xfrm>
        </p:spPr>
        <p:txBody>
          <a:bodyPr/>
          <a:lstStyle/>
          <a:p>
            <a:r>
              <a:rPr lang="hr-BA" dirty="0" smtClean="0"/>
              <a:t>20EUROCRIM, September</a:t>
            </a:r>
            <a:r>
              <a:rPr lang="en-US" dirty="0" smtClean="0"/>
              <a:t>, 20</a:t>
            </a:r>
            <a:r>
              <a:rPr lang="hr-BA" dirty="0" smtClean="0"/>
              <a:t>20</a:t>
            </a:r>
            <a:r>
              <a:rPr lang="en-US" dirty="0" smtClean="0"/>
              <a:t>, With support of HRZZ Croatian Science Foundation</a:t>
            </a:r>
            <a:endParaRPr lang="en-US" dirty="0"/>
          </a:p>
        </p:txBody>
      </p:sp>
      <p:pic>
        <p:nvPicPr>
          <p:cNvPr id="4" name="Picture 3"/>
          <p:cNvPicPr>
            <a:picLocks noChangeAspect="1"/>
          </p:cNvPicPr>
          <p:nvPr/>
        </p:nvPicPr>
        <p:blipFill>
          <a:blip r:embed="rId3" cstate="print"/>
          <a:stretch>
            <a:fillRect/>
          </a:stretch>
        </p:blipFill>
        <p:spPr>
          <a:xfrm>
            <a:off x="7668344" y="430610"/>
            <a:ext cx="914479" cy="396274"/>
          </a:xfrm>
          <a:prstGeom prst="rect">
            <a:avLst/>
          </a:prstGeom>
        </p:spPr>
      </p:pic>
    </p:spTree>
    <p:extLst>
      <p:ext uri="{BB962C8B-B14F-4D97-AF65-F5344CB8AC3E}">
        <p14:creationId xmlns:p14="http://schemas.microsoft.com/office/powerpoint/2010/main" val="2150482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hr-BA" dirty="0" smtClean="0"/>
              <a:t>1. Introduction to the Project</a:t>
            </a:r>
          </a:p>
        </p:txBody>
      </p:sp>
      <p:sp>
        <p:nvSpPr>
          <p:cNvPr id="3" name="Content Placeholder 2"/>
          <p:cNvSpPr>
            <a:spLocks noGrp="1"/>
          </p:cNvSpPr>
          <p:nvPr>
            <p:ph idx="1"/>
          </p:nvPr>
        </p:nvSpPr>
        <p:spPr/>
        <p:txBody>
          <a:bodyPr/>
          <a:lstStyle/>
          <a:p>
            <a:pPr marL="514350" indent="-514350"/>
            <a:r>
              <a:rPr lang="en-US" dirty="0" smtClean="0"/>
              <a:t>Croatian Science Foundation in 2019</a:t>
            </a:r>
            <a:endParaRPr lang="hr-BA" dirty="0" smtClean="0"/>
          </a:p>
          <a:p>
            <a:pPr marL="514350" indent="-514350"/>
            <a:r>
              <a:rPr lang="en-US" dirty="0" smtClean="0"/>
              <a:t>February 2020 </a:t>
            </a:r>
            <a:r>
              <a:rPr lang="hr-BA" dirty="0" smtClean="0"/>
              <a:t>-</a:t>
            </a:r>
            <a:r>
              <a:rPr lang="en-US" dirty="0" smtClean="0"/>
              <a:t> January 2024</a:t>
            </a:r>
            <a:endParaRPr lang="hr-BA" dirty="0" smtClean="0"/>
          </a:p>
          <a:p>
            <a:pPr marL="514350" indent="-514350"/>
            <a:r>
              <a:rPr lang="en-US" dirty="0" smtClean="0"/>
              <a:t>legal and medical (DNA) experts in Croatia and the USA</a:t>
            </a:r>
            <a:endParaRPr lang="hr-BA" dirty="0" smtClean="0"/>
          </a:p>
        </p:txBody>
      </p:sp>
      <p:sp>
        <p:nvSpPr>
          <p:cNvPr id="5" name="Footer Placeholder 3"/>
          <p:cNvSpPr>
            <a:spLocks noGrp="1"/>
          </p:cNvSpPr>
          <p:nvPr>
            <p:ph type="ftr" sz="quarter" idx="11"/>
          </p:nvPr>
        </p:nvSpPr>
        <p:spPr>
          <a:xfrm>
            <a:off x="2623964" y="6005785"/>
            <a:ext cx="3896072" cy="605879"/>
          </a:xfrm>
        </p:spPr>
        <p:txBody>
          <a:bodyPr/>
          <a:lstStyle/>
          <a:p>
            <a:r>
              <a:rPr lang="hr-BA" dirty="0" smtClean="0"/>
              <a:t>20EUROCRIM, September</a:t>
            </a:r>
            <a:r>
              <a:rPr lang="en-US" dirty="0" smtClean="0"/>
              <a:t>, 20</a:t>
            </a:r>
            <a:r>
              <a:rPr lang="hr-BA" dirty="0" smtClean="0"/>
              <a:t>20</a:t>
            </a:r>
            <a:r>
              <a:rPr lang="en-US" dirty="0" smtClean="0"/>
              <a:t>, With support of HRZZ Croatian Science Foundation</a:t>
            </a:r>
            <a:endParaRPr lang="en-US" dirty="0"/>
          </a:p>
        </p:txBody>
      </p:sp>
      <p:pic>
        <p:nvPicPr>
          <p:cNvPr id="4" name="Picture 3"/>
          <p:cNvPicPr>
            <a:picLocks noChangeAspect="1"/>
          </p:cNvPicPr>
          <p:nvPr/>
        </p:nvPicPr>
        <p:blipFill>
          <a:blip r:embed="rId3" cstate="print"/>
          <a:stretch>
            <a:fillRect/>
          </a:stretch>
        </p:blipFill>
        <p:spPr>
          <a:xfrm>
            <a:off x="7956376" y="188640"/>
            <a:ext cx="914479" cy="396274"/>
          </a:xfrm>
          <a:prstGeom prst="rect">
            <a:avLst/>
          </a:prstGeom>
        </p:spPr>
      </p:pic>
      <p:pic>
        <p:nvPicPr>
          <p:cNvPr id="12290" name="Picture 2" descr="https://croinop.pravo.unizg.hr/wp-content/uploads/2020/03/Davor-Derencinovic-1.jpg"/>
          <p:cNvPicPr>
            <a:picLocks noChangeAspect="1" noChangeArrowheads="1"/>
          </p:cNvPicPr>
          <p:nvPr/>
        </p:nvPicPr>
        <p:blipFill>
          <a:blip r:embed="rId4" cstate="print"/>
          <a:srcRect/>
          <a:stretch>
            <a:fillRect/>
          </a:stretch>
        </p:blipFill>
        <p:spPr bwMode="auto">
          <a:xfrm>
            <a:off x="6228184" y="3789040"/>
            <a:ext cx="1562100" cy="2095501"/>
          </a:xfrm>
          <a:prstGeom prst="rect">
            <a:avLst/>
          </a:prstGeom>
          <a:noFill/>
        </p:spPr>
      </p:pic>
    </p:spTree>
    <p:extLst>
      <p:ext uri="{BB962C8B-B14F-4D97-AF65-F5344CB8AC3E}">
        <p14:creationId xmlns:p14="http://schemas.microsoft.com/office/powerpoint/2010/main" val="2150482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1. Introduction to the Project</a:t>
            </a:r>
            <a:endParaRPr lang="hr-BA" dirty="0"/>
          </a:p>
        </p:txBody>
      </p:sp>
      <p:sp>
        <p:nvSpPr>
          <p:cNvPr id="3" name="Content Placeholder 2"/>
          <p:cNvSpPr>
            <a:spLocks noGrp="1"/>
          </p:cNvSpPr>
          <p:nvPr>
            <p:ph idx="1"/>
          </p:nvPr>
        </p:nvSpPr>
        <p:spPr/>
        <p:txBody>
          <a:bodyPr/>
          <a:lstStyle/>
          <a:p>
            <a:r>
              <a:rPr lang="hr-BA" dirty="0" smtClean="0"/>
              <a:t>subject development strategy and research scope</a:t>
            </a:r>
          </a:p>
          <a:p>
            <a:r>
              <a:rPr lang="hr-BA" dirty="0" smtClean="0"/>
              <a:t>apply the project in practice</a:t>
            </a:r>
          </a:p>
          <a:p>
            <a:r>
              <a:rPr lang="hr-BA" dirty="0" smtClean="0"/>
              <a:t>database</a:t>
            </a:r>
          </a:p>
          <a:p>
            <a:r>
              <a:rPr lang="hr-BA" dirty="0" smtClean="0"/>
              <a:t>presentation of project results</a:t>
            </a:r>
          </a:p>
          <a:p>
            <a:r>
              <a:rPr lang="hr-BA" dirty="0" smtClean="0"/>
              <a:t>realizing justice</a:t>
            </a:r>
          </a:p>
          <a:p>
            <a:endParaRPr lang="hr-BA" dirty="0" smtClean="0"/>
          </a:p>
          <a:p>
            <a:endParaRPr lang="hr-BA" dirty="0"/>
          </a:p>
        </p:txBody>
      </p:sp>
      <p:sp>
        <p:nvSpPr>
          <p:cNvPr id="4" name="Footer Placeholder 3"/>
          <p:cNvSpPr>
            <a:spLocks noGrp="1"/>
          </p:cNvSpPr>
          <p:nvPr>
            <p:ph type="ftr" sz="quarter" idx="11"/>
          </p:nvPr>
        </p:nvSpPr>
        <p:spPr>
          <a:xfrm>
            <a:off x="3124200" y="6356350"/>
            <a:ext cx="3392016" cy="365125"/>
          </a:xfrm>
        </p:spPr>
        <p:txBody>
          <a:bodyPr/>
          <a:lstStyle/>
          <a:p>
            <a:r>
              <a:rPr lang="hr-BA" dirty="0" smtClean="0"/>
              <a:t>20EUROCRIM, September</a:t>
            </a:r>
            <a:r>
              <a:rPr lang="en-US" dirty="0" smtClean="0"/>
              <a:t>, 20</a:t>
            </a:r>
            <a:r>
              <a:rPr lang="hr-BA" dirty="0" smtClean="0"/>
              <a:t>20</a:t>
            </a:r>
            <a:r>
              <a:rPr lang="en-US" dirty="0" smtClean="0"/>
              <a:t>, With support of HRZZ Croatian Science Foundation</a:t>
            </a:r>
            <a:endParaRPr lang="en-US" dirty="0"/>
          </a:p>
        </p:txBody>
      </p:sp>
      <p:pic>
        <p:nvPicPr>
          <p:cNvPr id="5" name="Picture 4"/>
          <p:cNvPicPr>
            <a:picLocks noChangeAspect="1"/>
          </p:cNvPicPr>
          <p:nvPr/>
        </p:nvPicPr>
        <p:blipFill>
          <a:blip r:embed="rId2" cstate="print"/>
          <a:stretch>
            <a:fillRect/>
          </a:stretch>
        </p:blipFill>
        <p:spPr>
          <a:xfrm>
            <a:off x="7956376" y="188640"/>
            <a:ext cx="914479" cy="39627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2. </a:t>
            </a:r>
            <a:r>
              <a:rPr lang="en-US" dirty="0" smtClean="0"/>
              <a:t>Legal framework</a:t>
            </a:r>
            <a:endParaRPr lang="en-US" dirty="0"/>
          </a:p>
        </p:txBody>
      </p:sp>
      <p:sp>
        <p:nvSpPr>
          <p:cNvPr id="3" name="Content Placeholder 2"/>
          <p:cNvSpPr>
            <a:spLocks noGrp="1"/>
          </p:cNvSpPr>
          <p:nvPr>
            <p:ph idx="1"/>
          </p:nvPr>
        </p:nvSpPr>
        <p:spPr>
          <a:xfrm>
            <a:off x="457200" y="1600200"/>
            <a:ext cx="8686800" cy="4525963"/>
          </a:xfrm>
        </p:spPr>
        <p:txBody>
          <a:bodyPr>
            <a:normAutofit fontScale="85000" lnSpcReduction="20000"/>
          </a:bodyPr>
          <a:lstStyle/>
          <a:p>
            <a:r>
              <a:rPr lang="en-US" sz="3400" dirty="0" smtClean="0"/>
              <a:t>Criminal Procedural Act </a:t>
            </a:r>
            <a:r>
              <a:rPr lang="en-US" sz="2600" dirty="0" smtClean="0"/>
              <a:t>(OG 152/08,76/09, 80/11,91/12, 143/12, 56/13, 145/13, 152/14, 70/17</a:t>
            </a:r>
            <a:r>
              <a:rPr lang="hr-BA" sz="2600" dirty="0" smtClean="0"/>
              <a:t>, 126/19</a:t>
            </a:r>
            <a:r>
              <a:rPr lang="en-US" sz="2600" dirty="0" smtClean="0"/>
              <a:t>; </a:t>
            </a:r>
            <a:r>
              <a:rPr lang="en-US" sz="2600" dirty="0" smtClean="0">
                <a:solidFill>
                  <a:prstClr val="black"/>
                </a:solidFill>
              </a:rPr>
              <a:t>subsequently: </a:t>
            </a:r>
            <a:r>
              <a:rPr lang="en-US" sz="2600" b="1" dirty="0" smtClean="0"/>
              <a:t>CPA</a:t>
            </a:r>
            <a:r>
              <a:rPr lang="en-US" sz="2600" dirty="0" smtClean="0"/>
              <a:t>)</a:t>
            </a:r>
          </a:p>
          <a:p>
            <a:pPr lvl="1"/>
            <a:r>
              <a:rPr lang="en-US" sz="3000" dirty="0" smtClean="0"/>
              <a:t>Art.327a and Art. 501 CPA</a:t>
            </a:r>
          </a:p>
          <a:p>
            <a:r>
              <a:rPr lang="en-US" sz="3400" dirty="0" smtClean="0">
                <a:solidFill>
                  <a:prstClr val="black"/>
                </a:solidFill>
                <a:ea typeface="+mj-ea"/>
                <a:cs typeface="+mj-cs"/>
              </a:rPr>
              <a:t>Imprisonment Act </a:t>
            </a:r>
            <a:r>
              <a:rPr lang="en-US" sz="2400" dirty="0" smtClean="0">
                <a:solidFill>
                  <a:prstClr val="black"/>
                </a:solidFill>
                <a:ea typeface="+mj-ea"/>
                <a:cs typeface="+mj-cs"/>
              </a:rPr>
              <a:t>(OG 128/99, 55/00, 59/00, 129/00, 59/01, 67/01, 11/02, 190/03, 76/07, 27/08, 83/09, 18/11,  48/11,125/11, 56/13, 150/13</a:t>
            </a:r>
            <a:r>
              <a:rPr lang="hr-BA" sz="2400" dirty="0" smtClean="0">
                <a:solidFill>
                  <a:prstClr val="black"/>
                </a:solidFill>
                <a:ea typeface="+mj-ea"/>
                <a:cs typeface="+mj-cs"/>
              </a:rPr>
              <a:t>, 98/19</a:t>
            </a:r>
            <a:r>
              <a:rPr lang="en-US" sz="2400" dirty="0" smtClean="0">
                <a:solidFill>
                  <a:prstClr val="black"/>
                </a:solidFill>
                <a:ea typeface="+mj-ea"/>
                <a:cs typeface="+mj-cs"/>
              </a:rPr>
              <a:t>; </a:t>
            </a:r>
            <a:r>
              <a:rPr lang="en-US" sz="2400" dirty="0" smtClean="0">
                <a:solidFill>
                  <a:prstClr val="black"/>
                </a:solidFill>
              </a:rPr>
              <a:t>subsequently: </a:t>
            </a:r>
            <a:r>
              <a:rPr lang="en-US" sz="2400" b="1" dirty="0" smtClean="0">
                <a:solidFill>
                  <a:prstClr val="black"/>
                </a:solidFill>
                <a:ea typeface="+mj-ea"/>
                <a:cs typeface="+mj-cs"/>
              </a:rPr>
              <a:t>IA</a:t>
            </a:r>
            <a:r>
              <a:rPr lang="en-US" sz="2400" dirty="0" smtClean="0">
                <a:solidFill>
                  <a:prstClr val="black"/>
                </a:solidFill>
                <a:ea typeface="+mj-ea"/>
                <a:cs typeface="+mj-cs"/>
              </a:rPr>
              <a:t>)</a:t>
            </a:r>
          </a:p>
          <a:p>
            <a:pPr lvl="1"/>
            <a:r>
              <a:rPr lang="en-US" sz="3000" dirty="0" smtClean="0">
                <a:solidFill>
                  <a:prstClr val="black"/>
                </a:solidFill>
                <a:ea typeface="+mj-ea"/>
                <a:cs typeface="+mj-cs"/>
              </a:rPr>
              <a:t>Art.174a IA</a:t>
            </a:r>
          </a:p>
          <a:p>
            <a:r>
              <a:rPr lang="en-US" sz="3400" dirty="0" smtClean="0"/>
              <a:t>Criminal Code </a:t>
            </a:r>
            <a:r>
              <a:rPr lang="en-US" sz="2400" dirty="0" smtClean="0"/>
              <a:t>(OG 125/11, 144/12, 56/15, 61/15, 101/17</a:t>
            </a:r>
            <a:r>
              <a:rPr lang="hr-BA" sz="2400" dirty="0" smtClean="0"/>
              <a:t>, 118/18, 126/19</a:t>
            </a:r>
            <a:r>
              <a:rPr lang="en-US" sz="2400" dirty="0" smtClean="0"/>
              <a:t>; subsequently: </a:t>
            </a:r>
            <a:r>
              <a:rPr lang="en-US" sz="2400" b="1" dirty="0" smtClean="0"/>
              <a:t>CC</a:t>
            </a:r>
            <a:r>
              <a:rPr lang="en-US" sz="2400" dirty="0" smtClean="0"/>
              <a:t>)</a:t>
            </a:r>
          </a:p>
          <a:p>
            <a:r>
              <a:rPr lang="en-US" sz="3400" dirty="0" smtClean="0"/>
              <a:t>Ordinance on the manner of gathering biological material and conducting molecular-</a:t>
            </a:r>
            <a:r>
              <a:rPr lang="hr-HR" sz="3400" dirty="0" smtClean="0"/>
              <a:t> </a:t>
            </a:r>
            <a:r>
              <a:rPr lang="en-US" sz="3400" dirty="0" smtClean="0"/>
              <a:t>genetic analysis (</a:t>
            </a:r>
            <a:r>
              <a:rPr lang="en-US" sz="2400" dirty="0" smtClean="0"/>
              <a:t>OG 120/14</a:t>
            </a:r>
            <a:r>
              <a:rPr lang="en-US" sz="3400" dirty="0" smtClean="0"/>
              <a:t>)</a:t>
            </a:r>
          </a:p>
        </p:txBody>
      </p:sp>
      <p:sp>
        <p:nvSpPr>
          <p:cNvPr id="5" name="Footer Placeholder 3"/>
          <p:cNvSpPr>
            <a:spLocks noGrp="1"/>
          </p:cNvSpPr>
          <p:nvPr>
            <p:ph type="ftr" sz="quarter" idx="11"/>
          </p:nvPr>
        </p:nvSpPr>
        <p:spPr>
          <a:xfrm>
            <a:off x="2623964" y="6126163"/>
            <a:ext cx="3896072" cy="605879"/>
          </a:xfrm>
        </p:spPr>
        <p:txBody>
          <a:bodyPr/>
          <a:lstStyle/>
          <a:p>
            <a:r>
              <a:rPr lang="hr-BA" dirty="0" smtClean="0"/>
              <a:t>20EUROCRIM, September</a:t>
            </a:r>
            <a:r>
              <a:rPr lang="en-US" dirty="0" smtClean="0"/>
              <a:t>, 20</a:t>
            </a:r>
            <a:r>
              <a:rPr lang="hr-BA" dirty="0" smtClean="0"/>
              <a:t>20</a:t>
            </a:r>
            <a:r>
              <a:rPr lang="en-US" dirty="0" smtClean="0"/>
              <a:t>, With support of HRZZ Croatian Science Foundation</a:t>
            </a:r>
            <a:endParaRPr lang="en-US" dirty="0"/>
          </a:p>
        </p:txBody>
      </p:sp>
      <p:pic>
        <p:nvPicPr>
          <p:cNvPr id="4" name="Picture 3"/>
          <p:cNvPicPr>
            <a:picLocks noChangeAspect="1"/>
          </p:cNvPicPr>
          <p:nvPr/>
        </p:nvPicPr>
        <p:blipFill>
          <a:blip r:embed="rId2" cstate="print"/>
          <a:stretch>
            <a:fillRect/>
          </a:stretch>
        </p:blipFill>
        <p:spPr>
          <a:xfrm>
            <a:off x="7802037" y="283430"/>
            <a:ext cx="914479" cy="396274"/>
          </a:xfrm>
          <a:prstGeom prst="rect">
            <a:avLst/>
          </a:prstGeom>
        </p:spPr>
      </p:pic>
    </p:spTree>
    <p:extLst>
      <p:ext uri="{BB962C8B-B14F-4D97-AF65-F5344CB8AC3E}">
        <p14:creationId xmlns:p14="http://schemas.microsoft.com/office/powerpoint/2010/main" val="3599635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prstClr val="black"/>
                </a:solidFill>
              </a:rPr>
              <a:t>Gathering /obtaining</a:t>
            </a:r>
            <a:endParaRPr lang="en-US" dirty="0"/>
          </a:p>
        </p:txBody>
      </p:sp>
      <p:sp>
        <p:nvSpPr>
          <p:cNvPr id="3" name="Content Placeholder 2"/>
          <p:cNvSpPr>
            <a:spLocks noGrp="1"/>
          </p:cNvSpPr>
          <p:nvPr>
            <p:ph idx="1"/>
          </p:nvPr>
        </p:nvSpPr>
        <p:spPr>
          <a:xfrm>
            <a:off x="457200" y="1600199"/>
            <a:ext cx="8229600" cy="4493097"/>
          </a:xfrm>
        </p:spPr>
        <p:txBody>
          <a:bodyPr>
            <a:normAutofit/>
          </a:bodyPr>
          <a:lstStyle/>
          <a:p>
            <a:r>
              <a:rPr lang="en-US" dirty="0" smtClean="0"/>
              <a:t>from suspect</a:t>
            </a:r>
          </a:p>
          <a:p>
            <a:r>
              <a:rPr lang="en-US" dirty="0" smtClean="0"/>
              <a:t>from victim </a:t>
            </a:r>
          </a:p>
          <a:p>
            <a:r>
              <a:rPr lang="en-US" dirty="0" smtClean="0"/>
              <a:t>another person (but not her own biological material)</a:t>
            </a:r>
          </a:p>
          <a:p>
            <a:r>
              <a:rPr lang="en-US" dirty="0" smtClean="0"/>
              <a:t>at the crime scene (</a:t>
            </a:r>
            <a:r>
              <a:rPr lang="en-US" dirty="0" smtClean="0">
                <a:solidFill>
                  <a:prstClr val="black"/>
                </a:solidFill>
              </a:rPr>
              <a:t>Art. 327. (2) CPA</a:t>
            </a:r>
          </a:p>
          <a:p>
            <a:pPr lvl="1"/>
            <a:endParaRPr lang="en-US" dirty="0"/>
          </a:p>
        </p:txBody>
      </p:sp>
      <p:sp>
        <p:nvSpPr>
          <p:cNvPr id="5" name="Footer Placeholder 3"/>
          <p:cNvSpPr>
            <a:spLocks noGrp="1"/>
          </p:cNvSpPr>
          <p:nvPr>
            <p:ph type="ftr" sz="quarter" idx="11"/>
          </p:nvPr>
        </p:nvSpPr>
        <p:spPr>
          <a:xfrm>
            <a:off x="2915816" y="6252121"/>
            <a:ext cx="3896072" cy="605879"/>
          </a:xfrm>
        </p:spPr>
        <p:txBody>
          <a:bodyPr/>
          <a:lstStyle/>
          <a:p>
            <a:r>
              <a:rPr lang="hr-BA" dirty="0" smtClean="0"/>
              <a:t>20EUROCRIM, September</a:t>
            </a:r>
            <a:r>
              <a:rPr lang="en-US" dirty="0" smtClean="0"/>
              <a:t>, 20</a:t>
            </a:r>
            <a:r>
              <a:rPr lang="hr-BA" dirty="0" smtClean="0"/>
              <a:t>20</a:t>
            </a:r>
            <a:r>
              <a:rPr lang="en-US" dirty="0" smtClean="0"/>
              <a:t>, With support of HRZZ Croatian Science Foundation</a:t>
            </a:r>
            <a:endParaRPr lang="en-US" dirty="0"/>
          </a:p>
        </p:txBody>
      </p:sp>
      <p:pic>
        <p:nvPicPr>
          <p:cNvPr id="4" name="Picture 3"/>
          <p:cNvPicPr>
            <a:picLocks noChangeAspect="1"/>
          </p:cNvPicPr>
          <p:nvPr/>
        </p:nvPicPr>
        <p:blipFill>
          <a:blip r:embed="rId2" cstate="print"/>
          <a:stretch>
            <a:fillRect/>
          </a:stretch>
        </p:blipFill>
        <p:spPr>
          <a:xfrm>
            <a:off x="7668344" y="274638"/>
            <a:ext cx="914479" cy="396274"/>
          </a:xfrm>
          <a:prstGeom prst="rect">
            <a:avLst/>
          </a:prstGeom>
        </p:spPr>
      </p:pic>
    </p:spTree>
    <p:extLst>
      <p:ext uri="{BB962C8B-B14F-4D97-AF65-F5344CB8AC3E}">
        <p14:creationId xmlns:p14="http://schemas.microsoft.com/office/powerpoint/2010/main" val="806870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Gathering /obtaining</a:t>
            </a:r>
            <a:endParaRPr lang="en-US" dirty="0"/>
          </a:p>
        </p:txBody>
      </p:sp>
      <p:sp>
        <p:nvSpPr>
          <p:cNvPr id="3" name="Content Placeholder 2"/>
          <p:cNvSpPr>
            <a:spLocks noGrp="1"/>
          </p:cNvSpPr>
          <p:nvPr>
            <p:ph idx="1"/>
          </p:nvPr>
        </p:nvSpPr>
        <p:spPr/>
        <p:txBody>
          <a:bodyPr>
            <a:normAutofit/>
          </a:bodyPr>
          <a:lstStyle/>
          <a:p>
            <a:pPr marL="514350" indent="-514350" algn="just">
              <a:buFont typeface="+mj-lt"/>
              <a:buAutoNum type="alphaLcParenR"/>
            </a:pPr>
            <a:r>
              <a:rPr lang="en-US" sz="3000" b="1" dirty="0" smtClean="0"/>
              <a:t>by the police</a:t>
            </a:r>
          </a:p>
          <a:p>
            <a:pPr marL="514350" lvl="0" indent="-514350">
              <a:buFont typeface="+mj-lt"/>
              <a:buAutoNum type="alphaLcParenR"/>
            </a:pPr>
            <a:r>
              <a:rPr lang="en-US" sz="3000" b="1" u="sng" dirty="0" smtClean="0">
                <a:solidFill>
                  <a:prstClr val="black"/>
                </a:solidFill>
              </a:rPr>
              <a:t>by </a:t>
            </a:r>
            <a:r>
              <a:rPr lang="en-US" sz="3000" b="1" u="sng" dirty="0">
                <a:solidFill>
                  <a:prstClr val="black"/>
                </a:solidFill>
              </a:rPr>
              <a:t>the State Attorney's Office </a:t>
            </a:r>
            <a:endParaRPr lang="hr-HR" sz="3000" b="1" u="sng" dirty="0">
              <a:solidFill>
                <a:prstClr val="black"/>
              </a:solidFill>
            </a:endParaRPr>
          </a:p>
          <a:p>
            <a:pPr marL="514350" indent="-514350" algn="just">
              <a:buFont typeface="+mj-lt"/>
              <a:buAutoNum type="alphaLcParenR"/>
            </a:pPr>
            <a:r>
              <a:rPr lang="en-US" sz="3000" b="1" dirty="0"/>
              <a:t>by the </a:t>
            </a:r>
            <a:r>
              <a:rPr lang="en-US" sz="3000" b="1" dirty="0" smtClean="0"/>
              <a:t>Court</a:t>
            </a:r>
            <a:endParaRPr lang="en-US" sz="3000" b="1" dirty="0"/>
          </a:p>
          <a:p>
            <a:endParaRPr lang="en-US" dirty="0" smtClean="0"/>
          </a:p>
          <a:p>
            <a:pPr marL="0" indent="0">
              <a:buNone/>
            </a:pPr>
            <a:endParaRPr lang="en-US" dirty="0" smtClean="0"/>
          </a:p>
          <a:p>
            <a:endParaRPr lang="hr-HR" dirty="0"/>
          </a:p>
        </p:txBody>
      </p:sp>
      <p:sp>
        <p:nvSpPr>
          <p:cNvPr id="5" name="Footer Placeholder 3"/>
          <p:cNvSpPr>
            <a:spLocks noGrp="1"/>
          </p:cNvSpPr>
          <p:nvPr>
            <p:ph type="ftr" sz="quarter" idx="11"/>
          </p:nvPr>
        </p:nvSpPr>
        <p:spPr>
          <a:xfrm>
            <a:off x="2699792" y="6005785"/>
            <a:ext cx="3896072" cy="605879"/>
          </a:xfrm>
        </p:spPr>
        <p:txBody>
          <a:bodyPr/>
          <a:lstStyle/>
          <a:p>
            <a:r>
              <a:rPr lang="en-US" dirty="0" smtClean="0">
                <a:solidFill>
                  <a:prstClr val="black">
                    <a:tint val="75000"/>
                  </a:prstClr>
                </a:solidFill>
              </a:rPr>
              <a:t>3rd EUROPEAN INNOCENCE NETWORK CONFERENCE  November, 2018, With support of HRZZ Croatian Science Foundation</a:t>
            </a:r>
            <a:endParaRPr lang="hr-HR" dirty="0">
              <a:solidFill>
                <a:prstClr val="black">
                  <a:tint val="75000"/>
                </a:prstClr>
              </a:solidFill>
            </a:endParaRPr>
          </a:p>
        </p:txBody>
      </p:sp>
      <p:pic>
        <p:nvPicPr>
          <p:cNvPr id="6" name="Picture 5"/>
          <p:cNvPicPr>
            <a:picLocks noChangeAspect="1"/>
          </p:cNvPicPr>
          <p:nvPr/>
        </p:nvPicPr>
        <p:blipFill>
          <a:blip r:embed="rId2" cstate="print"/>
          <a:stretch>
            <a:fillRect/>
          </a:stretch>
        </p:blipFill>
        <p:spPr>
          <a:xfrm>
            <a:off x="5508104" y="2852936"/>
            <a:ext cx="2365693" cy="2980400"/>
          </a:xfrm>
          <a:prstGeom prst="rect">
            <a:avLst/>
          </a:prstGeom>
        </p:spPr>
      </p:pic>
      <p:pic>
        <p:nvPicPr>
          <p:cNvPr id="4" name="Picture 3"/>
          <p:cNvPicPr>
            <a:picLocks noChangeAspect="1"/>
          </p:cNvPicPr>
          <p:nvPr/>
        </p:nvPicPr>
        <p:blipFill>
          <a:blip r:embed="rId3" cstate="print"/>
          <a:stretch>
            <a:fillRect/>
          </a:stretch>
        </p:blipFill>
        <p:spPr>
          <a:xfrm>
            <a:off x="7668344" y="344252"/>
            <a:ext cx="914479" cy="396274"/>
          </a:xfrm>
          <a:prstGeom prst="rect">
            <a:avLst/>
          </a:prstGeom>
        </p:spPr>
      </p:pic>
    </p:spTree>
    <p:extLst>
      <p:ext uri="{BB962C8B-B14F-4D97-AF65-F5344CB8AC3E}">
        <p14:creationId xmlns:p14="http://schemas.microsoft.com/office/powerpoint/2010/main" val="1212095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Gathering /obtaining</a:t>
            </a:r>
            <a:endParaRPr lang="en-US" dirty="0"/>
          </a:p>
        </p:txBody>
      </p:sp>
      <p:sp>
        <p:nvSpPr>
          <p:cNvPr id="3" name="Content Placeholder 2"/>
          <p:cNvSpPr>
            <a:spLocks noGrp="1"/>
          </p:cNvSpPr>
          <p:nvPr>
            <p:ph idx="1"/>
          </p:nvPr>
        </p:nvSpPr>
        <p:spPr/>
        <p:txBody>
          <a:bodyPr>
            <a:normAutofit/>
          </a:bodyPr>
          <a:lstStyle/>
          <a:p>
            <a:pPr algn="just"/>
            <a:r>
              <a:rPr lang="en-US" b="1" dirty="0" smtClean="0"/>
              <a:t>by the police:</a:t>
            </a:r>
          </a:p>
          <a:p>
            <a:pPr lvl="1" algn="just"/>
            <a:r>
              <a:rPr lang="en-US" dirty="0" smtClean="0"/>
              <a:t> from a suspect for criminal offence punishable by prison sentence, can take, without his consent (non-intimate) samples for DNA analysis (molecular genetic analysis) for the purpose of identification (</a:t>
            </a:r>
            <a:r>
              <a:rPr lang="en-US" dirty="0" smtClean="0">
                <a:solidFill>
                  <a:prstClr val="black"/>
                </a:solidFill>
                <a:ea typeface="+mj-ea"/>
                <a:cs typeface="+mj-cs"/>
              </a:rPr>
              <a:t>Art 211 (3) CPA)</a:t>
            </a:r>
          </a:p>
          <a:p>
            <a:endParaRPr lang="en-US" dirty="0" smtClean="0"/>
          </a:p>
          <a:p>
            <a:pPr marL="0" indent="0">
              <a:buNone/>
            </a:pPr>
            <a:endParaRPr lang="en-US" dirty="0" smtClean="0"/>
          </a:p>
          <a:p>
            <a:endParaRPr lang="hr-HR" dirty="0"/>
          </a:p>
        </p:txBody>
      </p:sp>
      <p:sp>
        <p:nvSpPr>
          <p:cNvPr id="5" name="Footer Placeholder 3"/>
          <p:cNvSpPr>
            <a:spLocks noGrp="1"/>
          </p:cNvSpPr>
          <p:nvPr>
            <p:ph type="ftr" sz="quarter" idx="11"/>
          </p:nvPr>
        </p:nvSpPr>
        <p:spPr>
          <a:xfrm>
            <a:off x="2771800" y="6005785"/>
            <a:ext cx="3896072" cy="605879"/>
          </a:xfrm>
        </p:spPr>
        <p:txBody>
          <a:bodyPr/>
          <a:lstStyle/>
          <a:p>
            <a:r>
              <a:rPr lang="hr-BA" dirty="0" smtClean="0"/>
              <a:t>20EUROCRIM, September</a:t>
            </a:r>
            <a:r>
              <a:rPr lang="en-US" dirty="0" smtClean="0"/>
              <a:t>, 20</a:t>
            </a:r>
            <a:r>
              <a:rPr lang="hr-BA" dirty="0" smtClean="0"/>
              <a:t>20</a:t>
            </a:r>
            <a:r>
              <a:rPr lang="en-US" dirty="0" smtClean="0"/>
              <a:t>, With support of HRZZ Croatian Science Foundation</a:t>
            </a:r>
            <a:endParaRPr lang="en-US" dirty="0"/>
          </a:p>
        </p:txBody>
      </p:sp>
      <p:pic>
        <p:nvPicPr>
          <p:cNvPr id="4" name="Picture 3"/>
          <p:cNvPicPr>
            <a:picLocks noChangeAspect="1"/>
          </p:cNvPicPr>
          <p:nvPr/>
        </p:nvPicPr>
        <p:blipFill>
          <a:blip r:embed="rId2" cstate="print"/>
          <a:stretch>
            <a:fillRect/>
          </a:stretch>
        </p:blipFill>
        <p:spPr>
          <a:xfrm>
            <a:off x="7772321" y="267515"/>
            <a:ext cx="914479" cy="396274"/>
          </a:xfrm>
          <a:prstGeom prst="rect">
            <a:avLst/>
          </a:prstGeom>
        </p:spPr>
      </p:pic>
    </p:spTree>
    <p:extLst>
      <p:ext uri="{BB962C8B-B14F-4D97-AF65-F5344CB8AC3E}">
        <p14:creationId xmlns:p14="http://schemas.microsoft.com/office/powerpoint/2010/main" val="2354470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2813"/>
          </a:xfrm>
        </p:spPr>
        <p:txBody>
          <a:bodyPr/>
          <a:lstStyle/>
          <a:p>
            <a:r>
              <a:rPr lang="en-US" dirty="0" smtClean="0">
                <a:solidFill>
                  <a:prstClr val="black"/>
                </a:solidFill>
              </a:rPr>
              <a:t>Gathering </a:t>
            </a:r>
            <a:r>
              <a:rPr lang="en-US" dirty="0">
                <a:solidFill>
                  <a:prstClr val="black"/>
                </a:solidFill>
              </a:rPr>
              <a:t>/obtaining</a:t>
            </a:r>
            <a:endParaRPr lang="hr-HR" dirty="0"/>
          </a:p>
        </p:txBody>
      </p:sp>
      <p:sp>
        <p:nvSpPr>
          <p:cNvPr id="3" name="Content Placeholder 2"/>
          <p:cNvSpPr>
            <a:spLocks noGrp="1"/>
          </p:cNvSpPr>
          <p:nvPr>
            <p:ph idx="1"/>
          </p:nvPr>
        </p:nvSpPr>
        <p:spPr>
          <a:xfrm>
            <a:off x="179512" y="1417638"/>
            <a:ext cx="8507288" cy="4708525"/>
          </a:xfrm>
        </p:spPr>
        <p:txBody>
          <a:bodyPr>
            <a:normAutofit fontScale="85000" lnSpcReduction="20000"/>
          </a:bodyPr>
          <a:lstStyle/>
          <a:p>
            <a:r>
              <a:rPr lang="en-US" b="1" dirty="0"/>
              <a:t>by the State Attorney's Office </a:t>
            </a:r>
            <a:r>
              <a:rPr lang="hr-HR" dirty="0" smtClean="0"/>
              <a:t>:</a:t>
            </a:r>
          </a:p>
          <a:p>
            <a:pPr lvl="1" algn="just"/>
            <a:r>
              <a:rPr lang="en-US" dirty="0"/>
              <a:t>samples of biological material from the defendant </a:t>
            </a:r>
            <a:r>
              <a:rPr lang="hr-HR" dirty="0"/>
              <a:t>(Art. 327 (5) </a:t>
            </a:r>
            <a:r>
              <a:rPr lang="en-US" dirty="0" smtClean="0"/>
              <a:t>CPA)</a:t>
            </a:r>
          </a:p>
          <a:p>
            <a:pPr lvl="1" algn="just"/>
            <a:r>
              <a:rPr lang="en-US" dirty="0" smtClean="0"/>
              <a:t>samples of biological material from the victims and other persons (with written consent-</a:t>
            </a:r>
            <a:r>
              <a:rPr lang="hr-HR" dirty="0" smtClean="0"/>
              <a:t> </a:t>
            </a:r>
            <a:r>
              <a:rPr lang="en-US" dirty="0" err="1" smtClean="0"/>
              <a:t>befor</a:t>
            </a:r>
            <a:r>
              <a:rPr lang="hr-HR" dirty="0" smtClean="0"/>
              <a:t>e</a:t>
            </a:r>
            <a:r>
              <a:rPr lang="en-US" dirty="0" smtClean="0"/>
              <a:t> signing the said persons shall be notified of the purpose for which the sample in question will be taken and its use in the performance of molecular genetic analysis) (Art. 327 (6) CPA)</a:t>
            </a:r>
          </a:p>
          <a:p>
            <a:pPr algn="just"/>
            <a:r>
              <a:rPr lang="en-US" b="1" dirty="0" smtClean="0"/>
              <a:t>by the Court:</a:t>
            </a:r>
          </a:p>
          <a:p>
            <a:pPr lvl="1" algn="just"/>
            <a:r>
              <a:rPr lang="en-US" dirty="0" smtClean="0"/>
              <a:t> </a:t>
            </a:r>
            <a:r>
              <a:rPr lang="hr-HR" dirty="0" smtClean="0"/>
              <a:t>i</a:t>
            </a:r>
            <a:r>
              <a:rPr lang="en-US" dirty="0" smtClean="0"/>
              <a:t>f the said consent is not given (victims or other persons), the taking of samples of biological material from the said persons and the molecular genetic analysis thereon may be ordered, on the recommendation of the State Attorney, by the court. (Art. 327 (6) CPA)</a:t>
            </a:r>
          </a:p>
          <a:p>
            <a:endParaRPr lang="hr-HR" dirty="0" smtClean="0"/>
          </a:p>
        </p:txBody>
      </p:sp>
      <p:sp>
        <p:nvSpPr>
          <p:cNvPr id="4" name="Footer Placeholder 3"/>
          <p:cNvSpPr>
            <a:spLocks noGrp="1"/>
          </p:cNvSpPr>
          <p:nvPr>
            <p:ph type="ftr" sz="quarter" idx="11"/>
          </p:nvPr>
        </p:nvSpPr>
        <p:spPr>
          <a:xfrm>
            <a:off x="2665140" y="6126163"/>
            <a:ext cx="3536032" cy="595312"/>
          </a:xfrm>
        </p:spPr>
        <p:txBody>
          <a:bodyPr/>
          <a:lstStyle/>
          <a:p>
            <a:r>
              <a:rPr lang="hr-BA" dirty="0" smtClean="0"/>
              <a:t>20EUROCRIM, September</a:t>
            </a:r>
            <a:r>
              <a:rPr lang="en-US" dirty="0" smtClean="0"/>
              <a:t>, 20</a:t>
            </a:r>
            <a:r>
              <a:rPr lang="hr-BA" dirty="0" smtClean="0"/>
              <a:t>20</a:t>
            </a:r>
            <a:r>
              <a:rPr lang="en-US" dirty="0" smtClean="0"/>
              <a:t>, With support of HRZZ Croatian Science Foundation</a:t>
            </a:r>
            <a:endParaRPr lang="en-US" dirty="0"/>
          </a:p>
        </p:txBody>
      </p:sp>
      <p:pic>
        <p:nvPicPr>
          <p:cNvPr id="5" name="Picture 4"/>
          <p:cNvPicPr>
            <a:picLocks noChangeAspect="1"/>
          </p:cNvPicPr>
          <p:nvPr/>
        </p:nvPicPr>
        <p:blipFill>
          <a:blip r:embed="rId2" cstate="print"/>
          <a:stretch>
            <a:fillRect/>
          </a:stretch>
        </p:blipFill>
        <p:spPr>
          <a:xfrm>
            <a:off x="7668344" y="265846"/>
            <a:ext cx="914479" cy="396274"/>
          </a:xfrm>
          <a:prstGeom prst="rect">
            <a:avLst/>
          </a:prstGeom>
        </p:spPr>
      </p:pic>
    </p:spTree>
    <p:extLst>
      <p:ext uri="{BB962C8B-B14F-4D97-AF65-F5344CB8AC3E}">
        <p14:creationId xmlns:p14="http://schemas.microsoft.com/office/powerpoint/2010/main" val="3079410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TotalTime>
  <Words>720</Words>
  <Application>Microsoft Office PowerPoint</Application>
  <PresentationFormat>On-screen Show (4:3)</PresentationFormat>
  <Paragraphs>71</Paragraphs>
  <Slides>12</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Innocence Project in Croatia</vt:lpstr>
      <vt:lpstr>Structure </vt:lpstr>
      <vt:lpstr>1. Introduction to the Project</vt:lpstr>
      <vt:lpstr>1. Introduction to the Project</vt:lpstr>
      <vt:lpstr>2. Legal framework</vt:lpstr>
      <vt:lpstr>Gathering /obtaining</vt:lpstr>
      <vt:lpstr>Gathering /obtaining</vt:lpstr>
      <vt:lpstr>Gathering /obtaining</vt:lpstr>
      <vt:lpstr>Gathering /obtaining</vt:lpstr>
      <vt:lpstr>Gathering /obtaining</vt:lpstr>
      <vt:lpstr>3. Conclusion</vt:lpstr>
      <vt:lpstr>THANK YOU FOR YOUR ATTENTION! </vt:lpstr>
    </vt:vector>
  </TitlesOfParts>
  <Company>Pravni fakultet u Zagrebu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and privacy protection through criminal law</dc:title>
  <dc:creator>amarsavelski</dc:creator>
  <cp:lastModifiedBy>Reviewer</cp:lastModifiedBy>
  <cp:revision>121</cp:revision>
  <dcterms:created xsi:type="dcterms:W3CDTF">2013-06-26T06:09:01Z</dcterms:created>
  <dcterms:modified xsi:type="dcterms:W3CDTF">2020-10-13T09:54:02Z</dcterms:modified>
</cp:coreProperties>
</file>