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10" r:id="rId3"/>
    <p:sldId id="311" r:id="rId4"/>
    <p:sldId id="312" r:id="rId5"/>
    <p:sldId id="257" r:id="rId6"/>
    <p:sldId id="298" r:id="rId7"/>
    <p:sldId id="300" r:id="rId8"/>
    <p:sldId id="301" r:id="rId9"/>
    <p:sldId id="303" r:id="rId10"/>
    <p:sldId id="304" r:id="rId11"/>
    <p:sldId id="306" r:id="rId12"/>
    <p:sldId id="307" r:id="rId13"/>
    <p:sldId id="308" r:id="rId14"/>
    <p:sldId id="302" r:id="rId15"/>
    <p:sldId id="305" r:id="rId16"/>
    <p:sldId id="30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31A2B59-E7D1-49F9-A2EC-52389878813B}">
          <p14:sldIdLst>
            <p14:sldId id="256"/>
            <p14:sldId id="310"/>
            <p14:sldId id="311"/>
            <p14:sldId id="312"/>
            <p14:sldId id="257"/>
            <p14:sldId id="298"/>
            <p14:sldId id="300"/>
            <p14:sldId id="301"/>
            <p14:sldId id="303"/>
            <p14:sldId id="304"/>
            <p14:sldId id="306"/>
            <p14:sldId id="307"/>
            <p14:sldId id="308"/>
            <p14:sldId id="302"/>
            <p14:sldId id="305"/>
            <p14:sldId id="309"/>
          </p14:sldIdLst>
        </p14:section>
        <p14:section name="Untitled Section" id="{80888487-3808-4467-B82F-227D4183DEF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DB33AFB-9B09-4A46-A03F-BE19A984C59D}" type="datetimeFigureOut">
              <a:rPr lang="en-US" smtClean="0"/>
              <a:t>4/25/2023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97D6F2-CC52-4A77-BE0D-CD34C9FDD3C3}" type="slidenum">
              <a:rPr lang="en-US" smtClean="0"/>
              <a:t>‹#›</a:t>
            </a:fld>
            <a:endParaRPr lang="en-US"/>
          </a:p>
        </p:txBody>
      </p:sp>
    </p:spTree>
    <p:extLst>
      <p:ext uri="{BB962C8B-B14F-4D97-AF65-F5344CB8AC3E}">
        <p14:creationId xmlns:p14="http://schemas.microsoft.com/office/powerpoint/2010/main" val="2225836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B33AFB-9B09-4A46-A03F-BE19A984C59D}" type="datetimeFigureOut">
              <a:rPr lang="en-US" smtClean="0"/>
              <a:t>4/25/2023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97D6F2-CC52-4A77-BE0D-CD34C9FDD3C3}" type="slidenum">
              <a:rPr lang="en-US" smtClean="0"/>
              <a:t>‹#›</a:t>
            </a:fld>
            <a:endParaRPr lang="en-US"/>
          </a:p>
        </p:txBody>
      </p:sp>
    </p:spTree>
    <p:extLst>
      <p:ext uri="{BB962C8B-B14F-4D97-AF65-F5344CB8AC3E}">
        <p14:creationId xmlns:p14="http://schemas.microsoft.com/office/powerpoint/2010/main" val="1137895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B33AFB-9B09-4A46-A03F-BE19A984C59D}" type="datetimeFigureOut">
              <a:rPr lang="en-US" smtClean="0"/>
              <a:t>4/25/2023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97D6F2-CC52-4A77-BE0D-CD34C9FDD3C3}" type="slidenum">
              <a:rPr lang="en-US" smtClean="0"/>
              <a:t>‹#›</a:t>
            </a:fld>
            <a:endParaRPr lang="en-US"/>
          </a:p>
        </p:txBody>
      </p:sp>
    </p:spTree>
    <p:extLst>
      <p:ext uri="{BB962C8B-B14F-4D97-AF65-F5344CB8AC3E}">
        <p14:creationId xmlns:p14="http://schemas.microsoft.com/office/powerpoint/2010/main" val="2278823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B33AFB-9B09-4A46-A03F-BE19A984C59D}" type="datetimeFigureOut">
              <a:rPr lang="en-US" smtClean="0"/>
              <a:t>4/25/2023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97D6F2-CC52-4A77-BE0D-CD34C9FDD3C3}" type="slidenum">
              <a:rPr lang="en-US" smtClean="0"/>
              <a:t>‹#›</a:t>
            </a:fld>
            <a:endParaRPr lang="en-US"/>
          </a:p>
        </p:txBody>
      </p:sp>
    </p:spTree>
    <p:extLst>
      <p:ext uri="{BB962C8B-B14F-4D97-AF65-F5344CB8AC3E}">
        <p14:creationId xmlns:p14="http://schemas.microsoft.com/office/powerpoint/2010/main" val="2023253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DB33AFB-9B09-4A46-A03F-BE19A984C59D}" type="datetimeFigureOut">
              <a:rPr lang="en-US" smtClean="0"/>
              <a:t>4/25/2023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97D6F2-CC52-4A77-BE0D-CD34C9FDD3C3}" type="slidenum">
              <a:rPr lang="en-US" smtClean="0"/>
              <a:t>‹#›</a:t>
            </a:fld>
            <a:endParaRPr lang="en-US"/>
          </a:p>
        </p:txBody>
      </p:sp>
    </p:spTree>
    <p:extLst>
      <p:ext uri="{BB962C8B-B14F-4D97-AF65-F5344CB8AC3E}">
        <p14:creationId xmlns:p14="http://schemas.microsoft.com/office/powerpoint/2010/main" val="2839108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DB33AFB-9B09-4A46-A03F-BE19A984C59D}" type="datetimeFigureOut">
              <a:rPr lang="en-US" smtClean="0"/>
              <a:t>4/25/2023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97D6F2-CC52-4A77-BE0D-CD34C9FDD3C3}" type="slidenum">
              <a:rPr lang="en-US" smtClean="0"/>
              <a:t>‹#›</a:t>
            </a:fld>
            <a:endParaRPr lang="en-US"/>
          </a:p>
        </p:txBody>
      </p:sp>
    </p:spTree>
    <p:extLst>
      <p:ext uri="{BB962C8B-B14F-4D97-AF65-F5344CB8AC3E}">
        <p14:creationId xmlns:p14="http://schemas.microsoft.com/office/powerpoint/2010/main" val="3462481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DB33AFB-9B09-4A46-A03F-BE19A984C59D}" type="datetimeFigureOut">
              <a:rPr lang="en-US" smtClean="0"/>
              <a:t>4/25/2023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97D6F2-CC52-4A77-BE0D-CD34C9FDD3C3}" type="slidenum">
              <a:rPr lang="en-US" smtClean="0"/>
              <a:t>‹#›</a:t>
            </a:fld>
            <a:endParaRPr lang="en-US"/>
          </a:p>
        </p:txBody>
      </p:sp>
    </p:spTree>
    <p:extLst>
      <p:ext uri="{BB962C8B-B14F-4D97-AF65-F5344CB8AC3E}">
        <p14:creationId xmlns:p14="http://schemas.microsoft.com/office/powerpoint/2010/main" val="3105961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DB33AFB-9B09-4A46-A03F-BE19A984C59D}" type="datetimeFigureOut">
              <a:rPr lang="en-US" smtClean="0"/>
              <a:t>4/25/2023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97D6F2-CC52-4A77-BE0D-CD34C9FDD3C3}" type="slidenum">
              <a:rPr lang="en-US" smtClean="0"/>
              <a:t>‹#›</a:t>
            </a:fld>
            <a:endParaRPr lang="en-US"/>
          </a:p>
        </p:txBody>
      </p:sp>
    </p:spTree>
    <p:extLst>
      <p:ext uri="{BB962C8B-B14F-4D97-AF65-F5344CB8AC3E}">
        <p14:creationId xmlns:p14="http://schemas.microsoft.com/office/powerpoint/2010/main" val="12892311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B33AFB-9B09-4A46-A03F-BE19A984C59D}" type="datetimeFigureOut">
              <a:rPr lang="en-US" smtClean="0"/>
              <a:t>4/25/2023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97D6F2-CC52-4A77-BE0D-CD34C9FDD3C3}" type="slidenum">
              <a:rPr lang="en-US" smtClean="0"/>
              <a:t>‹#›</a:t>
            </a:fld>
            <a:endParaRPr lang="en-US"/>
          </a:p>
        </p:txBody>
      </p:sp>
    </p:spTree>
    <p:extLst>
      <p:ext uri="{BB962C8B-B14F-4D97-AF65-F5344CB8AC3E}">
        <p14:creationId xmlns:p14="http://schemas.microsoft.com/office/powerpoint/2010/main" val="1300185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DB33AFB-9B09-4A46-A03F-BE19A984C59D}" type="datetimeFigureOut">
              <a:rPr lang="en-US" smtClean="0"/>
              <a:t>4/25/2023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97D6F2-CC52-4A77-BE0D-CD34C9FDD3C3}" type="slidenum">
              <a:rPr lang="en-US" smtClean="0"/>
              <a:t>‹#›</a:t>
            </a:fld>
            <a:endParaRPr lang="en-US"/>
          </a:p>
        </p:txBody>
      </p:sp>
    </p:spTree>
    <p:extLst>
      <p:ext uri="{BB962C8B-B14F-4D97-AF65-F5344CB8AC3E}">
        <p14:creationId xmlns:p14="http://schemas.microsoft.com/office/powerpoint/2010/main" val="495659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DB33AFB-9B09-4A46-A03F-BE19A984C59D}" type="datetimeFigureOut">
              <a:rPr lang="en-US" smtClean="0"/>
              <a:t>4/25/2023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97D6F2-CC52-4A77-BE0D-CD34C9FDD3C3}" type="slidenum">
              <a:rPr lang="en-US" smtClean="0"/>
              <a:t>‹#›</a:t>
            </a:fld>
            <a:endParaRPr lang="en-US"/>
          </a:p>
        </p:txBody>
      </p:sp>
    </p:spTree>
    <p:extLst>
      <p:ext uri="{BB962C8B-B14F-4D97-AF65-F5344CB8AC3E}">
        <p14:creationId xmlns:p14="http://schemas.microsoft.com/office/powerpoint/2010/main" val="1971886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B33AFB-9B09-4A46-A03F-BE19A984C59D}" type="datetimeFigureOut">
              <a:rPr lang="en-US" smtClean="0"/>
              <a:t>4/25/2023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97D6F2-CC52-4A77-BE0D-CD34C9FDD3C3}" type="slidenum">
              <a:rPr lang="en-US" smtClean="0"/>
              <a:t>‹#›</a:t>
            </a:fld>
            <a:endParaRPr lang="en-US"/>
          </a:p>
        </p:txBody>
      </p:sp>
    </p:spTree>
    <p:extLst>
      <p:ext uri="{BB962C8B-B14F-4D97-AF65-F5344CB8AC3E}">
        <p14:creationId xmlns:p14="http://schemas.microsoft.com/office/powerpoint/2010/main" val="33900737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Zoran.buric@pravo.hr" TargetMode="External"/><Relationship Id="rId2" Type="http://schemas.openxmlformats.org/officeDocument/2006/relationships/hyperlink" Target="http://www.pravo.unizg.hr/zoran.buric"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5361" y="365760"/>
            <a:ext cx="10249988" cy="3735977"/>
          </a:xfrm>
        </p:spPr>
        <p:txBody>
          <a:bodyPr>
            <a:normAutofit/>
          </a:bodyPr>
          <a:lstStyle/>
          <a:p>
            <a:r>
              <a:rPr lang="hr-HR" sz="2000" b="1" dirty="0"/>
              <a:t>Zaštita pogrešno osuđenih osoba u Hrvatskoj, kao </a:t>
            </a:r>
            <a:r>
              <a:rPr lang="hr-HR" sz="2000" b="1" dirty="0" err="1"/>
              <a:t>posebn</a:t>
            </a:r>
            <a:r>
              <a:rPr lang="az-Cyrl-AZ" sz="2000" b="1" dirty="0"/>
              <a:t>е</a:t>
            </a:r>
            <a:br>
              <a:rPr lang="az-Cyrl-AZ" sz="2000" b="1" dirty="0"/>
            </a:br>
            <a:r>
              <a:rPr lang="hr-HR" sz="2000" b="1" dirty="0" err="1"/>
              <a:t>skupin</a:t>
            </a:r>
            <a:r>
              <a:rPr lang="az-Cyrl-AZ" sz="2000" b="1" dirty="0"/>
              <a:t>е </a:t>
            </a:r>
            <a:r>
              <a:rPr lang="hr-HR" sz="2000" b="1" dirty="0"/>
              <a:t>žrtava: </a:t>
            </a:r>
            <a:r>
              <a:rPr lang="hr-HR" sz="2000" b="1" dirty="0" err="1"/>
              <a:t>poredbenopravn</a:t>
            </a:r>
            <a:r>
              <a:rPr lang="az-Cyrl-AZ" sz="2000" b="1" dirty="0"/>
              <a:t>а </a:t>
            </a:r>
            <a:r>
              <a:rPr lang="hr-HR" sz="2000" b="1" dirty="0"/>
              <a:t>teorijska razmatranja i </a:t>
            </a:r>
            <a:r>
              <a:rPr lang="hr-HR" sz="2000" b="1" dirty="0" smtClean="0"/>
              <a:t>praktične implikacije</a:t>
            </a:r>
            <a:br>
              <a:rPr lang="hr-HR" sz="2000" b="1" dirty="0" smtClean="0"/>
            </a:br>
            <a:r>
              <a:rPr lang="hr-HR" sz="2000" b="1" dirty="0" smtClean="0"/>
              <a:t>Zagreb, 25. 4. 2023. </a:t>
            </a:r>
            <a:br>
              <a:rPr lang="hr-HR" sz="2000" b="1" dirty="0" smtClean="0"/>
            </a:br>
            <a:r>
              <a:rPr lang="hr-HR" sz="2000" b="1" dirty="0" smtClean="0"/>
              <a:t/>
            </a:r>
            <a:br>
              <a:rPr lang="hr-HR" sz="2000" b="1" dirty="0" smtClean="0"/>
            </a:br>
            <a:r>
              <a:rPr lang="hr-HR" sz="2200" b="1" dirty="0"/>
              <a:t/>
            </a:r>
            <a:br>
              <a:rPr lang="hr-HR" sz="2200" b="1" dirty="0"/>
            </a:br>
            <a:r>
              <a:rPr lang="hr-HR" sz="2200" b="1" dirty="0" smtClean="0"/>
              <a:t/>
            </a:r>
            <a:br>
              <a:rPr lang="hr-HR" sz="2200" b="1" dirty="0" smtClean="0"/>
            </a:br>
            <a:r>
              <a:rPr lang="hr-HR" sz="2200" b="1" dirty="0" smtClean="0"/>
              <a:t/>
            </a:r>
            <a:br>
              <a:rPr lang="hr-HR" sz="2200" b="1" dirty="0" smtClean="0"/>
            </a:br>
            <a:r>
              <a:rPr lang="hr-HR" sz="4900" b="1" dirty="0" smtClean="0"/>
              <a:t>DOKAZIVANJE NOVUM KRITERIJA </a:t>
            </a:r>
            <a:br>
              <a:rPr lang="hr-HR" sz="4900" b="1" dirty="0" smtClean="0"/>
            </a:br>
            <a:r>
              <a:rPr lang="hr-HR" sz="4900" b="1" dirty="0" smtClean="0"/>
              <a:t>U OBNOVI KAZNENOG POSTUPKA </a:t>
            </a:r>
            <a:endParaRPr lang="en-US" sz="4900" b="1" dirty="0"/>
          </a:p>
        </p:txBody>
      </p:sp>
      <p:sp>
        <p:nvSpPr>
          <p:cNvPr id="3" name="Subtitle 2"/>
          <p:cNvSpPr>
            <a:spLocks noGrp="1"/>
          </p:cNvSpPr>
          <p:nvPr>
            <p:ph type="subTitle" idx="1"/>
          </p:nvPr>
        </p:nvSpPr>
        <p:spPr>
          <a:xfrm>
            <a:off x="6888480" y="4737462"/>
            <a:ext cx="4336869" cy="1689463"/>
          </a:xfrm>
        </p:spPr>
        <p:txBody>
          <a:bodyPr>
            <a:normAutofit fontScale="92500"/>
          </a:bodyPr>
          <a:lstStyle/>
          <a:p>
            <a:pPr algn="l">
              <a:lnSpc>
                <a:spcPct val="100000"/>
              </a:lnSpc>
              <a:spcBef>
                <a:spcPts val="0"/>
              </a:spcBef>
            </a:pPr>
            <a:r>
              <a:rPr lang="hr-HR" dirty="0" smtClean="0"/>
              <a:t>Izv. prof. dr. </a:t>
            </a:r>
            <a:r>
              <a:rPr lang="hr-HR" dirty="0" err="1" smtClean="0"/>
              <a:t>sc</a:t>
            </a:r>
            <a:r>
              <a:rPr lang="hr-HR" dirty="0" smtClean="0"/>
              <a:t>. Zoran Burić</a:t>
            </a:r>
          </a:p>
          <a:p>
            <a:pPr algn="l">
              <a:lnSpc>
                <a:spcPct val="100000"/>
              </a:lnSpc>
              <a:spcBef>
                <a:spcPts val="0"/>
              </a:spcBef>
            </a:pPr>
            <a:r>
              <a:rPr lang="hr-HR" dirty="0" smtClean="0"/>
              <a:t>Pravni fakultet Sveučilišta u Zagrebu</a:t>
            </a:r>
          </a:p>
          <a:p>
            <a:pPr algn="l">
              <a:lnSpc>
                <a:spcPct val="100000"/>
              </a:lnSpc>
              <a:spcBef>
                <a:spcPts val="0"/>
              </a:spcBef>
            </a:pPr>
            <a:r>
              <a:rPr lang="hr-HR" dirty="0" smtClean="0">
                <a:hlinkClick r:id="rId2"/>
              </a:rPr>
              <a:t>www.pravo.unizg.hr/zoran.buric</a:t>
            </a:r>
            <a:endParaRPr lang="hr-HR" dirty="0" smtClean="0"/>
          </a:p>
          <a:p>
            <a:pPr algn="l">
              <a:lnSpc>
                <a:spcPct val="100000"/>
              </a:lnSpc>
              <a:spcBef>
                <a:spcPts val="0"/>
              </a:spcBef>
            </a:pPr>
            <a:r>
              <a:rPr lang="hr-HR" dirty="0">
                <a:hlinkClick r:id="rId3"/>
              </a:rPr>
              <a:t>z</a:t>
            </a:r>
            <a:r>
              <a:rPr lang="hr-HR" dirty="0" smtClean="0">
                <a:hlinkClick r:id="rId3"/>
              </a:rPr>
              <a:t>oran.buric@pravo.hr</a:t>
            </a:r>
            <a:r>
              <a:rPr lang="hr-HR" dirty="0" smtClean="0"/>
              <a:t> </a:t>
            </a:r>
            <a:endParaRPr lang="en-US" dirty="0"/>
          </a:p>
        </p:txBody>
      </p:sp>
    </p:spTree>
    <p:extLst>
      <p:ext uri="{BB962C8B-B14F-4D97-AF65-F5344CB8AC3E}">
        <p14:creationId xmlns:p14="http://schemas.microsoft.com/office/powerpoint/2010/main" val="33779820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b="1" dirty="0" smtClean="0"/>
              <a:t>NOVA ČINJENICA ILI NOVI DOKAZ? (4)</a:t>
            </a:r>
            <a:endParaRPr lang="en-US" b="1" dirty="0"/>
          </a:p>
        </p:txBody>
      </p:sp>
      <p:sp>
        <p:nvSpPr>
          <p:cNvPr id="3" name="Content Placeholder 2"/>
          <p:cNvSpPr>
            <a:spLocks noGrp="1"/>
          </p:cNvSpPr>
          <p:nvPr>
            <p:ph idx="1"/>
          </p:nvPr>
        </p:nvSpPr>
        <p:spPr/>
        <p:txBody>
          <a:bodyPr>
            <a:normAutofit/>
          </a:bodyPr>
          <a:lstStyle/>
          <a:p>
            <a:r>
              <a:rPr lang="hr-HR" dirty="0" smtClean="0"/>
              <a:t>„Pogrešno je stajalište da nalaz i mišljenje prometnog vještaka u parničnom postupku, kojim se na posve drugačiji način ustanovljava čitav tijek prometne nezgode, uključujući njezin uzrok i posljedicu, od utvrđenja u pravomoćnoj kaznenoj presudi, </a:t>
            </a:r>
            <a:r>
              <a:rPr lang="hr-HR" b="1" dirty="0" smtClean="0"/>
              <a:t>ne predstavlja novi dokaz </a:t>
            </a:r>
            <a:r>
              <a:rPr lang="hr-HR" dirty="0" smtClean="0"/>
              <a:t>samo zbog toga što je osuđenik već u tijeku kaznenog postupka predlagao provođenje takvog vještačenja. Prema tome, dokazni prijedlog u smislu utvrđivanja neke odlučne činjenice ne može se poistovjetiti s utvrđenim dokazom kojim se ta činjenica utvrđuje ili dovodi u pitanje” (VSH, Kzz-29/81 od 10. veljače 1982.)</a:t>
            </a:r>
          </a:p>
          <a:p>
            <a:pPr marL="0" indent="0">
              <a:buNone/>
            </a:pPr>
            <a:r>
              <a:rPr lang="hr-HR" dirty="0"/>
              <a:t>	</a:t>
            </a:r>
            <a:r>
              <a:rPr lang="hr-HR" dirty="0" smtClean="0"/>
              <a:t>Prema </a:t>
            </a:r>
            <a:r>
              <a:rPr lang="hr-HR" i="1" dirty="0" err="1" smtClean="0"/>
              <a:t>Garačić</a:t>
            </a:r>
            <a:r>
              <a:rPr lang="hr-HR" dirty="0" smtClean="0"/>
              <a:t>, 2006, 409 </a:t>
            </a:r>
          </a:p>
          <a:p>
            <a:endParaRPr lang="hr-HR" dirty="0"/>
          </a:p>
          <a:p>
            <a:endParaRPr lang="en-US" dirty="0"/>
          </a:p>
        </p:txBody>
      </p:sp>
    </p:spTree>
    <p:extLst>
      <p:ext uri="{BB962C8B-B14F-4D97-AF65-F5344CB8AC3E}">
        <p14:creationId xmlns:p14="http://schemas.microsoft.com/office/powerpoint/2010/main" val="36240416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b="1" dirty="0" smtClean="0"/>
              <a:t>NOVA ČINJENICA ILI NOVI DOKAZ? (5)</a:t>
            </a:r>
            <a:endParaRPr lang="en-US" b="1" dirty="0"/>
          </a:p>
        </p:txBody>
      </p:sp>
      <p:sp>
        <p:nvSpPr>
          <p:cNvPr id="3" name="Content Placeholder 2"/>
          <p:cNvSpPr>
            <a:spLocks noGrp="1"/>
          </p:cNvSpPr>
          <p:nvPr>
            <p:ph idx="1"/>
          </p:nvPr>
        </p:nvSpPr>
        <p:spPr/>
        <p:txBody>
          <a:bodyPr>
            <a:normAutofit lnSpcReduction="10000"/>
          </a:bodyPr>
          <a:lstStyle/>
          <a:p>
            <a:r>
              <a:rPr lang="hr-HR" dirty="0" smtClean="0"/>
              <a:t>„Kad se pravomoćna odluka o krivnji za kazneno djelo kvalificirane teške tjelesne povrede, temelji između ostalog i na nalazu i mišljenju sudsko-medicinskog vještaka, što se tiče mehanizma zadavanja i karaktera povreda koje je </a:t>
            </a:r>
            <a:r>
              <a:rPr lang="hr-HR" dirty="0" err="1" smtClean="0"/>
              <a:t>oštećenik</a:t>
            </a:r>
            <a:r>
              <a:rPr lang="hr-HR" dirty="0" smtClean="0"/>
              <a:t> zadobio, prijedlog iznesen u zahtjevu za ponavljanje krivičnog postupka da se sasluša liječnik koji je prvi ukazao pomoć i liječio </a:t>
            </a:r>
            <a:r>
              <a:rPr lang="hr-HR" dirty="0" err="1" smtClean="0"/>
              <a:t>oštećenika</a:t>
            </a:r>
            <a:r>
              <a:rPr lang="hr-HR" dirty="0" smtClean="0"/>
              <a:t>, </a:t>
            </a:r>
            <a:r>
              <a:rPr lang="hr-HR" b="1" dirty="0" smtClean="0"/>
              <a:t>nije novi dokaz</a:t>
            </a:r>
            <a:r>
              <a:rPr lang="hr-HR" dirty="0" smtClean="0"/>
              <a:t>, ako se takav prijedlog ne odnosi na neke važne činjenice u vezi s </a:t>
            </a:r>
            <a:r>
              <a:rPr lang="hr-HR" dirty="0" err="1" smtClean="0"/>
              <a:t>oštećenikovm</a:t>
            </a:r>
            <a:r>
              <a:rPr lang="hr-HR" dirty="0" smtClean="0"/>
              <a:t> povređivanjem koje prije toga nisu bile poznate, a mogle bi utjecati na dati nalaz i mišljenje sudsko-medicinskog vještaka” (VSH, Kž-757/81 od 18. veljače 1981.)</a:t>
            </a:r>
          </a:p>
          <a:p>
            <a:pPr marL="0" indent="0">
              <a:buNone/>
            </a:pPr>
            <a:r>
              <a:rPr lang="hr-HR" dirty="0"/>
              <a:t>	</a:t>
            </a:r>
            <a:r>
              <a:rPr lang="hr-HR" dirty="0" smtClean="0"/>
              <a:t>Prema </a:t>
            </a:r>
            <a:r>
              <a:rPr lang="hr-HR" i="1" dirty="0" err="1" smtClean="0"/>
              <a:t>Garačić</a:t>
            </a:r>
            <a:r>
              <a:rPr lang="hr-HR" dirty="0" smtClean="0"/>
              <a:t>, 2006, 410 </a:t>
            </a:r>
          </a:p>
          <a:p>
            <a:endParaRPr lang="hr-HR" dirty="0"/>
          </a:p>
          <a:p>
            <a:endParaRPr lang="en-US" dirty="0"/>
          </a:p>
        </p:txBody>
      </p:sp>
    </p:spTree>
    <p:extLst>
      <p:ext uri="{BB962C8B-B14F-4D97-AF65-F5344CB8AC3E}">
        <p14:creationId xmlns:p14="http://schemas.microsoft.com/office/powerpoint/2010/main" val="13029984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b="1" dirty="0" smtClean="0"/>
              <a:t>NOVA ČINJENICA ILI NOVI DOKAZ? (6)</a:t>
            </a:r>
            <a:endParaRPr lang="en-US" b="1" dirty="0"/>
          </a:p>
        </p:txBody>
      </p:sp>
      <p:sp>
        <p:nvSpPr>
          <p:cNvPr id="3" name="Content Placeholder 2"/>
          <p:cNvSpPr>
            <a:spLocks noGrp="1"/>
          </p:cNvSpPr>
          <p:nvPr>
            <p:ph idx="1"/>
          </p:nvPr>
        </p:nvSpPr>
        <p:spPr/>
        <p:txBody>
          <a:bodyPr>
            <a:normAutofit fontScale="85000" lnSpcReduction="20000"/>
          </a:bodyPr>
          <a:lstStyle/>
          <a:p>
            <a:r>
              <a:rPr lang="hr-HR" dirty="0" smtClean="0"/>
              <a:t>„Pravilna je ocjena prvostupanjskog suda da privatnim putem pribavljen nalaz i mišljenje stručnjaka ne predstavlja novi dokaz, nego tek jednu novu kontrolnu činjenicu, koja eventualno može ukazati na nedostatke u postupku i rezultatu prije provedenog vještačenja. To pogotovo kada je riječ o naknadnom vještačenju stambenih objekata na 14 lokacija i to nakon proteka više od dvije godine od vremena ranije izvršenog vještačenja, koje je bilo obavljeno u prisutnosti osuđenika, nadugo nakon toga kako su sporni radovi bili navodno obavljeni i obračunati, dakle, kad se još moglo utvrditi je li i što od obračunatih radova izvedeno, tim više što su u zahtjevu za ponavljanje kaznenog postupka priloženi nalaz i mišljenje drugih stručnjaka, osuđeniku bili poznati još u tijeku prvostupanjskog postupka pa je on, prema tome, bio u prilici da se na njih poziva i da ih predlaže ka nove vještake” (VSH, I Kž-16/84 od 22. veljače 1984.) </a:t>
            </a:r>
          </a:p>
          <a:p>
            <a:pPr marL="0" indent="0">
              <a:buNone/>
            </a:pPr>
            <a:endParaRPr lang="hr-HR" dirty="0" smtClean="0"/>
          </a:p>
          <a:p>
            <a:pPr marL="0" indent="0">
              <a:buNone/>
            </a:pPr>
            <a:r>
              <a:rPr lang="hr-HR" dirty="0"/>
              <a:t>	</a:t>
            </a:r>
            <a:r>
              <a:rPr lang="hr-HR" dirty="0" smtClean="0"/>
              <a:t>Prema </a:t>
            </a:r>
            <a:r>
              <a:rPr lang="hr-HR" i="1" dirty="0" err="1" smtClean="0"/>
              <a:t>Garačić</a:t>
            </a:r>
            <a:r>
              <a:rPr lang="hr-HR" dirty="0" smtClean="0"/>
              <a:t>, 2006, 410 </a:t>
            </a:r>
          </a:p>
          <a:p>
            <a:endParaRPr lang="hr-HR" dirty="0"/>
          </a:p>
          <a:p>
            <a:endParaRPr lang="en-US" dirty="0"/>
          </a:p>
        </p:txBody>
      </p:sp>
    </p:spTree>
    <p:extLst>
      <p:ext uri="{BB962C8B-B14F-4D97-AF65-F5344CB8AC3E}">
        <p14:creationId xmlns:p14="http://schemas.microsoft.com/office/powerpoint/2010/main" val="17084875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b="1" dirty="0" smtClean="0"/>
              <a:t>NOVA ČINJENICA ILI NOVI DOKAZ? (7)</a:t>
            </a:r>
            <a:endParaRPr lang="en-US" b="1" dirty="0"/>
          </a:p>
        </p:txBody>
      </p:sp>
      <p:sp>
        <p:nvSpPr>
          <p:cNvPr id="3" name="Content Placeholder 2"/>
          <p:cNvSpPr>
            <a:spLocks noGrp="1"/>
          </p:cNvSpPr>
          <p:nvPr>
            <p:ph idx="1"/>
          </p:nvPr>
        </p:nvSpPr>
        <p:spPr/>
        <p:txBody>
          <a:bodyPr>
            <a:normAutofit fontScale="92500" lnSpcReduction="10000"/>
          </a:bodyPr>
          <a:lstStyle/>
          <a:p>
            <a:r>
              <a:rPr lang="hr-HR" dirty="0" smtClean="0"/>
              <a:t>„Prema tome, zahtjev se ne može podnositi radi preispitivanja pravilnosti utvrđenog činjeničnog stanja na temelju istog dokaznog materijala kojim su sudovi raspolagali u prijašnjem postupku, odnosno na temelju procjene utvrđenog činjeničnog stanja, kako to pokušava osuđenik u svom zahtjevu. Nove činjenice i dokazi na kojima se temelji zahtjev za obnovu kaznenog postupka moraju biti novi po svojoj suštini i sadržaju, a ne oni koji su bili izneseni i u ranijem postupku, kao što su u ovom slučaju nalazi i mišljenja sudsko-medicinskog i vještaka za balistiku ili iskaz svjedoka K. S., koji dokazi su bili predmetom raspravljanja i ocjene od strane suda tijekom pravomoćno dovršenog kaznenog postupka” (VSRH, I Kž-675/02 od 21. kolovoza 2002.) </a:t>
            </a:r>
          </a:p>
          <a:p>
            <a:pPr marL="0" indent="0">
              <a:buNone/>
            </a:pPr>
            <a:r>
              <a:rPr lang="hr-HR" dirty="0"/>
              <a:t>	</a:t>
            </a:r>
            <a:r>
              <a:rPr lang="hr-HR" dirty="0" smtClean="0"/>
              <a:t>Prema </a:t>
            </a:r>
            <a:r>
              <a:rPr lang="hr-HR" i="1" dirty="0" err="1" smtClean="0"/>
              <a:t>Garačić</a:t>
            </a:r>
            <a:r>
              <a:rPr lang="hr-HR" dirty="0" smtClean="0"/>
              <a:t>, 2006, 410 </a:t>
            </a:r>
          </a:p>
          <a:p>
            <a:endParaRPr lang="hr-HR" dirty="0"/>
          </a:p>
          <a:p>
            <a:endParaRPr lang="en-US" dirty="0"/>
          </a:p>
        </p:txBody>
      </p:sp>
    </p:spTree>
    <p:extLst>
      <p:ext uri="{BB962C8B-B14F-4D97-AF65-F5344CB8AC3E}">
        <p14:creationId xmlns:p14="http://schemas.microsoft.com/office/powerpoint/2010/main" val="20970574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b="1" dirty="0" smtClean="0"/>
              <a:t>TERET DOKAZIVANJA (1)</a:t>
            </a:r>
            <a:endParaRPr lang="en-US" b="1" dirty="0"/>
          </a:p>
        </p:txBody>
      </p:sp>
      <p:sp>
        <p:nvSpPr>
          <p:cNvPr id="3" name="Content Placeholder 2"/>
          <p:cNvSpPr>
            <a:spLocks noGrp="1"/>
          </p:cNvSpPr>
          <p:nvPr>
            <p:ph idx="1"/>
          </p:nvPr>
        </p:nvSpPr>
        <p:spPr/>
        <p:txBody>
          <a:bodyPr>
            <a:normAutofit/>
          </a:bodyPr>
          <a:lstStyle/>
          <a:p>
            <a:r>
              <a:rPr lang="hr-HR" dirty="0" smtClean="0"/>
              <a:t>„Kao što teret dokaza do pravomoćnog okončanja postupka leži na ovlaštenom tužitelju, tako teret protudokaza nakon pravomoćnog okončanog postupka leži na osuđeniku, što znači da za ponavljanje postupka nije dovoljno da osuđenik samo istakne neki protudokaz, nego njime treba učiniti izvjesnom svoju tvrdnju da se nešto, što je pravomoćno utvrđeno, desilo drugačije” (VSH, Kž-128/83 od 28. srpnja 1983.)</a:t>
            </a:r>
          </a:p>
          <a:p>
            <a:pPr marL="0" indent="0">
              <a:buNone/>
            </a:pPr>
            <a:r>
              <a:rPr lang="hr-HR" dirty="0"/>
              <a:t>	</a:t>
            </a:r>
            <a:endParaRPr lang="hr-HR" dirty="0" smtClean="0"/>
          </a:p>
          <a:p>
            <a:pPr marL="0" indent="0">
              <a:buNone/>
            </a:pPr>
            <a:r>
              <a:rPr lang="hr-HR" dirty="0"/>
              <a:t>	</a:t>
            </a:r>
            <a:r>
              <a:rPr lang="hr-HR" dirty="0" smtClean="0"/>
              <a:t>Prema </a:t>
            </a:r>
            <a:r>
              <a:rPr lang="hr-HR" i="1" dirty="0" err="1" smtClean="0"/>
              <a:t>Garačić</a:t>
            </a:r>
            <a:r>
              <a:rPr lang="hr-HR" dirty="0" smtClean="0"/>
              <a:t>, 2006, 411 </a:t>
            </a:r>
          </a:p>
          <a:p>
            <a:endParaRPr lang="hr-HR" dirty="0"/>
          </a:p>
          <a:p>
            <a:endParaRPr lang="en-US" dirty="0"/>
          </a:p>
        </p:txBody>
      </p:sp>
    </p:spTree>
    <p:extLst>
      <p:ext uri="{BB962C8B-B14F-4D97-AF65-F5344CB8AC3E}">
        <p14:creationId xmlns:p14="http://schemas.microsoft.com/office/powerpoint/2010/main" val="3432453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b="1" dirty="0" smtClean="0"/>
              <a:t>TERET DOKAZIVANJA (2)</a:t>
            </a:r>
            <a:endParaRPr lang="en-US" b="1" dirty="0"/>
          </a:p>
        </p:txBody>
      </p:sp>
      <p:sp>
        <p:nvSpPr>
          <p:cNvPr id="3" name="Content Placeholder 2"/>
          <p:cNvSpPr>
            <a:spLocks noGrp="1"/>
          </p:cNvSpPr>
          <p:nvPr>
            <p:ph idx="1"/>
          </p:nvPr>
        </p:nvSpPr>
        <p:spPr/>
        <p:txBody>
          <a:bodyPr>
            <a:normAutofit/>
          </a:bodyPr>
          <a:lstStyle/>
          <a:p>
            <a:r>
              <a:rPr lang="hr-HR" dirty="0" smtClean="0"/>
              <a:t>„To znači da se za obnovu postupka traži postojanje novih okolnosti, kojih nije bilo ili nosu bile poznate u prijašnjem postupku, a koje dovode u sumnju činjenično stanje utvrđeno u pravomoćnoj presudi” (VSRH, I Kž-675/02 od 21. kolovoza 2002.)</a:t>
            </a:r>
          </a:p>
          <a:p>
            <a:pPr marL="0" indent="0">
              <a:buNone/>
            </a:pPr>
            <a:r>
              <a:rPr lang="hr-HR" dirty="0"/>
              <a:t>	</a:t>
            </a:r>
            <a:endParaRPr lang="hr-HR" dirty="0" smtClean="0"/>
          </a:p>
          <a:p>
            <a:pPr marL="0" indent="0">
              <a:buNone/>
            </a:pPr>
            <a:r>
              <a:rPr lang="hr-HR" dirty="0"/>
              <a:t>	</a:t>
            </a:r>
            <a:r>
              <a:rPr lang="hr-HR" dirty="0" smtClean="0"/>
              <a:t>Prema </a:t>
            </a:r>
            <a:r>
              <a:rPr lang="hr-HR" i="1" dirty="0" err="1" smtClean="0"/>
              <a:t>Garačić</a:t>
            </a:r>
            <a:r>
              <a:rPr lang="hr-HR" dirty="0" smtClean="0"/>
              <a:t>, 2006, 411</a:t>
            </a:r>
          </a:p>
          <a:p>
            <a:endParaRPr lang="hr-HR" dirty="0"/>
          </a:p>
          <a:p>
            <a:endParaRPr lang="en-US" dirty="0"/>
          </a:p>
        </p:txBody>
      </p:sp>
    </p:spTree>
    <p:extLst>
      <p:ext uri="{BB962C8B-B14F-4D97-AF65-F5344CB8AC3E}">
        <p14:creationId xmlns:p14="http://schemas.microsoft.com/office/powerpoint/2010/main" val="36244033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hr-HR" dirty="0" smtClean="0"/>
          </a:p>
          <a:p>
            <a:endParaRPr lang="hr-HR" dirty="0"/>
          </a:p>
          <a:p>
            <a:pPr marL="0" indent="0" algn="ctr">
              <a:buNone/>
            </a:pPr>
            <a:r>
              <a:rPr lang="hr-HR" sz="5400" b="1" dirty="0" smtClean="0"/>
              <a:t>HVALA NA PAŽNJI!</a:t>
            </a:r>
          </a:p>
          <a:p>
            <a:pPr marL="0" indent="0" algn="ctr">
              <a:buNone/>
            </a:pPr>
            <a:endParaRPr lang="hr-HR" sz="5400" b="1" dirty="0"/>
          </a:p>
          <a:p>
            <a:pPr marL="0" indent="0" algn="ctr">
              <a:buNone/>
            </a:pPr>
            <a:r>
              <a:rPr lang="hr-HR" sz="4000" dirty="0"/>
              <a:t>z</a:t>
            </a:r>
            <a:r>
              <a:rPr lang="hr-HR" sz="4000" dirty="0" smtClean="0"/>
              <a:t>oran.buric@pravo.hr</a:t>
            </a:r>
            <a:endParaRPr lang="en-US" sz="4000" dirty="0"/>
          </a:p>
        </p:txBody>
      </p:sp>
    </p:spTree>
    <p:extLst>
      <p:ext uri="{BB962C8B-B14F-4D97-AF65-F5344CB8AC3E}">
        <p14:creationId xmlns:p14="http://schemas.microsoft.com/office/powerpoint/2010/main" val="14717140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b="1" dirty="0" smtClean="0"/>
              <a:t>POGREŠNO OSUĐENA OSOBA </a:t>
            </a:r>
            <a:endParaRPr lang="en-GB" b="1" dirty="0"/>
          </a:p>
        </p:txBody>
      </p:sp>
      <p:sp>
        <p:nvSpPr>
          <p:cNvPr id="3" name="Content Placeholder 2"/>
          <p:cNvSpPr>
            <a:spLocks noGrp="1"/>
          </p:cNvSpPr>
          <p:nvPr>
            <p:ph idx="1"/>
          </p:nvPr>
        </p:nvSpPr>
        <p:spPr/>
        <p:txBody>
          <a:bodyPr>
            <a:normAutofit lnSpcReduction="10000"/>
          </a:bodyPr>
          <a:lstStyle/>
          <a:p>
            <a:r>
              <a:rPr lang="hr-HR" dirty="0" smtClean="0"/>
              <a:t>U kontekstu ovoga izlaganja: </a:t>
            </a:r>
          </a:p>
          <a:p>
            <a:pPr lvl="1"/>
            <a:r>
              <a:rPr lang="hr-HR" dirty="0" smtClean="0"/>
              <a:t>osuđenik u odnosu na kojega je u pravomoćnoj presudi izrečen pogrešan zaključak vezano uz činjenice koje su mu optužnicom stavljene na teret </a:t>
            </a:r>
          </a:p>
          <a:p>
            <a:pPr lvl="1"/>
            <a:r>
              <a:rPr lang="hr-HR" dirty="0" smtClean="0"/>
              <a:t>osuđenik u odnosu na kojega je sud u pravomoćnoj presudi počinio činjeničnu (a ne pravnu) pogrešku </a:t>
            </a:r>
          </a:p>
          <a:p>
            <a:pPr lvl="2"/>
            <a:r>
              <a:rPr lang="hr-HR" dirty="0" smtClean="0"/>
              <a:t>Primjerice, sud je na temelju nalaza i mišljenja vještaka donio zaključak o tome da je postojala uzročna veza između postupanja okrivljenika i nastupanja smrti žrtve. Nakon pravomoćnosti presude, pojavljuje se novi nalaz i mišljenje koji se temelji na novim (drugačijim) spoznajama u tom području znanosti i koji iznosi drugačiji zaključak vezano uz u pravomoćnoj presudi utvrđenu uzročnu vezu  </a:t>
            </a:r>
          </a:p>
          <a:p>
            <a:pPr lvl="2"/>
            <a:r>
              <a:rPr lang="hr-HR" dirty="0" smtClean="0"/>
              <a:t>Primjerice, sud je na temelju iskaza žrtve (kroz radnju prepoznavanja) zaključio da je osoba koja je izvršila razbojništvo na njezinu štetu okrivljenik. Nakon pravomoćnosti presude, žrtva je dala iskaz da se naknadno sjetila posebnog obilježja na licu koje je imao razbojnik, a kojega nema na licu osuđenika </a:t>
            </a:r>
            <a:endParaRPr lang="en-GB" dirty="0"/>
          </a:p>
        </p:txBody>
      </p:sp>
    </p:spTree>
    <p:extLst>
      <p:ext uri="{BB962C8B-B14F-4D97-AF65-F5344CB8AC3E}">
        <p14:creationId xmlns:p14="http://schemas.microsoft.com/office/powerpoint/2010/main" val="2890540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b="1" dirty="0" smtClean="0"/>
              <a:t>TEMELJNA PITANJA</a:t>
            </a:r>
            <a:endParaRPr lang="en-GB" b="1" dirty="0"/>
          </a:p>
        </p:txBody>
      </p:sp>
      <p:sp>
        <p:nvSpPr>
          <p:cNvPr id="3" name="Content Placeholder 2"/>
          <p:cNvSpPr>
            <a:spLocks noGrp="1"/>
          </p:cNvSpPr>
          <p:nvPr>
            <p:ph idx="1"/>
          </p:nvPr>
        </p:nvSpPr>
        <p:spPr/>
        <p:txBody>
          <a:bodyPr>
            <a:normAutofit lnSpcReduction="10000"/>
          </a:bodyPr>
          <a:lstStyle/>
          <a:p>
            <a:r>
              <a:rPr lang="hr-HR" dirty="0" smtClean="0"/>
              <a:t>Pod kojim pretpostavkama treba dopustiti mogućnost da se isprave pogreške koje vezano uz činjenice postoje u pravomoćnoj presudi? </a:t>
            </a:r>
          </a:p>
          <a:p>
            <a:r>
              <a:rPr lang="hr-HR" dirty="0" smtClean="0"/>
              <a:t>Je li bilo koja pogreška vezano uz činjenice treba otvoriti taj pravni put? (Koliko teška ta pogreška mora biti?)</a:t>
            </a:r>
          </a:p>
          <a:p>
            <a:r>
              <a:rPr lang="hr-HR" dirty="0" smtClean="0"/>
              <a:t>Mogu li se tim pravnim putem dovoditi u pitanje pogrešni zaključci suda vezano uz činjenice i dokaze koji su već bili izneseni pred sudom ili se mora raditi o novim činjenicama i dokazima? </a:t>
            </a:r>
          </a:p>
          <a:p>
            <a:r>
              <a:rPr lang="hr-HR" dirty="0" smtClean="0"/>
              <a:t>Koliko ozbiljno moraju biti dovedeni u pitanje  zaključci pravomoćne presude vezano uz činjenice? (Je li dovoljno dokazati postojanje sumnje da su zaključci pogrešni ili mora postojati vjerojatnost (ili možda izvjesnost) da je tako?)</a:t>
            </a:r>
            <a:endParaRPr lang="en-GB" dirty="0"/>
          </a:p>
        </p:txBody>
      </p:sp>
    </p:spTree>
    <p:extLst>
      <p:ext uri="{BB962C8B-B14F-4D97-AF65-F5344CB8AC3E}">
        <p14:creationId xmlns:p14="http://schemas.microsoft.com/office/powerpoint/2010/main" val="1376721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b="1" dirty="0" smtClean="0"/>
              <a:t>VRIJEDNOSNI OKVIR </a:t>
            </a:r>
            <a:endParaRPr lang="en-GB" b="1" dirty="0"/>
          </a:p>
        </p:txBody>
      </p:sp>
      <p:sp>
        <p:nvSpPr>
          <p:cNvPr id="3" name="Content Placeholder 2"/>
          <p:cNvSpPr>
            <a:spLocks noGrp="1"/>
          </p:cNvSpPr>
          <p:nvPr>
            <p:ph idx="1"/>
          </p:nvPr>
        </p:nvSpPr>
        <p:spPr/>
        <p:txBody>
          <a:bodyPr/>
          <a:lstStyle/>
          <a:p>
            <a:endParaRPr lang="hr-HR" dirty="0" smtClean="0"/>
          </a:p>
          <a:p>
            <a:endParaRPr lang="hr-HR" dirty="0"/>
          </a:p>
          <a:p>
            <a:r>
              <a:rPr lang="hr-HR" dirty="0" smtClean="0"/>
              <a:t>Načelna neizmjenjivost pravomoćnih presuda </a:t>
            </a:r>
          </a:p>
          <a:p>
            <a:r>
              <a:rPr lang="hr-HR" dirty="0" smtClean="0"/>
              <a:t>Postojala je mogućnost korištenja redovitih pravnih lijekova </a:t>
            </a:r>
          </a:p>
          <a:p>
            <a:r>
              <a:rPr lang="hr-HR" dirty="0" smtClean="0"/>
              <a:t>Moralna neprihvatljivost opstojnosti pogrešne osude </a:t>
            </a:r>
            <a:endParaRPr lang="en-GB" dirty="0"/>
          </a:p>
        </p:txBody>
      </p:sp>
    </p:spTree>
    <p:extLst>
      <p:ext uri="{BB962C8B-B14F-4D97-AF65-F5344CB8AC3E}">
        <p14:creationId xmlns:p14="http://schemas.microsoft.com/office/powerpoint/2010/main" val="37405441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hr-HR" b="1" dirty="0" smtClean="0"/>
              <a:t>OBNOVA KAZNENOG POSTUPKA U KORIST OSUĐENIKA – OPĆI PRAVNI OKVIR (1) </a:t>
            </a:r>
            <a:endParaRPr lang="en-US" b="1" dirty="0"/>
          </a:p>
        </p:txBody>
      </p:sp>
      <p:sp>
        <p:nvSpPr>
          <p:cNvPr id="3" name="Content Placeholder 2"/>
          <p:cNvSpPr>
            <a:spLocks noGrp="1"/>
          </p:cNvSpPr>
          <p:nvPr>
            <p:ph idx="1"/>
          </p:nvPr>
        </p:nvSpPr>
        <p:spPr/>
        <p:txBody>
          <a:bodyPr>
            <a:normAutofit fontScale="92500" lnSpcReduction="10000"/>
          </a:bodyPr>
          <a:lstStyle/>
          <a:p>
            <a:pPr lvl="0"/>
            <a:r>
              <a:rPr lang="hr-HR" dirty="0">
                <a:solidFill>
                  <a:prstClr val="black"/>
                </a:solidFill>
              </a:rPr>
              <a:t>ZKP, čl. 501. st. 1. </a:t>
            </a:r>
          </a:p>
          <a:p>
            <a:pPr marL="457200" lvl="1" indent="0">
              <a:buNone/>
            </a:pPr>
            <a:r>
              <a:rPr lang="hr-HR" dirty="0" smtClean="0">
                <a:solidFill>
                  <a:prstClr val="black"/>
                </a:solidFill>
              </a:rPr>
              <a:t>(1) Kazneni </a:t>
            </a:r>
            <a:r>
              <a:rPr lang="hr-HR" dirty="0">
                <a:solidFill>
                  <a:prstClr val="black"/>
                </a:solidFill>
              </a:rPr>
              <a:t>postupak završen pravomoćnom presudom može se obnoviti u korist osuđenika bez obzira je li prisutan, ako: </a:t>
            </a:r>
          </a:p>
          <a:p>
            <a:pPr marL="457200" lvl="1" indent="0">
              <a:buNone/>
            </a:pPr>
            <a:r>
              <a:rPr lang="hr-HR" dirty="0">
                <a:solidFill>
                  <a:prstClr val="black"/>
                </a:solidFill>
              </a:rPr>
              <a:t>1) se dokaže da je presuda utemeljena na lažnoj ispravi, snimci ili lažnom iskazu svjedoka, vještaka ili tumača, </a:t>
            </a:r>
          </a:p>
          <a:p>
            <a:pPr marL="457200" lvl="1" indent="0">
              <a:buNone/>
            </a:pPr>
            <a:r>
              <a:rPr lang="hr-HR" dirty="0">
                <a:solidFill>
                  <a:prstClr val="black"/>
                </a:solidFill>
              </a:rPr>
              <a:t>2) se dokaže da je do presude došlo zbog kaznenog djela državnog odvjetnika, suca, suca porotnika, istražitelja ili druge osobe koja je obavljala dokazne radnje</a:t>
            </a:r>
            <a:r>
              <a:rPr lang="hr-HR" dirty="0" smtClean="0">
                <a:solidFill>
                  <a:prstClr val="black"/>
                </a:solidFill>
              </a:rPr>
              <a:t>,</a:t>
            </a:r>
          </a:p>
          <a:p>
            <a:pPr marL="457200" lvl="1" indent="0">
              <a:buNone/>
            </a:pPr>
            <a:r>
              <a:rPr lang="hr-HR" dirty="0" smtClean="0">
                <a:solidFill>
                  <a:prstClr val="black"/>
                </a:solidFill>
              </a:rPr>
              <a:t>(…)</a:t>
            </a:r>
          </a:p>
          <a:p>
            <a:pPr marL="457200" lvl="1" indent="0">
              <a:buNone/>
            </a:pPr>
            <a:r>
              <a:rPr lang="hr-HR" dirty="0" smtClean="0">
                <a:solidFill>
                  <a:prstClr val="black"/>
                </a:solidFill>
              </a:rPr>
              <a:t>(2) U slučajevima iz stavka 1. točke 1. i 2. ovog članka, mora se pravomoćnom presudom dokazati da su navedene osobe proglašene krivima za ta kaznena djela. Ako se postupak protiv tih osoba ne može provesti zbog toga što su umrle ili što postoje okolnosti koje isključuju kazneni progon, činjenice iz stavka 1. točke 1. i 2. ovog članka mogu se utvrditi i drugim dokazima. </a:t>
            </a:r>
          </a:p>
          <a:p>
            <a:pPr marL="457200" lvl="1" indent="0">
              <a:buNone/>
            </a:pPr>
            <a:endParaRPr lang="hr-HR" dirty="0">
              <a:solidFill>
                <a:prstClr val="black"/>
              </a:solidFill>
            </a:endParaRPr>
          </a:p>
          <a:p>
            <a:endParaRPr lang="hr-HR" dirty="0" smtClean="0"/>
          </a:p>
          <a:p>
            <a:endParaRPr lang="hr-HR" dirty="0"/>
          </a:p>
        </p:txBody>
      </p:sp>
    </p:spTree>
    <p:extLst>
      <p:ext uri="{BB962C8B-B14F-4D97-AF65-F5344CB8AC3E}">
        <p14:creationId xmlns:p14="http://schemas.microsoft.com/office/powerpoint/2010/main" val="1245357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hr-HR" b="1" dirty="0" smtClean="0"/>
              <a:t>OBNOVA KAZNENOG POSTUPKA U KORIST OSUĐENIKA – OPĆI PRAVNI OKVIR (2) </a:t>
            </a:r>
            <a:endParaRPr lang="en-US" b="1" dirty="0"/>
          </a:p>
        </p:txBody>
      </p:sp>
      <p:sp>
        <p:nvSpPr>
          <p:cNvPr id="3" name="Content Placeholder 2"/>
          <p:cNvSpPr>
            <a:spLocks noGrp="1"/>
          </p:cNvSpPr>
          <p:nvPr>
            <p:ph idx="1"/>
          </p:nvPr>
        </p:nvSpPr>
        <p:spPr/>
        <p:txBody>
          <a:bodyPr>
            <a:normAutofit/>
          </a:bodyPr>
          <a:lstStyle/>
          <a:p>
            <a:pPr lvl="0"/>
            <a:r>
              <a:rPr lang="hr-HR" dirty="0">
                <a:solidFill>
                  <a:prstClr val="black"/>
                </a:solidFill>
              </a:rPr>
              <a:t>ZKP, čl. 501. st. 1. </a:t>
            </a:r>
          </a:p>
          <a:p>
            <a:pPr marL="457200" lvl="1" indent="0">
              <a:buNone/>
            </a:pPr>
            <a:r>
              <a:rPr lang="hr-HR" dirty="0" smtClean="0">
                <a:solidFill>
                  <a:prstClr val="black"/>
                </a:solidFill>
              </a:rPr>
              <a:t>(1) Kazneni </a:t>
            </a:r>
            <a:r>
              <a:rPr lang="hr-HR" dirty="0">
                <a:solidFill>
                  <a:prstClr val="black"/>
                </a:solidFill>
              </a:rPr>
              <a:t>postupak završen pravomoćnom presudom može se obnoviti u korist osuđenika bez obzira je li prisutan, ako: </a:t>
            </a:r>
          </a:p>
          <a:p>
            <a:pPr marL="457200" lvl="1" indent="0">
              <a:buNone/>
            </a:pPr>
            <a:r>
              <a:rPr lang="hr-HR" dirty="0" smtClean="0">
                <a:solidFill>
                  <a:prstClr val="black"/>
                </a:solidFill>
              </a:rPr>
              <a:t>(…)</a:t>
            </a:r>
          </a:p>
          <a:p>
            <a:pPr marL="457200" lvl="1" indent="0">
              <a:buNone/>
            </a:pPr>
            <a:r>
              <a:rPr lang="hr-HR" dirty="0" smtClean="0">
                <a:solidFill>
                  <a:prstClr val="black"/>
                </a:solidFill>
              </a:rPr>
              <a:t>3) se iznesu </a:t>
            </a:r>
            <a:r>
              <a:rPr lang="hr-HR" b="1" dirty="0" smtClean="0">
                <a:solidFill>
                  <a:prstClr val="black"/>
                </a:solidFill>
              </a:rPr>
              <a:t>nove činjenice </a:t>
            </a:r>
            <a:r>
              <a:rPr lang="hr-HR" dirty="0" smtClean="0">
                <a:solidFill>
                  <a:prstClr val="black"/>
                </a:solidFill>
              </a:rPr>
              <a:t>ili se podnesu </a:t>
            </a:r>
            <a:r>
              <a:rPr lang="hr-HR" b="1" dirty="0" smtClean="0">
                <a:solidFill>
                  <a:prstClr val="black"/>
                </a:solidFill>
              </a:rPr>
              <a:t>novi dokazi </a:t>
            </a:r>
            <a:r>
              <a:rPr lang="hr-HR" dirty="0" smtClean="0">
                <a:solidFill>
                  <a:prstClr val="black"/>
                </a:solidFill>
              </a:rPr>
              <a:t>koji su sami za sebe ili u svezi s prijašnjim dokazima </a:t>
            </a:r>
            <a:r>
              <a:rPr lang="hr-HR" b="1" dirty="0" smtClean="0">
                <a:solidFill>
                  <a:prstClr val="black"/>
                </a:solidFill>
              </a:rPr>
              <a:t>prikladni da prouzroče oslobođenje osobe koja je bila osuđena</a:t>
            </a:r>
            <a:r>
              <a:rPr lang="hr-HR" dirty="0" smtClean="0">
                <a:solidFill>
                  <a:prstClr val="black"/>
                </a:solidFill>
              </a:rPr>
              <a:t> ili njezinu osudu po blažem kaznenom zakonu,</a:t>
            </a:r>
          </a:p>
          <a:p>
            <a:pPr marL="457200" lvl="1" indent="0">
              <a:buNone/>
            </a:pPr>
            <a:r>
              <a:rPr lang="hr-HR" dirty="0" smtClean="0">
                <a:solidFill>
                  <a:prstClr val="black"/>
                </a:solidFill>
              </a:rPr>
              <a:t>(…)</a:t>
            </a:r>
            <a:endParaRPr lang="hr-HR" dirty="0">
              <a:solidFill>
                <a:prstClr val="black"/>
              </a:solidFill>
            </a:endParaRPr>
          </a:p>
          <a:p>
            <a:endParaRPr lang="hr-HR" dirty="0" smtClean="0"/>
          </a:p>
          <a:p>
            <a:endParaRPr lang="hr-HR" dirty="0"/>
          </a:p>
        </p:txBody>
      </p:sp>
    </p:spTree>
    <p:extLst>
      <p:ext uri="{BB962C8B-B14F-4D97-AF65-F5344CB8AC3E}">
        <p14:creationId xmlns:p14="http://schemas.microsoft.com/office/powerpoint/2010/main" val="3621257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b="1" dirty="0" smtClean="0"/>
              <a:t>NOVA ČINJENICA ILI NOVI DOKAZ? (1)</a:t>
            </a:r>
            <a:endParaRPr lang="en-US" b="1" dirty="0"/>
          </a:p>
        </p:txBody>
      </p:sp>
      <p:sp>
        <p:nvSpPr>
          <p:cNvPr id="3" name="Content Placeholder 2"/>
          <p:cNvSpPr>
            <a:spLocks noGrp="1"/>
          </p:cNvSpPr>
          <p:nvPr>
            <p:ph idx="1"/>
          </p:nvPr>
        </p:nvSpPr>
        <p:spPr/>
        <p:txBody>
          <a:bodyPr>
            <a:normAutofit fontScale="92500" lnSpcReduction="20000"/>
          </a:bodyPr>
          <a:lstStyle/>
          <a:p>
            <a:r>
              <a:rPr lang="hr-HR" b="1" i="1" dirty="0" err="1" smtClean="0"/>
              <a:t>Noviter</a:t>
            </a:r>
            <a:r>
              <a:rPr lang="hr-HR" b="1" i="1" dirty="0" smtClean="0"/>
              <a:t> </a:t>
            </a:r>
            <a:r>
              <a:rPr lang="hr-HR" b="1" i="1" dirty="0" err="1" smtClean="0"/>
              <a:t>producta</a:t>
            </a:r>
            <a:r>
              <a:rPr lang="hr-HR" dirty="0" smtClean="0"/>
              <a:t>: činjenica i dokaz koji se prvi put iznose pred sudom, bez obzira jesu li stranke za te činjenice i dokaze znale i ranije, prije pravomoćnosti presude te ih svjesno nisu upotrijebile iz moralno ili procesno opravdanih ili neopravdanih razloga </a:t>
            </a:r>
          </a:p>
          <a:p>
            <a:endParaRPr lang="hr-HR" dirty="0"/>
          </a:p>
          <a:p>
            <a:r>
              <a:rPr lang="hr-HR" b="1" i="1" dirty="0" err="1" smtClean="0"/>
              <a:t>Noviter</a:t>
            </a:r>
            <a:r>
              <a:rPr lang="hr-HR" b="1" i="1" dirty="0" smtClean="0"/>
              <a:t> </a:t>
            </a:r>
            <a:r>
              <a:rPr lang="hr-HR" b="1" i="1" dirty="0" err="1" smtClean="0"/>
              <a:t>reperta</a:t>
            </a:r>
            <a:r>
              <a:rPr lang="hr-HR" dirty="0" smtClean="0"/>
              <a:t>: činjenica i dokaz novi su za stranku, u smislu da su se za nju naknadno pojavili, odnosno stranka je za njih saznala tek nakon pravomoćnosti presude, a prije toga ili nisu postojali ili stranka za njih nije znala </a:t>
            </a:r>
          </a:p>
          <a:p>
            <a:endParaRPr lang="hr-HR" dirty="0"/>
          </a:p>
          <a:p>
            <a:r>
              <a:rPr lang="hr-HR" dirty="0" smtClean="0"/>
              <a:t>„Vrijeme kada je podnositelj zahtjeva saznao za nove činjenice i nove dokaze nije odlučno kada se radi o zahtjevu koji je podnesen u korist okrivljenika” (</a:t>
            </a:r>
            <a:r>
              <a:rPr lang="hr-HR" i="1" dirty="0" err="1" smtClean="0"/>
              <a:t>Garačić</a:t>
            </a:r>
            <a:r>
              <a:rPr lang="hr-HR" dirty="0" smtClean="0"/>
              <a:t>, 2006, 408)</a:t>
            </a:r>
            <a:endParaRPr lang="en-US" dirty="0"/>
          </a:p>
        </p:txBody>
      </p:sp>
    </p:spTree>
    <p:extLst>
      <p:ext uri="{BB962C8B-B14F-4D97-AF65-F5344CB8AC3E}">
        <p14:creationId xmlns:p14="http://schemas.microsoft.com/office/powerpoint/2010/main" val="1389089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b="1" dirty="0" smtClean="0"/>
              <a:t>NOVA ČINJENICA ILI NOVI DOKAZ? (2)</a:t>
            </a:r>
            <a:endParaRPr lang="en-US" b="1" dirty="0"/>
          </a:p>
        </p:txBody>
      </p:sp>
      <p:sp>
        <p:nvSpPr>
          <p:cNvPr id="3" name="Content Placeholder 2"/>
          <p:cNvSpPr>
            <a:spLocks noGrp="1"/>
          </p:cNvSpPr>
          <p:nvPr>
            <p:ph idx="1"/>
          </p:nvPr>
        </p:nvSpPr>
        <p:spPr/>
        <p:txBody>
          <a:bodyPr>
            <a:normAutofit/>
          </a:bodyPr>
          <a:lstStyle/>
          <a:p>
            <a:r>
              <a:rPr lang="hr-HR" dirty="0" smtClean="0"/>
              <a:t>„Mora se raditi o uistinu novim dokazima, jer to ne mogu biti oni dokazi koji su već bili navedeni u žalbi na prvostupanjsku presudu, bez obzira je li se drugostupanjski sud o tim dokazima očitovao ili nije”</a:t>
            </a:r>
          </a:p>
          <a:p>
            <a:endParaRPr lang="hr-HR" dirty="0"/>
          </a:p>
          <a:p>
            <a:r>
              <a:rPr lang="hr-HR" dirty="0" smtClean="0"/>
              <a:t>„Ne može se tražiti obnova kaznenog postupka zbog toga da bi se u obnovljenom postupku preispitala pravilnost činjeničnog stanja na temelju istog dokaznog materijala” </a:t>
            </a:r>
          </a:p>
          <a:p>
            <a:pPr marL="0" indent="0">
              <a:buNone/>
            </a:pPr>
            <a:r>
              <a:rPr lang="hr-HR" dirty="0"/>
              <a:t>	</a:t>
            </a:r>
            <a:endParaRPr lang="hr-HR" dirty="0" smtClean="0"/>
          </a:p>
          <a:p>
            <a:pPr marL="0" indent="0">
              <a:buNone/>
            </a:pPr>
            <a:r>
              <a:rPr lang="hr-HR" dirty="0"/>
              <a:t>	</a:t>
            </a:r>
            <a:r>
              <a:rPr lang="hr-HR" dirty="0" smtClean="0"/>
              <a:t>Prema </a:t>
            </a:r>
            <a:r>
              <a:rPr lang="hr-HR" i="1" dirty="0" err="1" smtClean="0"/>
              <a:t>Garačić</a:t>
            </a:r>
            <a:r>
              <a:rPr lang="hr-HR" dirty="0" smtClean="0"/>
              <a:t>, 2006, 408  </a:t>
            </a:r>
          </a:p>
          <a:p>
            <a:endParaRPr lang="hr-HR" dirty="0"/>
          </a:p>
          <a:p>
            <a:endParaRPr lang="en-US" dirty="0"/>
          </a:p>
        </p:txBody>
      </p:sp>
    </p:spTree>
    <p:extLst>
      <p:ext uri="{BB962C8B-B14F-4D97-AF65-F5344CB8AC3E}">
        <p14:creationId xmlns:p14="http://schemas.microsoft.com/office/powerpoint/2010/main" val="39307468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b="1" dirty="0" smtClean="0"/>
              <a:t>NOVA ČINJENICA ILI NOVI DOKAZ? (3)</a:t>
            </a:r>
            <a:endParaRPr lang="en-US" b="1" dirty="0"/>
          </a:p>
        </p:txBody>
      </p:sp>
      <p:sp>
        <p:nvSpPr>
          <p:cNvPr id="3" name="Content Placeholder 2"/>
          <p:cNvSpPr>
            <a:spLocks noGrp="1"/>
          </p:cNvSpPr>
          <p:nvPr>
            <p:ph idx="1"/>
          </p:nvPr>
        </p:nvSpPr>
        <p:spPr/>
        <p:txBody>
          <a:bodyPr>
            <a:normAutofit lnSpcReduction="10000"/>
          </a:bodyPr>
          <a:lstStyle/>
          <a:p>
            <a:r>
              <a:rPr lang="hr-HR" dirty="0" smtClean="0"/>
              <a:t>„Izjava </a:t>
            </a:r>
            <a:r>
              <a:rPr lang="hr-HR" dirty="0" err="1" smtClean="0"/>
              <a:t>oštećenice</a:t>
            </a:r>
            <a:r>
              <a:rPr lang="hr-HR" dirty="0" smtClean="0"/>
              <a:t>, nakon što je postupak završen pravomoćnom presudom kojom su počinitelji osuđeni za kazneno djelo silovanja u pokušaju, da to kazneno djelo prema njoj nije izvršeno, a da je kaznenu prijavu podnijela nepromišljeno zbog sukoba i svađa s jednim od osuđenika, </a:t>
            </a:r>
            <a:r>
              <a:rPr lang="hr-HR" b="1" dirty="0" smtClean="0"/>
              <a:t>ne predstavlja novi dokaz </a:t>
            </a:r>
            <a:r>
              <a:rPr lang="hr-HR" dirty="0" smtClean="0"/>
              <a:t>u smislu čl. 401. st. 1. </a:t>
            </a:r>
            <a:r>
              <a:rPr lang="hr-HR" dirty="0" err="1" smtClean="0"/>
              <a:t>toč</a:t>
            </a:r>
            <a:r>
              <a:rPr lang="hr-HR" dirty="0" smtClean="0"/>
              <a:t>. 3. ZKP, nego se u takvom slučaju postupak može ponoviti samo ako se pravomoćnom presudom dokaže da je ranije prilikom saslušanja </a:t>
            </a:r>
            <a:r>
              <a:rPr lang="hr-HR" dirty="0" err="1" smtClean="0"/>
              <a:t>oštećenice</a:t>
            </a:r>
            <a:r>
              <a:rPr lang="hr-HR" dirty="0" smtClean="0"/>
              <a:t> kao svjedoka, dala lažni iskaz” (VSH, Kž-641/81 od 26. kolovoza 1981.) </a:t>
            </a:r>
          </a:p>
          <a:p>
            <a:pPr marL="0" indent="0">
              <a:buNone/>
            </a:pPr>
            <a:r>
              <a:rPr lang="hr-HR" dirty="0"/>
              <a:t>	</a:t>
            </a:r>
            <a:endParaRPr lang="hr-HR" dirty="0" smtClean="0"/>
          </a:p>
          <a:p>
            <a:pPr marL="0" indent="0">
              <a:buNone/>
            </a:pPr>
            <a:r>
              <a:rPr lang="hr-HR" dirty="0"/>
              <a:t>	</a:t>
            </a:r>
            <a:r>
              <a:rPr lang="hr-HR" dirty="0" smtClean="0"/>
              <a:t>Prema </a:t>
            </a:r>
            <a:r>
              <a:rPr lang="hr-HR" i="1" dirty="0" err="1" smtClean="0"/>
              <a:t>Garačić</a:t>
            </a:r>
            <a:r>
              <a:rPr lang="hr-HR" dirty="0" smtClean="0"/>
              <a:t>, 2006, 409 </a:t>
            </a:r>
          </a:p>
          <a:p>
            <a:endParaRPr lang="hr-HR" dirty="0"/>
          </a:p>
          <a:p>
            <a:endParaRPr lang="en-US" dirty="0"/>
          </a:p>
        </p:txBody>
      </p:sp>
    </p:spTree>
    <p:extLst>
      <p:ext uri="{BB962C8B-B14F-4D97-AF65-F5344CB8AC3E}">
        <p14:creationId xmlns:p14="http://schemas.microsoft.com/office/powerpoint/2010/main" val="7421005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506</TotalTime>
  <Words>1661</Words>
  <Application>Microsoft Office PowerPoint</Application>
  <PresentationFormat>Widescreen</PresentationFormat>
  <Paragraphs>78</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Zaštita pogrešno osuđenih osoba u Hrvatskoj, kao posebnе skupinе žrtava: poredbenopravnа teorijska razmatranja i praktične implikacije Zagreb, 25. 4. 2023.      DOKAZIVANJE NOVUM KRITERIJA  U OBNOVI KAZNENOG POSTUPKA </vt:lpstr>
      <vt:lpstr>POGREŠNO OSUĐENA OSOBA </vt:lpstr>
      <vt:lpstr>TEMELJNA PITANJA</vt:lpstr>
      <vt:lpstr>VRIJEDNOSNI OKVIR </vt:lpstr>
      <vt:lpstr>OBNOVA KAZNENOG POSTUPKA U KORIST OSUĐENIKA – OPĆI PRAVNI OKVIR (1) </vt:lpstr>
      <vt:lpstr>OBNOVA KAZNENOG POSTUPKA U KORIST OSUĐENIKA – OPĆI PRAVNI OKVIR (2) </vt:lpstr>
      <vt:lpstr>NOVA ČINJENICA ILI NOVI DOKAZ? (1)</vt:lpstr>
      <vt:lpstr>NOVA ČINJENICA ILI NOVI DOKAZ? (2)</vt:lpstr>
      <vt:lpstr>NOVA ČINJENICA ILI NOVI DOKAZ? (3)</vt:lpstr>
      <vt:lpstr>NOVA ČINJENICA ILI NOVI DOKAZ? (4)</vt:lpstr>
      <vt:lpstr>NOVA ČINJENICA ILI NOVI DOKAZ? (5)</vt:lpstr>
      <vt:lpstr>NOVA ČINJENICA ILI NOVI DOKAZ? (6)</vt:lpstr>
      <vt:lpstr>NOVA ČINJENICA ILI NOVI DOKAZ? (7)</vt:lpstr>
      <vt:lpstr>TERET DOKAZIVANJA (1)</vt:lpstr>
      <vt:lpstr>TERET DOKAZIVANJA (2)</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TREĆA JEDNODNEVNA ONLINE EDUKACIJA ZA PREDSTAVNICE SUSTAVA ZA PODRŠKU ŽRTVAMA I SVJEDOCIMA 21. rujna 2022., online    PRAVNA PERSPEKTIVA RADA SA ŽRTVAMA/SVJEDOCIMA KAZNENIH DJELA</dc:title>
  <dc:creator>Zoran Buric</dc:creator>
  <cp:lastModifiedBy>ZorBur</cp:lastModifiedBy>
  <cp:revision>45</cp:revision>
  <dcterms:created xsi:type="dcterms:W3CDTF">2022-09-18T08:49:33Z</dcterms:created>
  <dcterms:modified xsi:type="dcterms:W3CDTF">2023-04-25T07:44:10Z</dcterms:modified>
</cp:coreProperties>
</file>