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93" r:id="rId3"/>
    <p:sldId id="587" r:id="rId4"/>
    <p:sldId id="588" r:id="rId5"/>
    <p:sldId id="589" r:id="rId6"/>
    <p:sldId id="590" r:id="rId7"/>
    <p:sldId id="582" r:id="rId8"/>
    <p:sldId id="583" r:id="rId9"/>
    <p:sldId id="269" r:id="rId10"/>
    <p:sldId id="283" r:id="rId11"/>
    <p:sldId id="285" r:id="rId12"/>
    <p:sldId id="281" r:id="rId13"/>
    <p:sldId id="268" r:id="rId14"/>
    <p:sldId id="267" r:id="rId15"/>
    <p:sldId id="275" r:id="rId16"/>
    <p:sldId id="270" r:id="rId17"/>
    <p:sldId id="263" r:id="rId18"/>
    <p:sldId id="264" r:id="rId19"/>
    <p:sldId id="291" r:id="rId20"/>
    <p:sldId id="289" r:id="rId21"/>
    <p:sldId id="290" r:id="rId22"/>
    <p:sldId id="266" r:id="rId23"/>
    <p:sldId id="272" r:id="rId24"/>
    <p:sldId id="279" r:id="rId25"/>
    <p:sldId id="273" r:id="rId26"/>
    <p:sldId id="274" r:id="rId27"/>
    <p:sldId id="278" r:id="rId28"/>
    <p:sldId id="292" r:id="rId29"/>
    <p:sldId id="297" r:id="rId30"/>
    <p:sldId id="584" r:id="rId31"/>
    <p:sldId id="585" r:id="rId32"/>
    <p:sldId id="586" r:id="rId33"/>
    <p:sldId id="581" r:id="rId34"/>
  </p:sldIdLst>
  <p:sldSz cx="12192000" cy="6858000"/>
  <p:notesSz cx="6761163" cy="9942513"/>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3" autoAdjust="0"/>
    <p:restoredTop sz="94690"/>
  </p:normalViewPr>
  <p:slideViewPr>
    <p:cSldViewPr snapToGrid="0">
      <p:cViewPr varScale="1">
        <p:scale>
          <a:sx n="111" d="100"/>
          <a:sy n="111" d="100"/>
        </p:scale>
        <p:origin x="4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B6A19-2708-4B65-BB54-93BBC2F24136}"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hr-HR"/>
        </a:p>
      </dgm:t>
    </dgm:pt>
    <dgm:pt modelId="{4E06B4FA-014D-49E1-801B-5CC90921A747}">
      <dgm:prSet/>
      <dgm:spPr/>
      <dgm:t>
        <a:bodyPr/>
        <a:lstStyle/>
        <a:p>
          <a:pPr rtl="0"/>
          <a:r>
            <a:rPr lang="hr" dirty="0"/>
            <a:t>Etičke smjernice </a:t>
          </a:r>
          <a:r>
            <a:rPr lang="hr" b="1" dirty="0"/>
            <a:t>za pouzdanu umjetnu inteligenciju iz 2019. (EC)</a:t>
          </a:r>
          <a:r>
            <a:rPr lang="hr" dirty="0"/>
            <a:t> </a:t>
          </a:r>
          <a:endParaRPr lang="hr-HR" dirty="0"/>
        </a:p>
      </dgm:t>
    </dgm:pt>
    <dgm:pt modelId="{6741BE9A-38B1-491E-8AD1-DB8EB7F235C4}" type="parTrans" cxnId="{A5DB905F-F6E5-4E6B-A9B0-FD936DFA49B6}">
      <dgm:prSet/>
      <dgm:spPr/>
      <dgm:t>
        <a:bodyPr/>
        <a:lstStyle/>
        <a:p>
          <a:endParaRPr lang="hr-HR"/>
        </a:p>
      </dgm:t>
    </dgm:pt>
    <dgm:pt modelId="{74FBEFE0-DDA9-407F-A0B0-1088499C5DCB}" type="sibTrans" cxnId="{A5DB905F-F6E5-4E6B-A9B0-FD936DFA49B6}">
      <dgm:prSet/>
      <dgm:spPr/>
      <dgm:t>
        <a:bodyPr/>
        <a:lstStyle/>
        <a:p>
          <a:endParaRPr lang="hr-HR"/>
        </a:p>
      </dgm:t>
    </dgm:pt>
    <dgm:pt modelId="{4B5DA50C-B413-4E56-B025-E761DE21B5FB}">
      <dgm:prSet custT="1"/>
      <dgm:spPr/>
      <dgm:t>
        <a:bodyPr/>
        <a:lstStyle/>
        <a:p>
          <a:pPr rtl="0"/>
          <a:r>
            <a:rPr lang="hr" sz="1400" dirty="0"/>
            <a:t>Sustavi umjetne inteligencije : softverski (a možda i hardverski) sustavi koje su dizajnirali ljudi koji, s obzirom na složeni cilj, djeluju u fizičkoj ili digitalnoj dimenziji opažajući svoje okruženje prikupljanjem podataka, tumačenjem prikupljenih strukturiranih ili nestrukturiranih podataka, zaključivanjem znanja ili obrada informacija izvedenih iz tih podataka i odlučivanje o najboljim radnjama koje treba poduzeti za postizanje zadanog cilja</a:t>
          </a:r>
          <a:endParaRPr lang="hr-HR" sz="1400" dirty="0"/>
        </a:p>
      </dgm:t>
    </dgm:pt>
    <dgm:pt modelId="{A8363AA2-B979-44AF-8BB8-23A96FC7EF37}" type="parTrans" cxnId="{39B3EAB3-AB8D-4110-B500-B9D12A2C0EC0}">
      <dgm:prSet/>
      <dgm:spPr/>
      <dgm:t>
        <a:bodyPr/>
        <a:lstStyle/>
        <a:p>
          <a:endParaRPr lang="hr-HR"/>
        </a:p>
      </dgm:t>
    </dgm:pt>
    <dgm:pt modelId="{48760285-D006-491B-983A-41D7704853D0}" type="sibTrans" cxnId="{39B3EAB3-AB8D-4110-B500-B9D12A2C0EC0}">
      <dgm:prSet/>
      <dgm:spPr/>
      <dgm:t>
        <a:bodyPr/>
        <a:lstStyle/>
        <a:p>
          <a:endParaRPr lang="hr-HR"/>
        </a:p>
      </dgm:t>
    </dgm:pt>
    <dgm:pt modelId="{625BA7BD-496F-47C7-8A63-F3631DC5A6DD}" type="pres">
      <dgm:prSet presAssocID="{831B6A19-2708-4B65-BB54-93BBC2F24136}" presName="Name0" presStyleCnt="0">
        <dgm:presLayoutVars>
          <dgm:dir/>
          <dgm:animLvl val="lvl"/>
          <dgm:resizeHandles val="exact"/>
        </dgm:presLayoutVars>
      </dgm:prSet>
      <dgm:spPr/>
    </dgm:pt>
    <dgm:pt modelId="{2A54C873-EF74-4565-B865-276D54FF92A1}" type="pres">
      <dgm:prSet presAssocID="{831B6A19-2708-4B65-BB54-93BBC2F24136}" presName="dummy" presStyleCnt="0"/>
      <dgm:spPr/>
    </dgm:pt>
    <dgm:pt modelId="{CEFA918B-AB4E-492A-AEB9-7234288B8E97}" type="pres">
      <dgm:prSet presAssocID="{831B6A19-2708-4B65-BB54-93BBC2F24136}" presName="linH" presStyleCnt="0"/>
      <dgm:spPr/>
    </dgm:pt>
    <dgm:pt modelId="{A24C5FBA-9B0B-4592-B1D3-7E4A3EC98794}" type="pres">
      <dgm:prSet presAssocID="{831B6A19-2708-4B65-BB54-93BBC2F24136}" presName="padding1" presStyleCnt="0"/>
      <dgm:spPr/>
    </dgm:pt>
    <dgm:pt modelId="{D7183738-2200-4050-A0AB-D71EDB470380}" type="pres">
      <dgm:prSet presAssocID="{4E06B4FA-014D-49E1-801B-5CC90921A747}" presName="linV" presStyleCnt="0"/>
      <dgm:spPr/>
    </dgm:pt>
    <dgm:pt modelId="{238A0D88-4D14-4F75-B06D-0E8F7B37DC80}" type="pres">
      <dgm:prSet presAssocID="{4E06B4FA-014D-49E1-801B-5CC90921A747}" presName="spVertical1" presStyleCnt="0"/>
      <dgm:spPr/>
    </dgm:pt>
    <dgm:pt modelId="{1677E56F-1802-41AC-803A-C0BFE6B93754}" type="pres">
      <dgm:prSet presAssocID="{4E06B4FA-014D-49E1-801B-5CC90921A747}" presName="parTx" presStyleLbl="revTx" presStyleIdx="0" presStyleCnt="2">
        <dgm:presLayoutVars>
          <dgm:chMax val="0"/>
          <dgm:chPref val="0"/>
          <dgm:bulletEnabled val="1"/>
        </dgm:presLayoutVars>
      </dgm:prSet>
      <dgm:spPr/>
    </dgm:pt>
    <dgm:pt modelId="{1C3952E7-0021-4C39-8CE1-9D9F2AC4F5CD}" type="pres">
      <dgm:prSet presAssocID="{4E06B4FA-014D-49E1-801B-5CC90921A747}" presName="spVertical2" presStyleCnt="0"/>
      <dgm:spPr/>
    </dgm:pt>
    <dgm:pt modelId="{57E3CC16-BE04-4F80-AC3A-49CC626D97E7}" type="pres">
      <dgm:prSet presAssocID="{4E06B4FA-014D-49E1-801B-5CC90921A747}" presName="spVertical3" presStyleCnt="0"/>
      <dgm:spPr/>
    </dgm:pt>
    <dgm:pt modelId="{A536173D-9C83-4212-B244-1043952A4493}" type="pres">
      <dgm:prSet presAssocID="{74FBEFE0-DDA9-407F-A0B0-1088499C5DCB}" presName="space" presStyleCnt="0"/>
      <dgm:spPr/>
    </dgm:pt>
    <dgm:pt modelId="{93D163D5-BD2D-4101-9285-07A0696F423B}" type="pres">
      <dgm:prSet presAssocID="{4B5DA50C-B413-4E56-B025-E761DE21B5FB}" presName="linV" presStyleCnt="0"/>
      <dgm:spPr/>
    </dgm:pt>
    <dgm:pt modelId="{783E4821-12E5-4FFF-A7D4-963A29A9ACBE}" type="pres">
      <dgm:prSet presAssocID="{4B5DA50C-B413-4E56-B025-E761DE21B5FB}" presName="spVertical1" presStyleCnt="0"/>
      <dgm:spPr/>
    </dgm:pt>
    <dgm:pt modelId="{8E9CA8D8-242A-453B-BCA4-50DDB0631AEF}" type="pres">
      <dgm:prSet presAssocID="{4B5DA50C-B413-4E56-B025-E761DE21B5FB}" presName="parTx" presStyleLbl="revTx" presStyleIdx="1" presStyleCnt="2">
        <dgm:presLayoutVars>
          <dgm:chMax val="0"/>
          <dgm:chPref val="0"/>
          <dgm:bulletEnabled val="1"/>
        </dgm:presLayoutVars>
      </dgm:prSet>
      <dgm:spPr/>
    </dgm:pt>
    <dgm:pt modelId="{4E647E3C-1F9C-4483-833E-ACF300A5F52A}" type="pres">
      <dgm:prSet presAssocID="{4B5DA50C-B413-4E56-B025-E761DE21B5FB}" presName="spVertical2" presStyleCnt="0"/>
      <dgm:spPr/>
    </dgm:pt>
    <dgm:pt modelId="{1F4864FF-84E7-41CB-AF85-83CE8D931452}" type="pres">
      <dgm:prSet presAssocID="{4B5DA50C-B413-4E56-B025-E761DE21B5FB}" presName="spVertical3" presStyleCnt="0"/>
      <dgm:spPr/>
    </dgm:pt>
    <dgm:pt modelId="{D669E4B5-3E0A-4DED-8DA0-AC4C0400D893}" type="pres">
      <dgm:prSet presAssocID="{831B6A19-2708-4B65-BB54-93BBC2F24136}" presName="padding2" presStyleCnt="0"/>
      <dgm:spPr/>
    </dgm:pt>
    <dgm:pt modelId="{A211FABF-C9B6-4806-9A73-1A634851BFA4}" type="pres">
      <dgm:prSet presAssocID="{831B6A19-2708-4B65-BB54-93BBC2F24136}" presName="negArrow" presStyleCnt="0"/>
      <dgm:spPr/>
    </dgm:pt>
    <dgm:pt modelId="{4E80F6D3-EF24-4FD0-A9C1-D895590836CB}" type="pres">
      <dgm:prSet presAssocID="{831B6A19-2708-4B65-BB54-93BBC2F24136}" presName="backgroundArrow" presStyleLbl="node1" presStyleIdx="0" presStyleCnt="1" custLinFactNeighborY="-1413"/>
      <dgm:spPr/>
    </dgm:pt>
  </dgm:ptLst>
  <dgm:cxnLst>
    <dgm:cxn modelId="{369D773D-5558-4A00-A7AA-EC145681589D}" type="presOf" srcId="{831B6A19-2708-4B65-BB54-93BBC2F24136}" destId="{625BA7BD-496F-47C7-8A63-F3631DC5A6DD}" srcOrd="0" destOrd="0" presId="urn:microsoft.com/office/officeart/2005/8/layout/hProcess3"/>
    <dgm:cxn modelId="{3E019156-E234-4E02-B4CB-44DAAFD7D1DE}" type="presOf" srcId="{4E06B4FA-014D-49E1-801B-5CC90921A747}" destId="{1677E56F-1802-41AC-803A-C0BFE6B93754}" srcOrd="0" destOrd="0" presId="urn:microsoft.com/office/officeart/2005/8/layout/hProcess3"/>
    <dgm:cxn modelId="{A5DB905F-F6E5-4E6B-A9B0-FD936DFA49B6}" srcId="{831B6A19-2708-4B65-BB54-93BBC2F24136}" destId="{4E06B4FA-014D-49E1-801B-5CC90921A747}" srcOrd="0" destOrd="0" parTransId="{6741BE9A-38B1-491E-8AD1-DB8EB7F235C4}" sibTransId="{74FBEFE0-DDA9-407F-A0B0-1088499C5DCB}"/>
    <dgm:cxn modelId="{39B3EAB3-AB8D-4110-B500-B9D12A2C0EC0}" srcId="{831B6A19-2708-4B65-BB54-93BBC2F24136}" destId="{4B5DA50C-B413-4E56-B025-E761DE21B5FB}" srcOrd="1" destOrd="0" parTransId="{A8363AA2-B979-44AF-8BB8-23A96FC7EF37}" sibTransId="{48760285-D006-491B-983A-41D7704853D0}"/>
    <dgm:cxn modelId="{D70779DC-FC45-4FA0-A51B-23CB975A48CD}" type="presOf" srcId="{4B5DA50C-B413-4E56-B025-E761DE21B5FB}" destId="{8E9CA8D8-242A-453B-BCA4-50DDB0631AEF}" srcOrd="0" destOrd="0" presId="urn:microsoft.com/office/officeart/2005/8/layout/hProcess3"/>
    <dgm:cxn modelId="{F0B48EC2-00B3-4D7D-8D2E-A0021ECDD430}" type="presParOf" srcId="{625BA7BD-496F-47C7-8A63-F3631DC5A6DD}" destId="{2A54C873-EF74-4565-B865-276D54FF92A1}" srcOrd="0" destOrd="0" presId="urn:microsoft.com/office/officeart/2005/8/layout/hProcess3"/>
    <dgm:cxn modelId="{D151FF05-B1AB-449A-89A5-76EB39550583}" type="presParOf" srcId="{625BA7BD-496F-47C7-8A63-F3631DC5A6DD}" destId="{CEFA918B-AB4E-492A-AEB9-7234288B8E97}" srcOrd="1" destOrd="0" presId="urn:microsoft.com/office/officeart/2005/8/layout/hProcess3"/>
    <dgm:cxn modelId="{16DA688A-2B95-42D5-AE9B-F083B9B0F32D}" type="presParOf" srcId="{CEFA918B-AB4E-492A-AEB9-7234288B8E97}" destId="{A24C5FBA-9B0B-4592-B1D3-7E4A3EC98794}" srcOrd="0" destOrd="0" presId="urn:microsoft.com/office/officeart/2005/8/layout/hProcess3"/>
    <dgm:cxn modelId="{F2F0A1F0-6E0E-45C2-AB52-88CC9C08E2D9}" type="presParOf" srcId="{CEFA918B-AB4E-492A-AEB9-7234288B8E97}" destId="{D7183738-2200-4050-A0AB-D71EDB470380}" srcOrd="1" destOrd="0" presId="urn:microsoft.com/office/officeart/2005/8/layout/hProcess3"/>
    <dgm:cxn modelId="{144BC764-B915-45F6-96FC-2186EB2A71CA}" type="presParOf" srcId="{D7183738-2200-4050-A0AB-D71EDB470380}" destId="{238A0D88-4D14-4F75-B06D-0E8F7B37DC80}" srcOrd="0" destOrd="0" presId="urn:microsoft.com/office/officeart/2005/8/layout/hProcess3"/>
    <dgm:cxn modelId="{3C3A57C5-757D-41E9-B847-128472BE80CA}" type="presParOf" srcId="{D7183738-2200-4050-A0AB-D71EDB470380}" destId="{1677E56F-1802-41AC-803A-C0BFE6B93754}" srcOrd="1" destOrd="0" presId="urn:microsoft.com/office/officeart/2005/8/layout/hProcess3"/>
    <dgm:cxn modelId="{EC63F63C-B7C8-4A44-B5DD-E2461F84DA25}" type="presParOf" srcId="{D7183738-2200-4050-A0AB-D71EDB470380}" destId="{1C3952E7-0021-4C39-8CE1-9D9F2AC4F5CD}" srcOrd="2" destOrd="0" presId="urn:microsoft.com/office/officeart/2005/8/layout/hProcess3"/>
    <dgm:cxn modelId="{8A7C84E0-1FE0-459F-86C1-E6BBB269078A}" type="presParOf" srcId="{D7183738-2200-4050-A0AB-D71EDB470380}" destId="{57E3CC16-BE04-4F80-AC3A-49CC626D97E7}" srcOrd="3" destOrd="0" presId="urn:microsoft.com/office/officeart/2005/8/layout/hProcess3"/>
    <dgm:cxn modelId="{2E3A23F1-A8BD-4A9C-8376-6D0A3A5B0E61}" type="presParOf" srcId="{CEFA918B-AB4E-492A-AEB9-7234288B8E97}" destId="{A536173D-9C83-4212-B244-1043952A4493}" srcOrd="2" destOrd="0" presId="urn:microsoft.com/office/officeart/2005/8/layout/hProcess3"/>
    <dgm:cxn modelId="{2F28FAA9-D3F4-443A-ABD6-20F089A8C357}" type="presParOf" srcId="{CEFA918B-AB4E-492A-AEB9-7234288B8E97}" destId="{93D163D5-BD2D-4101-9285-07A0696F423B}" srcOrd="3" destOrd="0" presId="urn:microsoft.com/office/officeart/2005/8/layout/hProcess3"/>
    <dgm:cxn modelId="{11155F77-9EE9-4C76-9FCC-269C29D518F3}" type="presParOf" srcId="{93D163D5-BD2D-4101-9285-07A0696F423B}" destId="{783E4821-12E5-4FFF-A7D4-963A29A9ACBE}" srcOrd="0" destOrd="0" presId="urn:microsoft.com/office/officeart/2005/8/layout/hProcess3"/>
    <dgm:cxn modelId="{8358F5C0-4068-46D4-9F85-F4EA614A31B9}" type="presParOf" srcId="{93D163D5-BD2D-4101-9285-07A0696F423B}" destId="{8E9CA8D8-242A-453B-BCA4-50DDB0631AEF}" srcOrd="1" destOrd="0" presId="urn:microsoft.com/office/officeart/2005/8/layout/hProcess3"/>
    <dgm:cxn modelId="{E85DBD01-5BAD-4926-8CA7-6E5785A3B834}" type="presParOf" srcId="{93D163D5-BD2D-4101-9285-07A0696F423B}" destId="{4E647E3C-1F9C-4483-833E-ACF300A5F52A}" srcOrd="2" destOrd="0" presId="urn:microsoft.com/office/officeart/2005/8/layout/hProcess3"/>
    <dgm:cxn modelId="{9CE81663-9267-4364-9802-8D98C88C5A8B}" type="presParOf" srcId="{93D163D5-BD2D-4101-9285-07A0696F423B}" destId="{1F4864FF-84E7-41CB-AF85-83CE8D931452}" srcOrd="3" destOrd="0" presId="urn:microsoft.com/office/officeart/2005/8/layout/hProcess3"/>
    <dgm:cxn modelId="{34C8E465-129E-4AA5-86DC-4C968281CB03}" type="presParOf" srcId="{CEFA918B-AB4E-492A-AEB9-7234288B8E97}" destId="{D669E4B5-3E0A-4DED-8DA0-AC4C0400D893}" srcOrd="4" destOrd="0" presId="urn:microsoft.com/office/officeart/2005/8/layout/hProcess3"/>
    <dgm:cxn modelId="{23DF8091-A24D-47C0-8191-CA2024271DFF}" type="presParOf" srcId="{CEFA918B-AB4E-492A-AEB9-7234288B8E97}" destId="{A211FABF-C9B6-4806-9A73-1A634851BFA4}" srcOrd="5" destOrd="0" presId="urn:microsoft.com/office/officeart/2005/8/layout/hProcess3"/>
    <dgm:cxn modelId="{1092AB12-1F3B-49E1-8CB8-EF62B5171B94}" type="presParOf" srcId="{CEFA918B-AB4E-492A-AEB9-7234288B8E97}" destId="{4E80F6D3-EF24-4FD0-A9C1-D895590836CB}"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59B86D-7F4F-4519-9102-BC0450A65A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hr-HR"/>
        </a:p>
      </dgm:t>
    </dgm:pt>
    <dgm:pt modelId="{2A94E305-AAA9-4436-A550-6D9A264F0EE7}">
      <dgm:prSet custT="1"/>
      <dgm:spPr/>
      <dgm:t>
        <a:bodyPr/>
        <a:lstStyle/>
        <a:p>
          <a:pPr rtl="0"/>
          <a:r>
            <a:rPr lang="hr" sz="1600" dirty="0"/>
            <a:t>Tehnologija umjetne inteligencije može pomoći agencijama za provođenje zakona </a:t>
          </a:r>
          <a:r>
            <a:rPr lang="hr" sz="1600" b="1" dirty="0"/>
            <a:t>u donošenju prosudbi i izvršavanju zadataka općenito.</a:t>
          </a:r>
          <a:endParaRPr lang="hr-HR" sz="1600" b="1" dirty="0"/>
        </a:p>
      </dgm:t>
    </dgm:pt>
    <dgm:pt modelId="{F86E0DAA-ACB9-4DB1-A5D9-9B4D1843BB0F}" type="parTrans" cxnId="{B823E2E1-EC79-47FF-9CE9-ECF606EB93EF}">
      <dgm:prSet/>
      <dgm:spPr/>
      <dgm:t>
        <a:bodyPr/>
        <a:lstStyle/>
        <a:p>
          <a:endParaRPr lang="hr-HR"/>
        </a:p>
      </dgm:t>
    </dgm:pt>
    <dgm:pt modelId="{ED5658D7-33AA-4F4B-BF55-116BA8D70E1C}" type="sibTrans" cxnId="{B823E2E1-EC79-47FF-9CE9-ECF606EB93EF}">
      <dgm:prSet/>
      <dgm:spPr/>
      <dgm:t>
        <a:bodyPr/>
        <a:lstStyle/>
        <a:p>
          <a:endParaRPr lang="hr-HR"/>
        </a:p>
      </dgm:t>
    </dgm:pt>
    <dgm:pt modelId="{CF1A15F5-E5C5-4B2C-BA30-5ABF52FC724A}">
      <dgm:prSet/>
      <dgm:spPr/>
      <dgm:t>
        <a:bodyPr/>
        <a:lstStyle/>
        <a:p>
          <a:pPr rtl="0"/>
          <a:r>
            <a:rPr lang="hr" i="1" dirty="0"/>
            <a:t>Etičke smjernice za pouzdanu umjetnu inteligenciju iz 2019., od strane Stručne skupine visoke razine za umjetnu inteligenciju koju je uspostavila EK : </a:t>
          </a:r>
          <a:r>
            <a:rPr lang="hr" dirty="0"/>
            <a:t>potrebno je razviti, implementirati i koristiti </a:t>
          </a:r>
          <a:r>
            <a:rPr lang="hr" u="sng" dirty="0"/>
            <a:t>pouzdane sustave umjetne inteligencije </a:t>
          </a:r>
          <a:r>
            <a:rPr lang="hr" dirty="0"/>
            <a:t>na način koji se pridržava etičkih načela: </a:t>
          </a:r>
          <a:r>
            <a:rPr lang="hr" b="1" dirty="0"/>
            <a:t>poštovanja ljudske autonomije, sprječavanje štete, pravednost i objašnjivost.</a:t>
          </a:r>
          <a:endParaRPr lang="hr-HR" b="1" dirty="0"/>
        </a:p>
      </dgm:t>
    </dgm:pt>
    <dgm:pt modelId="{36897A89-A326-41BD-BA12-6F5E96D36E0D}" type="parTrans" cxnId="{246F342E-4FA0-4976-86E5-E7F4E07F067E}">
      <dgm:prSet/>
      <dgm:spPr/>
      <dgm:t>
        <a:bodyPr/>
        <a:lstStyle/>
        <a:p>
          <a:endParaRPr lang="hr-HR"/>
        </a:p>
      </dgm:t>
    </dgm:pt>
    <dgm:pt modelId="{95AFE8DC-A884-4A06-AFB5-68CBD4F835C5}" type="sibTrans" cxnId="{246F342E-4FA0-4976-86E5-E7F4E07F067E}">
      <dgm:prSet/>
      <dgm:spPr/>
      <dgm:t>
        <a:bodyPr/>
        <a:lstStyle/>
        <a:p>
          <a:endParaRPr lang="hr-HR"/>
        </a:p>
      </dgm:t>
    </dgm:pt>
    <dgm:pt modelId="{45C06CCF-75C1-4346-9F2F-C4E41AE4810E}">
      <dgm:prSet/>
      <dgm:spPr/>
      <dgm:t>
        <a:bodyPr/>
        <a:lstStyle/>
        <a:p>
          <a:pPr rtl="0"/>
          <a:r>
            <a:rPr lang="hr" dirty="0"/>
            <a:t>Fair trial i 114 organizacija civilnog društva pokrenuli su zajedničku izjavu kojom </a:t>
          </a:r>
          <a:r>
            <a:rPr lang="hr" b="1" dirty="0"/>
            <a:t>pozivaju na Zakon o umjetnoj inteligenciji koji stavlja temeljna prava u prvi plan </a:t>
          </a:r>
          <a:r>
            <a:rPr lang="hr" dirty="0"/>
            <a:t>u studenom 2021.</a:t>
          </a:r>
          <a:endParaRPr lang="hr-HR" dirty="0"/>
        </a:p>
      </dgm:t>
    </dgm:pt>
    <dgm:pt modelId="{677E34CB-457C-4340-A87B-9A1AA1010A95}" type="parTrans" cxnId="{EE44B006-2A40-40DB-9267-AF2DB7C67D31}">
      <dgm:prSet/>
      <dgm:spPr/>
      <dgm:t>
        <a:bodyPr/>
        <a:lstStyle/>
        <a:p>
          <a:endParaRPr lang="hr-HR"/>
        </a:p>
      </dgm:t>
    </dgm:pt>
    <dgm:pt modelId="{3026A93B-23EE-4D79-83AC-CD6AAFE09DCC}" type="sibTrans" cxnId="{EE44B006-2A40-40DB-9267-AF2DB7C67D31}">
      <dgm:prSet/>
      <dgm:spPr/>
      <dgm:t>
        <a:bodyPr/>
        <a:lstStyle/>
        <a:p>
          <a:endParaRPr lang="hr-HR"/>
        </a:p>
      </dgm:t>
    </dgm:pt>
    <dgm:pt modelId="{2F0BF24A-18B4-4833-A2EF-F2F263955849}">
      <dgm:prSet/>
      <dgm:spPr/>
      <dgm:t>
        <a:bodyPr/>
        <a:lstStyle/>
        <a:p>
          <a:pPr rtl="0"/>
          <a:r>
            <a:rPr lang="hr" dirty="0"/>
            <a:t>Rezolucija Europskog parlamenta od 6. listopada 2021. o </a:t>
          </a:r>
          <a:r>
            <a:rPr lang="hr" b="1" dirty="0"/>
            <a:t>umjetnoj inteligenciji u kaznenom pravu i njezinoj upotrebi od strane policije i pravosudnih tijela: uz koristi, nosi velike rizike za temeljna prava i demokracije utemeljene na vladavini prava</a:t>
          </a:r>
          <a:r>
            <a:rPr lang="hr" dirty="0"/>
            <a:t>. Umjetnu inteligenciju ne treba promatrati kao cilj sam po sebi, već kao alat za služenje ljudima, s </a:t>
          </a:r>
          <a:r>
            <a:rPr lang="hr" b="1" i="1" dirty="0"/>
            <a:t>krajnjim ciljem povećanja ljudskog blagostanja, ljudskih sposobnosti i sigurnosti.</a:t>
          </a:r>
          <a:endParaRPr lang="hr-HR" b="1" i="1" dirty="0"/>
        </a:p>
      </dgm:t>
    </dgm:pt>
    <dgm:pt modelId="{E1DA5711-48D5-4F4D-AC9F-D82131688FB7}" type="parTrans" cxnId="{51D83CF3-F5B1-48BE-8D68-E5797995E8AA}">
      <dgm:prSet/>
      <dgm:spPr/>
      <dgm:t>
        <a:bodyPr/>
        <a:lstStyle/>
        <a:p>
          <a:endParaRPr lang="hr-HR"/>
        </a:p>
      </dgm:t>
    </dgm:pt>
    <dgm:pt modelId="{D5F2B847-D1C2-4E0E-A060-0BBCAEE2754A}" type="sibTrans" cxnId="{51D83CF3-F5B1-48BE-8D68-E5797995E8AA}">
      <dgm:prSet/>
      <dgm:spPr/>
      <dgm:t>
        <a:bodyPr/>
        <a:lstStyle/>
        <a:p>
          <a:endParaRPr lang="hr-HR"/>
        </a:p>
      </dgm:t>
    </dgm:pt>
    <dgm:pt modelId="{84750CA8-B319-4EE3-A003-B1B7D760706B}" type="pres">
      <dgm:prSet presAssocID="{7359B86D-7F4F-4519-9102-BC0450A65AE8}" presName="diagram" presStyleCnt="0">
        <dgm:presLayoutVars>
          <dgm:dir/>
          <dgm:resizeHandles val="exact"/>
        </dgm:presLayoutVars>
      </dgm:prSet>
      <dgm:spPr/>
    </dgm:pt>
    <dgm:pt modelId="{E29EBDF3-68CF-4822-B049-704142C132F6}" type="pres">
      <dgm:prSet presAssocID="{2A94E305-AAA9-4436-A550-6D9A264F0EE7}" presName="node" presStyleLbl="node1" presStyleIdx="0" presStyleCnt="4">
        <dgm:presLayoutVars>
          <dgm:bulletEnabled val="1"/>
        </dgm:presLayoutVars>
      </dgm:prSet>
      <dgm:spPr/>
    </dgm:pt>
    <dgm:pt modelId="{11018444-310C-46D9-B701-B19807CE69E2}" type="pres">
      <dgm:prSet presAssocID="{ED5658D7-33AA-4F4B-BF55-116BA8D70E1C}" presName="sibTrans" presStyleCnt="0"/>
      <dgm:spPr/>
    </dgm:pt>
    <dgm:pt modelId="{22EC260E-D5E3-417E-B341-CA7D06B66094}" type="pres">
      <dgm:prSet presAssocID="{CF1A15F5-E5C5-4B2C-BA30-5ABF52FC724A}" presName="node" presStyleLbl="node1" presStyleIdx="1" presStyleCnt="4">
        <dgm:presLayoutVars>
          <dgm:bulletEnabled val="1"/>
        </dgm:presLayoutVars>
      </dgm:prSet>
      <dgm:spPr/>
    </dgm:pt>
    <dgm:pt modelId="{27B5AD72-BE53-47F4-AC6E-E558C14746F1}" type="pres">
      <dgm:prSet presAssocID="{95AFE8DC-A884-4A06-AFB5-68CBD4F835C5}" presName="sibTrans" presStyleCnt="0"/>
      <dgm:spPr/>
    </dgm:pt>
    <dgm:pt modelId="{52079DAC-8793-476B-8609-04DEBAE1A5ED}" type="pres">
      <dgm:prSet presAssocID="{45C06CCF-75C1-4346-9F2F-C4E41AE4810E}" presName="node" presStyleLbl="node1" presStyleIdx="2" presStyleCnt="4">
        <dgm:presLayoutVars>
          <dgm:bulletEnabled val="1"/>
        </dgm:presLayoutVars>
      </dgm:prSet>
      <dgm:spPr/>
    </dgm:pt>
    <dgm:pt modelId="{4374CBB1-B37E-491D-A352-7FA3D48D87C2}" type="pres">
      <dgm:prSet presAssocID="{3026A93B-23EE-4D79-83AC-CD6AAFE09DCC}" presName="sibTrans" presStyleCnt="0"/>
      <dgm:spPr/>
    </dgm:pt>
    <dgm:pt modelId="{74F69CF3-6CD1-48DA-B84B-DB591E3C8848}" type="pres">
      <dgm:prSet presAssocID="{2F0BF24A-18B4-4833-A2EF-F2F263955849}" presName="node" presStyleLbl="node1" presStyleIdx="3" presStyleCnt="4">
        <dgm:presLayoutVars>
          <dgm:bulletEnabled val="1"/>
        </dgm:presLayoutVars>
      </dgm:prSet>
      <dgm:spPr/>
    </dgm:pt>
  </dgm:ptLst>
  <dgm:cxnLst>
    <dgm:cxn modelId="{EE44B006-2A40-40DB-9267-AF2DB7C67D31}" srcId="{7359B86D-7F4F-4519-9102-BC0450A65AE8}" destId="{45C06CCF-75C1-4346-9F2F-C4E41AE4810E}" srcOrd="2" destOrd="0" parTransId="{677E34CB-457C-4340-A87B-9A1AA1010A95}" sibTransId="{3026A93B-23EE-4D79-83AC-CD6AAFE09DCC}"/>
    <dgm:cxn modelId="{8B914619-88BB-430B-B7AF-24E99B50B13E}" type="presOf" srcId="{2F0BF24A-18B4-4833-A2EF-F2F263955849}" destId="{74F69CF3-6CD1-48DA-B84B-DB591E3C8848}" srcOrd="0" destOrd="0" presId="urn:microsoft.com/office/officeart/2005/8/layout/default"/>
    <dgm:cxn modelId="{ECB9CF2C-5888-45A2-B6A0-C9A7F66FB972}" type="presOf" srcId="{7359B86D-7F4F-4519-9102-BC0450A65AE8}" destId="{84750CA8-B319-4EE3-A003-B1B7D760706B}" srcOrd="0" destOrd="0" presId="urn:microsoft.com/office/officeart/2005/8/layout/default"/>
    <dgm:cxn modelId="{246F342E-4FA0-4976-86E5-E7F4E07F067E}" srcId="{7359B86D-7F4F-4519-9102-BC0450A65AE8}" destId="{CF1A15F5-E5C5-4B2C-BA30-5ABF52FC724A}" srcOrd="1" destOrd="0" parTransId="{36897A89-A326-41BD-BA12-6F5E96D36E0D}" sibTransId="{95AFE8DC-A884-4A06-AFB5-68CBD4F835C5}"/>
    <dgm:cxn modelId="{F8D4FE3C-98D8-486F-A3E9-7BA03460CA72}" type="presOf" srcId="{CF1A15F5-E5C5-4B2C-BA30-5ABF52FC724A}" destId="{22EC260E-D5E3-417E-B341-CA7D06B66094}" srcOrd="0" destOrd="0" presId="urn:microsoft.com/office/officeart/2005/8/layout/default"/>
    <dgm:cxn modelId="{1EC7B268-9F43-41CE-8652-8BB7AA20448E}" type="presOf" srcId="{2A94E305-AAA9-4436-A550-6D9A264F0EE7}" destId="{E29EBDF3-68CF-4822-B049-704142C132F6}" srcOrd="0" destOrd="0" presId="urn:microsoft.com/office/officeart/2005/8/layout/default"/>
    <dgm:cxn modelId="{B9EBC4AC-7C1F-4F0B-B89D-F546249AC2CB}" type="presOf" srcId="{45C06CCF-75C1-4346-9F2F-C4E41AE4810E}" destId="{52079DAC-8793-476B-8609-04DEBAE1A5ED}" srcOrd="0" destOrd="0" presId="urn:microsoft.com/office/officeart/2005/8/layout/default"/>
    <dgm:cxn modelId="{B823E2E1-EC79-47FF-9CE9-ECF606EB93EF}" srcId="{7359B86D-7F4F-4519-9102-BC0450A65AE8}" destId="{2A94E305-AAA9-4436-A550-6D9A264F0EE7}" srcOrd="0" destOrd="0" parTransId="{F86E0DAA-ACB9-4DB1-A5D9-9B4D1843BB0F}" sibTransId="{ED5658D7-33AA-4F4B-BF55-116BA8D70E1C}"/>
    <dgm:cxn modelId="{51D83CF3-F5B1-48BE-8D68-E5797995E8AA}" srcId="{7359B86D-7F4F-4519-9102-BC0450A65AE8}" destId="{2F0BF24A-18B4-4833-A2EF-F2F263955849}" srcOrd="3" destOrd="0" parTransId="{E1DA5711-48D5-4F4D-AC9F-D82131688FB7}" sibTransId="{D5F2B847-D1C2-4E0E-A060-0BBCAEE2754A}"/>
    <dgm:cxn modelId="{A035A9DE-8B32-4490-B834-C285C4CB71DD}" type="presParOf" srcId="{84750CA8-B319-4EE3-A003-B1B7D760706B}" destId="{E29EBDF3-68CF-4822-B049-704142C132F6}" srcOrd="0" destOrd="0" presId="urn:microsoft.com/office/officeart/2005/8/layout/default"/>
    <dgm:cxn modelId="{C525E998-6621-4E19-8B0A-554EB80980FD}" type="presParOf" srcId="{84750CA8-B319-4EE3-A003-B1B7D760706B}" destId="{11018444-310C-46D9-B701-B19807CE69E2}" srcOrd="1" destOrd="0" presId="urn:microsoft.com/office/officeart/2005/8/layout/default"/>
    <dgm:cxn modelId="{88253999-357F-4C1D-9BB0-80644BDBA2E3}" type="presParOf" srcId="{84750CA8-B319-4EE3-A003-B1B7D760706B}" destId="{22EC260E-D5E3-417E-B341-CA7D06B66094}" srcOrd="2" destOrd="0" presId="urn:microsoft.com/office/officeart/2005/8/layout/default"/>
    <dgm:cxn modelId="{AF9219FC-4E45-446B-85B5-89910F2CC9F1}" type="presParOf" srcId="{84750CA8-B319-4EE3-A003-B1B7D760706B}" destId="{27B5AD72-BE53-47F4-AC6E-E558C14746F1}" srcOrd="3" destOrd="0" presId="urn:microsoft.com/office/officeart/2005/8/layout/default"/>
    <dgm:cxn modelId="{62782A54-9B2B-4E9F-87C0-62072F6282CC}" type="presParOf" srcId="{84750CA8-B319-4EE3-A003-B1B7D760706B}" destId="{52079DAC-8793-476B-8609-04DEBAE1A5ED}" srcOrd="4" destOrd="0" presId="urn:microsoft.com/office/officeart/2005/8/layout/default"/>
    <dgm:cxn modelId="{B75CAA83-C848-4864-8A3A-A133D62BC473}" type="presParOf" srcId="{84750CA8-B319-4EE3-A003-B1B7D760706B}" destId="{4374CBB1-B37E-491D-A352-7FA3D48D87C2}" srcOrd="5" destOrd="0" presId="urn:microsoft.com/office/officeart/2005/8/layout/default"/>
    <dgm:cxn modelId="{D01C06DD-941A-43BD-9339-624C8C6C2A83}" type="presParOf" srcId="{84750CA8-B319-4EE3-A003-B1B7D760706B}" destId="{74F69CF3-6CD1-48DA-B84B-DB591E3C884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0F6D3-EF24-4FD0-A9C1-D895590836CB}">
      <dsp:nvSpPr>
        <dsp:cNvPr id="0" name=""/>
        <dsp:cNvSpPr/>
      </dsp:nvSpPr>
      <dsp:spPr>
        <a:xfrm>
          <a:off x="0" y="767570"/>
          <a:ext cx="11342915" cy="4048660"/>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9CA8D8-242A-453B-BCA4-50DDB0631AEF}">
      <dsp:nvSpPr>
        <dsp:cNvPr id="0" name=""/>
        <dsp:cNvSpPr/>
      </dsp:nvSpPr>
      <dsp:spPr>
        <a:xfrm>
          <a:off x="5982723" y="1836943"/>
          <a:ext cx="4225900" cy="202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rtl="0">
            <a:lnSpc>
              <a:spcPct val="90000"/>
            </a:lnSpc>
            <a:spcBef>
              <a:spcPct val="0"/>
            </a:spcBef>
            <a:spcAft>
              <a:spcPct val="35000"/>
            </a:spcAft>
            <a:buNone/>
          </a:pPr>
          <a:r>
            <a:rPr lang="hr" sz="1400" kern="1200" dirty="0"/>
            <a:t>Sustavi umjetne inteligencije : softverski (a možda i hardverski) sustavi koje su dizajnirali ljudi koji, s obzirom na složeni cilj, djeluju u fizičkoj ili digitalnoj dimenziji opažajući svoje okruženje prikupljanjem podataka, tumačenjem prikupljenih strukturiranih ili nestrukturiranih podataka, zaključivanjem znanja ili obrada informacija izvedenih iz tih podataka i odlučivanje o najboljim radnjama koje treba poduzeti za postizanje zadanog cilja</a:t>
          </a:r>
          <a:endParaRPr lang="hr-HR" sz="1400" kern="1200" dirty="0"/>
        </a:p>
      </dsp:txBody>
      <dsp:txXfrm>
        <a:off x="5982723" y="1836943"/>
        <a:ext cx="4225900" cy="2024330"/>
      </dsp:txXfrm>
    </dsp:sp>
    <dsp:sp modelId="{1677E56F-1802-41AC-803A-C0BFE6B93754}">
      <dsp:nvSpPr>
        <dsp:cNvPr id="0" name=""/>
        <dsp:cNvSpPr/>
      </dsp:nvSpPr>
      <dsp:spPr>
        <a:xfrm>
          <a:off x="911642" y="1836943"/>
          <a:ext cx="4225900" cy="202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rtl="0">
            <a:lnSpc>
              <a:spcPct val="90000"/>
            </a:lnSpc>
            <a:spcBef>
              <a:spcPct val="0"/>
            </a:spcBef>
            <a:spcAft>
              <a:spcPct val="35000"/>
            </a:spcAft>
            <a:buNone/>
          </a:pPr>
          <a:r>
            <a:rPr lang="hr" sz="3200" kern="1200" dirty="0"/>
            <a:t>Etičke smjernice </a:t>
          </a:r>
          <a:r>
            <a:rPr lang="hr" sz="3200" b="1" kern="1200" dirty="0"/>
            <a:t>za pouzdanu umjetnu inteligenciju iz 2019. (EC)</a:t>
          </a:r>
          <a:r>
            <a:rPr lang="hr" sz="3200" kern="1200" dirty="0"/>
            <a:t> </a:t>
          </a:r>
          <a:endParaRPr lang="hr-HR" sz="3200" kern="1200" dirty="0"/>
        </a:p>
      </dsp:txBody>
      <dsp:txXfrm>
        <a:off x="911642" y="1836943"/>
        <a:ext cx="4225900" cy="2024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EBDF3-68CF-4822-B049-704142C132F6}">
      <dsp:nvSpPr>
        <dsp:cNvPr id="0" name=""/>
        <dsp:cNvSpPr/>
      </dsp:nvSpPr>
      <dsp:spPr>
        <a:xfrm>
          <a:off x="1183244" y="3044"/>
          <a:ext cx="4227834" cy="2536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r" sz="1600" kern="1200" dirty="0"/>
            <a:t>Tehnologija umjetne inteligencije može pomoći agencijama za provođenje zakona </a:t>
          </a:r>
          <a:r>
            <a:rPr lang="hr" sz="1600" b="1" kern="1200" dirty="0"/>
            <a:t>u donošenju prosudbi i izvršavanju zadataka općenito.</a:t>
          </a:r>
          <a:endParaRPr lang="hr-HR" sz="1600" b="1" kern="1200" dirty="0"/>
        </a:p>
      </dsp:txBody>
      <dsp:txXfrm>
        <a:off x="1183244" y="3044"/>
        <a:ext cx="4227834" cy="2536700"/>
      </dsp:txXfrm>
    </dsp:sp>
    <dsp:sp modelId="{22EC260E-D5E3-417E-B341-CA7D06B66094}">
      <dsp:nvSpPr>
        <dsp:cNvPr id="0" name=""/>
        <dsp:cNvSpPr/>
      </dsp:nvSpPr>
      <dsp:spPr>
        <a:xfrm>
          <a:off x="5833862" y="3044"/>
          <a:ext cx="4227834" cy="2536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hr" sz="1700" i="1" kern="1200" dirty="0"/>
            <a:t>Etičke smjernice za pouzdanu umjetnu inteligenciju iz 2019., od strane Stručne skupine visoke razine za umjetnu inteligenciju koju je uspostavila EK : </a:t>
          </a:r>
          <a:r>
            <a:rPr lang="hr" sz="1700" kern="1200" dirty="0"/>
            <a:t>potrebno je razviti, implementirati i koristiti </a:t>
          </a:r>
          <a:r>
            <a:rPr lang="hr" sz="1700" u="sng" kern="1200" dirty="0"/>
            <a:t>pouzdane sustave umjetne inteligencije </a:t>
          </a:r>
          <a:r>
            <a:rPr lang="hr" sz="1700" kern="1200" dirty="0"/>
            <a:t>na način koji se pridržava etičkih načela: </a:t>
          </a:r>
          <a:r>
            <a:rPr lang="hr" sz="1700" b="1" kern="1200" dirty="0"/>
            <a:t>poštovanja ljudske autonomije, sprječavanje štete, pravednost i objašnjivost.</a:t>
          </a:r>
          <a:endParaRPr lang="hr-HR" sz="1700" b="1" kern="1200" dirty="0"/>
        </a:p>
      </dsp:txBody>
      <dsp:txXfrm>
        <a:off x="5833862" y="3044"/>
        <a:ext cx="4227834" cy="2536700"/>
      </dsp:txXfrm>
    </dsp:sp>
    <dsp:sp modelId="{52079DAC-8793-476B-8609-04DEBAE1A5ED}">
      <dsp:nvSpPr>
        <dsp:cNvPr id="0" name=""/>
        <dsp:cNvSpPr/>
      </dsp:nvSpPr>
      <dsp:spPr>
        <a:xfrm>
          <a:off x="1183244" y="2962529"/>
          <a:ext cx="4227834" cy="2536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hr" sz="1700" kern="1200" dirty="0"/>
            <a:t>Fair trial i 114 organizacija civilnog društva pokrenuli su zajedničku izjavu kojom </a:t>
          </a:r>
          <a:r>
            <a:rPr lang="hr" sz="1700" b="1" kern="1200" dirty="0"/>
            <a:t>pozivaju na Zakon o umjetnoj inteligenciji koji stavlja temeljna prava u prvi plan </a:t>
          </a:r>
          <a:r>
            <a:rPr lang="hr" sz="1700" kern="1200" dirty="0"/>
            <a:t>u studenom 2021.</a:t>
          </a:r>
          <a:endParaRPr lang="hr-HR" sz="1700" kern="1200" dirty="0"/>
        </a:p>
      </dsp:txBody>
      <dsp:txXfrm>
        <a:off x="1183244" y="2962529"/>
        <a:ext cx="4227834" cy="2536700"/>
      </dsp:txXfrm>
    </dsp:sp>
    <dsp:sp modelId="{74F69CF3-6CD1-48DA-B84B-DB591E3C8848}">
      <dsp:nvSpPr>
        <dsp:cNvPr id="0" name=""/>
        <dsp:cNvSpPr/>
      </dsp:nvSpPr>
      <dsp:spPr>
        <a:xfrm>
          <a:off x="5833862" y="2962529"/>
          <a:ext cx="4227834" cy="25367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hr" sz="1700" kern="1200" dirty="0"/>
            <a:t>Rezolucija Europskog parlamenta od 6. listopada 2021. o </a:t>
          </a:r>
          <a:r>
            <a:rPr lang="hr" sz="1700" b="1" kern="1200" dirty="0"/>
            <a:t>umjetnoj inteligenciji u kaznenom pravu i njezinoj upotrebi od strane policije i pravosudnih tijela: uz koristi, nosi velike rizike za temeljna prava i demokracije utemeljene na vladavini prava</a:t>
          </a:r>
          <a:r>
            <a:rPr lang="hr" sz="1700" kern="1200" dirty="0"/>
            <a:t>. Umjetnu inteligenciju ne treba promatrati kao cilj sam po sebi, već kao alat za služenje ljudima, s </a:t>
          </a:r>
          <a:r>
            <a:rPr lang="hr" sz="1700" b="1" i="1" kern="1200" dirty="0"/>
            <a:t>krajnjim ciljem povećanja ljudskog blagostanja, ljudskih sposobnosti i sigurnosti.</a:t>
          </a:r>
          <a:endParaRPr lang="hr-HR" sz="1700" b="1" i="1" kern="1200" dirty="0"/>
        </a:p>
      </dsp:txBody>
      <dsp:txXfrm>
        <a:off x="5833862" y="2962529"/>
        <a:ext cx="4227834" cy="25367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474" cy="497756"/>
          </a:xfrm>
          <a:prstGeom prst="rect">
            <a:avLst/>
          </a:prstGeom>
        </p:spPr>
        <p:txBody>
          <a:bodyPr vert="horz" lIns="90324" tIns="45162" rIns="90324" bIns="45162" rtlCol="0"/>
          <a:lstStyle>
            <a:lvl1pPr algn="l">
              <a:defRPr sz="1200"/>
            </a:lvl1pPr>
          </a:lstStyle>
          <a:p>
            <a:endParaRPr lang="hr-HR"/>
          </a:p>
        </p:txBody>
      </p:sp>
      <p:sp>
        <p:nvSpPr>
          <p:cNvPr id="3" name="Date Placeholder 2"/>
          <p:cNvSpPr>
            <a:spLocks noGrp="1"/>
          </p:cNvSpPr>
          <p:nvPr>
            <p:ph type="dt" sz="quarter" idx="1"/>
          </p:nvPr>
        </p:nvSpPr>
        <p:spPr>
          <a:xfrm>
            <a:off x="3830131" y="0"/>
            <a:ext cx="2929474" cy="497756"/>
          </a:xfrm>
          <a:prstGeom prst="rect">
            <a:avLst/>
          </a:prstGeom>
        </p:spPr>
        <p:txBody>
          <a:bodyPr vert="horz" lIns="90324" tIns="45162" rIns="90324" bIns="45162" rtlCol="0"/>
          <a:lstStyle>
            <a:lvl1pPr algn="r">
              <a:defRPr sz="1200"/>
            </a:lvl1pPr>
          </a:lstStyle>
          <a:p>
            <a:fld id="{B4A82016-0DC9-418C-A328-D29D80CBFD03}" type="datetimeFigureOut">
              <a:rPr lang="hr-HR" smtClean="0"/>
              <a:t>25.04.2023.</a:t>
            </a:fld>
            <a:endParaRPr lang="hr-HR"/>
          </a:p>
        </p:txBody>
      </p:sp>
      <p:sp>
        <p:nvSpPr>
          <p:cNvPr id="4" name="Footer Placeholder 3"/>
          <p:cNvSpPr>
            <a:spLocks noGrp="1"/>
          </p:cNvSpPr>
          <p:nvPr>
            <p:ph type="ftr" sz="quarter" idx="2"/>
          </p:nvPr>
        </p:nvSpPr>
        <p:spPr>
          <a:xfrm>
            <a:off x="0" y="9444757"/>
            <a:ext cx="2929474" cy="497756"/>
          </a:xfrm>
          <a:prstGeom prst="rect">
            <a:avLst/>
          </a:prstGeom>
        </p:spPr>
        <p:txBody>
          <a:bodyPr vert="horz" lIns="90324" tIns="45162" rIns="90324" bIns="45162" rtlCol="0" anchor="b"/>
          <a:lstStyle>
            <a:lvl1pPr algn="l">
              <a:defRPr sz="1200"/>
            </a:lvl1pPr>
          </a:lstStyle>
          <a:p>
            <a:endParaRPr lang="hr-HR"/>
          </a:p>
        </p:txBody>
      </p:sp>
      <p:sp>
        <p:nvSpPr>
          <p:cNvPr id="5" name="Slide Number Placeholder 4"/>
          <p:cNvSpPr>
            <a:spLocks noGrp="1"/>
          </p:cNvSpPr>
          <p:nvPr>
            <p:ph type="sldNum" sz="quarter" idx="3"/>
          </p:nvPr>
        </p:nvSpPr>
        <p:spPr>
          <a:xfrm>
            <a:off x="3830131" y="9444757"/>
            <a:ext cx="2929474" cy="497756"/>
          </a:xfrm>
          <a:prstGeom prst="rect">
            <a:avLst/>
          </a:prstGeom>
        </p:spPr>
        <p:txBody>
          <a:bodyPr vert="horz" lIns="90324" tIns="45162" rIns="90324" bIns="45162" rtlCol="0" anchor="b"/>
          <a:lstStyle>
            <a:lvl1pPr algn="r">
              <a:defRPr sz="1200"/>
            </a:lvl1pPr>
          </a:lstStyle>
          <a:p>
            <a:fld id="{6CAE7AA8-F033-4C36-AC06-BAEA9651EE55}" type="slidenum">
              <a:rPr lang="hr-HR" smtClean="0"/>
              <a:t>‹#›</a:t>
            </a:fld>
            <a:endParaRPr lang="hr-HR"/>
          </a:p>
        </p:txBody>
      </p:sp>
    </p:spTree>
    <p:extLst>
      <p:ext uri="{BB962C8B-B14F-4D97-AF65-F5344CB8AC3E}">
        <p14:creationId xmlns:p14="http://schemas.microsoft.com/office/powerpoint/2010/main" val="19765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906DEE6F-D35C-4FFF-85C0-7EAF0FD9307D}" type="datetimeFigureOut">
              <a:rPr lang="hr-HR" smtClean="0"/>
              <a:t>25.04.2023.</a:t>
            </a:fld>
            <a:endParaRPr lang="hr-HR"/>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06960E01-61FE-4E8F-95D5-B56E383699DF}" type="slidenum">
              <a:rPr lang="hr-HR" smtClean="0"/>
              <a:t>‹#›</a:t>
            </a:fld>
            <a:endParaRPr lang="hr-HR"/>
          </a:p>
        </p:txBody>
      </p:sp>
    </p:spTree>
    <p:extLst>
      <p:ext uri="{BB962C8B-B14F-4D97-AF65-F5344CB8AC3E}">
        <p14:creationId xmlns:p14="http://schemas.microsoft.com/office/powerpoint/2010/main" val="209318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B10772F-0539-4E5D-B345-7D5D44DE1C2E}" type="slidenum">
              <a:rPr lang="de-DE" smtClean="0"/>
              <a:pPr/>
              <a:t>8</a:t>
            </a:fld>
            <a:endParaRPr lang="de-DE"/>
          </a:p>
        </p:txBody>
      </p:sp>
    </p:spTree>
    <p:extLst>
      <p:ext uri="{BB962C8B-B14F-4D97-AF65-F5344CB8AC3E}">
        <p14:creationId xmlns:p14="http://schemas.microsoft.com/office/powerpoint/2010/main" val="301514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8C7DB5-A35E-49AB-9235-0DC2463746CF}"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42463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C7DB5-A35E-49AB-9235-0DC2463746CF}"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258821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C7DB5-A35E-49AB-9235-0DC2463746CF}"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182711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8C7DB5-A35E-49AB-9235-0DC2463746CF}"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419188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8C7DB5-A35E-49AB-9235-0DC2463746CF}"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216711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8C7DB5-A35E-49AB-9235-0DC2463746CF}"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130167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8C7DB5-A35E-49AB-9235-0DC2463746CF}"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88144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8C7DB5-A35E-49AB-9235-0DC2463746CF}"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375405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C7DB5-A35E-49AB-9235-0DC2463746CF}"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319500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8C7DB5-A35E-49AB-9235-0DC2463746CF}"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67072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8C7DB5-A35E-49AB-9235-0DC2463746CF}"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38650E-0497-4754-BFA2-E4F2931D2B30}" type="slidenum">
              <a:rPr lang="en-GB" smtClean="0"/>
              <a:t>‹#›</a:t>
            </a:fld>
            <a:endParaRPr lang="en-GB"/>
          </a:p>
        </p:txBody>
      </p:sp>
    </p:spTree>
    <p:extLst>
      <p:ext uri="{BB962C8B-B14F-4D97-AF65-F5344CB8AC3E}">
        <p14:creationId xmlns:p14="http://schemas.microsoft.com/office/powerpoint/2010/main" val="256327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C7DB5-A35E-49AB-9235-0DC2463746CF}" type="datetimeFigureOut">
              <a:rPr lang="en-GB" smtClean="0"/>
              <a:t>25/04/2023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8650E-0497-4754-BFA2-E4F2931D2B30}" type="slidenum">
              <a:rPr lang="en-GB" smtClean="0"/>
              <a:t>‹#›</a:t>
            </a:fld>
            <a:endParaRPr lang="en-GB"/>
          </a:p>
        </p:txBody>
      </p:sp>
    </p:spTree>
    <p:extLst>
      <p:ext uri="{BB962C8B-B14F-4D97-AF65-F5344CB8AC3E}">
        <p14:creationId xmlns:p14="http://schemas.microsoft.com/office/powerpoint/2010/main" val="362776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heconversation.com/amp/facial-recognition-technology-how-its-being-used-in-ukraine-and-why-its-still-so-controversial-18317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ollege.police.uk/article/live-facial-recognition-technology-guidance-published" TargetMode="External"/><Relationship Id="rId2" Type="http://schemas.openxmlformats.org/officeDocument/2006/relationships/hyperlink" Target="https://www.buzzfeednews.com/article/ryanmac/clearview-ai-fbi-ice-global-law-enforcement"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hyperlink" Target="https://www.theguardian.com/us-news/2022/may/09/clearview-chicago-settlement-acl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heguardian.com/us-news/2022/may/09/clearview-chicago-settlement-acl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file:///eng#{&quot;appno&quot;:[&quot;45245/15&quo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hudoc.echr.coe.int/eng?i=002-1198" TargetMode="External"/><Relationship Id="rId13" Type="http://schemas.openxmlformats.org/officeDocument/2006/relationships/hyperlink" Target="http://hudoc.echr.coe.int/eng?i=002-7614" TargetMode="External"/><Relationship Id="rId3" Type="http://schemas.openxmlformats.org/officeDocument/2006/relationships/hyperlink" Target="http://hudoc.echr.coe.int/eng?i=001-200816" TargetMode="External"/><Relationship Id="rId7" Type="http://schemas.openxmlformats.org/officeDocument/2006/relationships/hyperlink" Target="file:///eng#{&quot;appno&quot;:[&quot;16428/05&quot;]}" TargetMode="External"/><Relationship Id="rId12" Type="http://schemas.openxmlformats.org/officeDocument/2006/relationships/hyperlink" Target="file:///eng#{&quot;appno&quot;:[&quot;57900/12&quot;]}" TargetMode="External"/><Relationship Id="rId17" Type="http://schemas.openxmlformats.org/officeDocument/2006/relationships/hyperlink" Target="http://hudoc.echr.coe.int/eng?i=002-12312" TargetMode="External"/><Relationship Id="rId2" Type="http://schemas.openxmlformats.org/officeDocument/2006/relationships/hyperlink" Target="file:///eng#{&quot;appno&quot;:[&quot;45245/15&quot;]}" TargetMode="External"/><Relationship Id="rId16" Type="http://schemas.openxmlformats.org/officeDocument/2006/relationships/hyperlink" Target="file:///eng#{&quot;appno&quot;:[&quot;43514/15&quot;]}" TargetMode="External"/><Relationship Id="rId1" Type="http://schemas.openxmlformats.org/officeDocument/2006/relationships/slideLayout" Target="../slideLayouts/slideLayout2.xml"/><Relationship Id="rId6" Type="http://schemas.openxmlformats.org/officeDocument/2006/relationships/hyperlink" Target="http://hudoc.echr.coe.int/eng?i=002-1784" TargetMode="External"/><Relationship Id="rId11" Type="http://schemas.openxmlformats.org/officeDocument/2006/relationships/hyperlink" Target="file:///eng#{&quot;appno&quot;:[&quot;7841/08&quot;]}" TargetMode="External"/><Relationship Id="rId5" Type="http://schemas.openxmlformats.org/officeDocument/2006/relationships/hyperlink" Target="file:///eng#{&quot;appno&quot;:[&quot;30566/04&quot;]}" TargetMode="External"/><Relationship Id="rId15" Type="http://schemas.openxmlformats.org/officeDocument/2006/relationships/hyperlink" Target="http://hudoc.echr.coe.int/eng?i=002-11703" TargetMode="External"/><Relationship Id="rId10" Type="http://schemas.openxmlformats.org/officeDocument/2006/relationships/hyperlink" Target="http://hudoc.echr.coe.int/eng?i=002-7567" TargetMode="External"/><Relationship Id="rId4" Type="http://schemas.openxmlformats.org/officeDocument/2006/relationships/hyperlink" Target="file:///eng#{&quot;appno&quot;:[&quot;30562/04&quot;]}" TargetMode="External"/><Relationship Id="rId9" Type="http://schemas.openxmlformats.org/officeDocument/2006/relationships/hyperlink" Target="file:///eng#{&quot;appno&quot;:[&quot;19522/09&quot;]}" TargetMode="External"/><Relationship Id="rId14" Type="http://schemas.openxmlformats.org/officeDocument/2006/relationships/hyperlink" Target="file:///eng#{&quot;appno&quot;:[&quot;8806/12&quo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simmons-simmons.com/en/publications/ck0bi70lg7kew0b94qi4inld1/280219-pioneering-dutch-computer-crime-act-iii-entered-into-for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6572" y="718457"/>
            <a:ext cx="7751466" cy="3177491"/>
          </a:xfrm>
        </p:spPr>
        <p:txBody>
          <a:bodyPr>
            <a:normAutofit/>
          </a:bodyPr>
          <a:lstStyle/>
          <a:p>
            <a:r>
              <a:rPr lang="hr" sz="4400" b="1" i="1" dirty="0"/>
              <a:t>Novi izazovi za kazneno pravo </a:t>
            </a:r>
            <a:r>
              <a:rPr lang="hr" sz="4400" i="1" dirty="0"/>
              <a:t>– nove tehnologije i prepoznavanje lica, </a:t>
            </a:r>
            <a:br>
              <a:rPr lang="hr-HR" sz="4400" i="1" dirty="0"/>
            </a:br>
            <a:r>
              <a:rPr lang="hr" sz="4400" i="1" dirty="0">
                <a:solidFill>
                  <a:srgbClr val="FF0000"/>
                </a:solidFill>
              </a:rPr>
              <a:t>Ljudska prava i hrvatski pristup</a:t>
            </a:r>
            <a:endParaRPr lang="en-GB" sz="4400" i="1" dirty="0">
              <a:solidFill>
                <a:srgbClr val="FF0000"/>
              </a:solidFill>
            </a:endParaRPr>
          </a:p>
        </p:txBody>
      </p:sp>
      <p:sp>
        <p:nvSpPr>
          <p:cNvPr id="3" name="Subtitle 2"/>
          <p:cNvSpPr>
            <a:spLocks noGrp="1"/>
          </p:cNvSpPr>
          <p:nvPr>
            <p:ph type="subTitle" idx="1"/>
          </p:nvPr>
        </p:nvSpPr>
        <p:spPr>
          <a:xfrm>
            <a:off x="3226995" y="4778538"/>
            <a:ext cx="9144000" cy="1655762"/>
          </a:xfrm>
        </p:spPr>
        <p:txBody>
          <a:bodyPr>
            <a:normAutofit fontScale="92500" lnSpcReduction="20000"/>
          </a:bodyPr>
          <a:lstStyle/>
          <a:p>
            <a:r>
              <a:rPr lang="hr" sz="3200" b="1" dirty="0"/>
              <a:t>Izv. prof. Dr. sc. </a:t>
            </a:r>
            <a:r>
              <a:rPr lang="hr" sz="3200" b="1" dirty="0" err="1"/>
              <a:t>Sunčana</a:t>
            </a:r>
            <a:r>
              <a:rPr lang="hr" sz="3200" b="1" dirty="0"/>
              <a:t> </a:t>
            </a:r>
            <a:r>
              <a:rPr lang="hr" sz="3200" b="1" dirty="0" err="1"/>
              <a:t>Roksandić</a:t>
            </a:r>
            <a:endParaRPr lang="hr-HR" sz="3200" b="1" dirty="0"/>
          </a:p>
          <a:p>
            <a:r>
              <a:rPr lang="hr" sz="2800" dirty="0"/>
              <a:t>Sveučilište u Zagrebu, Pravni fakultet, Sveučilište u Zagrebu, Hrvatska</a:t>
            </a:r>
            <a:endParaRPr lang="hr-HR" sz="2800" dirty="0"/>
          </a:p>
          <a:p>
            <a:r>
              <a:rPr lang="hr" sz="2800" dirty="0"/>
              <a:t>Katedra za kazneno pravo</a:t>
            </a:r>
          </a:p>
          <a:p>
            <a:endParaRPr lang="en-GB" dirty="0"/>
          </a:p>
        </p:txBody>
      </p:sp>
      <p:pic>
        <p:nvPicPr>
          <p:cNvPr id="4" name="Picture 3"/>
          <p:cNvPicPr>
            <a:picLocks noChangeAspect="1"/>
          </p:cNvPicPr>
          <p:nvPr/>
        </p:nvPicPr>
        <p:blipFill>
          <a:blip r:embed="rId2"/>
          <a:stretch>
            <a:fillRect/>
          </a:stretch>
        </p:blipFill>
        <p:spPr>
          <a:xfrm>
            <a:off x="0" y="981135"/>
            <a:ext cx="3575446" cy="4254894"/>
          </a:xfrm>
          <a:prstGeom prst="rect">
            <a:avLst/>
          </a:prstGeom>
        </p:spPr>
      </p:pic>
    </p:spTree>
    <p:extLst>
      <p:ext uri="{BB962C8B-B14F-4D97-AF65-F5344CB8AC3E}">
        <p14:creationId xmlns:p14="http://schemas.microsoft.com/office/powerpoint/2010/main" val="184623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err="1"/>
              <a:t>Clearviewov </a:t>
            </a:r>
            <a:r>
              <a:rPr lang="hr" dirty="0"/>
              <a:t>AI </a:t>
            </a:r>
            <a:r>
              <a:rPr lang="hr" dirty="0" err="1"/>
              <a:t>tretman lica</a:t>
            </a:r>
            <a:r>
              <a:rPr lang="hr" dirty="0"/>
              <a:t> </a:t>
            </a:r>
            <a:r>
              <a:rPr lang="hr" dirty="0" err="1"/>
              <a:t>priznanje</a:t>
            </a:r>
            <a:r>
              <a:rPr lang="hr" dirty="0"/>
              <a:t> </a:t>
            </a:r>
          </a:p>
        </p:txBody>
      </p:sp>
      <p:sp>
        <p:nvSpPr>
          <p:cNvPr id="3" name="Content Placeholder 2"/>
          <p:cNvSpPr>
            <a:spLocks noGrp="1"/>
          </p:cNvSpPr>
          <p:nvPr>
            <p:ph idx="1"/>
          </p:nvPr>
        </p:nvSpPr>
        <p:spPr>
          <a:xfrm>
            <a:off x="838200" y="1487422"/>
            <a:ext cx="10515600" cy="5026112"/>
          </a:xfrm>
        </p:spPr>
        <p:txBody>
          <a:bodyPr>
            <a:normAutofit fontScale="77500" lnSpcReduction="20000"/>
          </a:bodyPr>
          <a:lstStyle/>
          <a:p>
            <a:r>
              <a:rPr lang="hr" dirty="0"/>
              <a:t>lica priznanje tehnologija - tražilica za lica ( baze podataka , uključujući više od 2 milijarde slika s ruskog servisa društvenih medija VKontakte ) – </a:t>
            </a:r>
            <a:r>
              <a:rPr lang="hr" dirty="0">
                <a:solidFill>
                  <a:srgbClr val="FF0000"/>
                </a:solidFill>
              </a:rPr>
              <a:t>identifikacija osobe</a:t>
            </a:r>
          </a:p>
          <a:p>
            <a:endParaRPr lang="hr-HR" dirty="0"/>
          </a:p>
          <a:p>
            <a:r>
              <a:rPr lang="hr" i="1" dirty="0"/>
              <a:t>Tvrtka je također zagovarala svoj rad u pomaganju u identificiranju traženih kriminalaca, uključujući navodne pobunjenike na američkom Kapitolu 6. siječnja 2021.</a:t>
            </a:r>
            <a:endParaRPr lang="hr-HR" i="1" dirty="0"/>
          </a:p>
          <a:p>
            <a:r>
              <a:rPr lang="hr" dirty="0"/>
              <a:t>Clearview AI je rekao da želi 100 milijardi slika lica u svojoj bazi podataka do početka 2023. – što je ekvivalentno 14 za svaku osobu na Zemlji. Više fotografija iste osobe poboljšava točnost sustava. ( </a:t>
            </a:r>
            <a:r>
              <a:rPr lang="hr" dirty="0">
                <a:hlinkClick r:id="rId2"/>
              </a:rPr>
              <a:t>https://theconversation.com/amp/facial-recognition-technology-how-its-being-used-in-ukraine-and-why-its-still-so-controversial-183171 </a:t>
            </a:r>
            <a:r>
              <a:rPr lang="hr" dirty="0"/>
              <a:t>)</a:t>
            </a:r>
          </a:p>
          <a:p>
            <a:endParaRPr lang="hr-HR" dirty="0"/>
          </a:p>
          <a:p>
            <a:r>
              <a:rPr lang="hr" dirty="0">
                <a:solidFill>
                  <a:srgbClr val="FF0000"/>
                </a:solidFill>
              </a:rPr>
              <a:t>Ovaj alat, koji može identificirati osumnjičenika uhvaćenog na video nadzornoj kameri, mogao bi biti vrijedan za napadnutu zemlju </a:t>
            </a:r>
            <a:r>
              <a:rPr lang="hr" dirty="0"/>
              <a:t>(The New Times, 7. travnja 2022.).</a:t>
            </a:r>
          </a:p>
          <a:p>
            <a:pPr marL="0" indent="0">
              <a:buNone/>
            </a:pPr>
            <a:endParaRPr lang="hr-HR" dirty="0"/>
          </a:p>
          <a:p>
            <a:r>
              <a:rPr lang="hr" dirty="0">
                <a:solidFill>
                  <a:srgbClr val="FF0000"/>
                </a:solidFill>
              </a:rPr>
              <a:t>Ukrajina dobiva besplatan pristup Clearview AI-ovoj moćnoj tražilici za lica, dopuštajući vlastima da potencijalno provjeravaju osobe od interesa na kontrolnim točkama, između ostalog, dodao je </a:t>
            </a:r>
            <a:r>
              <a:rPr lang="hr" dirty="0"/>
              <a:t>Lee </a:t>
            </a:r>
            <a:r>
              <a:rPr lang="hr" dirty="0" err="1"/>
              <a:t>Wolosky </a:t>
            </a:r>
            <a:r>
              <a:rPr lang="hr" dirty="0"/>
              <a:t>, savjetnik Clearviewa i bivši diplomat za vrijeme američkih predsjednika Baracka Obame i Joea Bidena. ( </a:t>
            </a:r>
            <a:r>
              <a:rPr lang="hr" dirty="0" err="1"/>
              <a:t>Reuters </a:t>
            </a:r>
            <a:r>
              <a:rPr lang="hr" dirty="0"/>
              <a:t>, 14. </a:t>
            </a:r>
            <a:r>
              <a:rPr lang="hr" dirty="0" err="1"/>
              <a:t>ožujka 2022.)</a:t>
            </a:r>
          </a:p>
          <a:p>
            <a:endParaRPr lang="hr-HR" dirty="0"/>
          </a:p>
          <a:p>
            <a:endParaRPr lang="hr-HR" dirty="0"/>
          </a:p>
        </p:txBody>
      </p:sp>
    </p:spTree>
    <p:extLst>
      <p:ext uri="{BB962C8B-B14F-4D97-AF65-F5344CB8AC3E}">
        <p14:creationId xmlns:p14="http://schemas.microsoft.com/office/powerpoint/2010/main" val="336960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err="1"/>
              <a:t>Zabrinutost</a:t>
            </a:r>
            <a:endParaRPr lang="hr-HR" dirty="0"/>
          </a:p>
        </p:txBody>
      </p:sp>
      <p:sp>
        <p:nvSpPr>
          <p:cNvPr id="3" name="Content Placeholder 2"/>
          <p:cNvSpPr>
            <a:spLocks noGrp="1"/>
          </p:cNvSpPr>
          <p:nvPr>
            <p:ph idx="1"/>
          </p:nvPr>
        </p:nvSpPr>
        <p:spPr/>
        <p:txBody>
          <a:bodyPr>
            <a:normAutofit fontScale="92500" lnSpcReduction="20000"/>
          </a:bodyPr>
          <a:lstStyle/>
          <a:p>
            <a:r>
              <a:rPr lang="hr" dirty="0"/>
              <a:t>DNK </a:t>
            </a:r>
            <a:r>
              <a:rPr lang="hr" dirty="0" err="1"/>
              <a:t>testiranje</a:t>
            </a:r>
            <a:r>
              <a:rPr lang="hr" dirty="0"/>
              <a:t> i dalje je najčešći način potvrđivanja nečijeg identiteta, uključujući i ratne zarobljenike. Međutim, dobivanje prije smrti uzoraka takvih podataka od </a:t>
            </a:r>
            <a:r>
              <a:rPr lang="hr" i="1" dirty="0"/>
              <a:t>neprijateljskih boraca </a:t>
            </a:r>
            <a:r>
              <a:rPr lang="hr" dirty="0"/>
              <a:t>izazovno je i očekuje se da je to otvorilo vrata tehnikama </a:t>
            </a:r>
            <a:r>
              <a:rPr lang="hr" i="1" dirty="0"/>
              <a:t>kao što je prepoznavanje lica kako bi se "pomoglo identificirati tijela ruskih vojnika poginulih u borbi i pronaći njihove obitelji kako bi ih obavijestili njihove smrti" </a:t>
            </a:r>
            <a:r>
              <a:rPr lang="hr" dirty="0"/>
              <a:t>(npr. Guardian, 24. ožujka 2022.).</a:t>
            </a:r>
            <a:endParaRPr lang="hr-HR" dirty="0"/>
          </a:p>
          <a:p>
            <a:r>
              <a:rPr lang="hr" dirty="0"/>
              <a:t>KRIMINALISTIČKA ISTRAGA (TEŽI ZLOČINI) - pomaže policiji u borbi protiv kriminala</a:t>
            </a:r>
            <a:endParaRPr lang="hr-HR" dirty="0"/>
          </a:p>
          <a:p>
            <a:r>
              <a:rPr lang="hr" dirty="0"/>
              <a:t>greškom uparite dvije slike ili ne uparite fotografije iste osobe. U Ukrajini bi posljedice svake potencijalne pogreške s umjetnom inteligencijom mogle biti katastrofalne. Nedužni civil mogao bi biti ubijen ako se pogrešno identificira kao ruski vojnik. </a:t>
            </a:r>
            <a:r>
              <a:rPr lang="hr" sz="2100" dirty="0"/>
              <a:t>(https://theconversation.com/amp/facial-recognition-technology-how-its-being-used-in-ukraine-and-why-its-still-so-controversial-183171)</a:t>
            </a:r>
          </a:p>
        </p:txBody>
      </p:sp>
    </p:spTree>
    <p:extLst>
      <p:ext uri="{BB962C8B-B14F-4D97-AF65-F5344CB8AC3E}">
        <p14:creationId xmlns:p14="http://schemas.microsoft.com/office/powerpoint/2010/main" val="157134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a:t>MEĐUTIM</a:t>
            </a:r>
          </a:p>
        </p:txBody>
      </p:sp>
      <p:sp>
        <p:nvSpPr>
          <p:cNvPr id="3" name="Content Placeholder 2"/>
          <p:cNvSpPr>
            <a:spLocks noGrp="1"/>
          </p:cNvSpPr>
          <p:nvPr>
            <p:ph idx="1"/>
          </p:nvPr>
        </p:nvSpPr>
        <p:spPr/>
        <p:txBody>
          <a:bodyPr>
            <a:normAutofit lnSpcReduction="10000"/>
          </a:bodyPr>
          <a:lstStyle/>
          <a:p>
            <a:r>
              <a:rPr lang="hr" dirty="0"/>
              <a:t>"Prepoznavanje lica čini pogreške. Dovoljno je loše kada to policiju navodi na pogrešno uhićenje. U ratnoj zoni postoje još veće posljedice po život i smrt." (Bloomberg, 17. ožujka 2022.).</a:t>
            </a:r>
            <a:endParaRPr lang="hr-HR" dirty="0"/>
          </a:p>
          <a:p>
            <a:r>
              <a:rPr lang="hr" dirty="0">
                <a:solidFill>
                  <a:srgbClr val="FF0000"/>
                </a:solidFill>
              </a:rPr>
              <a:t>Rezolucija EU-a od 6. listopada 2021. o umjetnoj inteligenciji u kaznenom pravu i njezinoj upotrebi od strane policije i pravosudnih tijela </a:t>
            </a:r>
            <a:r>
              <a:rPr lang="hr" dirty="0"/>
              <a:t>izražava veliku zabrinutost zbog upotrebe privatnih baza podataka za prepoznavanje lica od strane aktera u provedbi zakona i obavještajnih službi, kao što je </a:t>
            </a:r>
            <a:r>
              <a:rPr lang="hr" u="sng" dirty="0"/>
              <a:t>Clearview AI.</a:t>
            </a:r>
            <a:endParaRPr lang="hr-HR" u="sng" dirty="0"/>
          </a:p>
          <a:p>
            <a:r>
              <a:rPr lang="hr" dirty="0">
                <a:solidFill>
                  <a:srgbClr val="FF0000"/>
                </a:solidFill>
              </a:rPr>
              <a:t>pomoći u osnaživanju sustava nadzora koji je korišten za uhićenja i kriminalističke istrage od strane tisuća agencija za provođenje zakona i vladinih agencija diljem svijeta ? (WP, 16. </a:t>
            </a:r>
            <a:r>
              <a:rPr lang="hr" dirty="0" err="1">
                <a:solidFill>
                  <a:srgbClr val="FF0000"/>
                </a:solidFill>
              </a:rPr>
              <a:t>veljače </a:t>
            </a:r>
            <a:r>
              <a:rPr lang="hr" dirty="0">
                <a:solidFill>
                  <a:srgbClr val="FF0000"/>
                </a:solidFill>
              </a:rPr>
              <a:t>2022.)</a:t>
            </a:r>
          </a:p>
        </p:txBody>
      </p:sp>
    </p:spTree>
    <p:extLst>
      <p:ext uri="{BB962C8B-B14F-4D97-AF65-F5344CB8AC3E}">
        <p14:creationId xmlns:p14="http://schemas.microsoft.com/office/powerpoint/2010/main" val="311411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err="1"/>
              <a:t>Regulacija</a:t>
            </a:r>
            <a:endParaRPr lang="hr-HR" dirty="0"/>
          </a:p>
        </p:txBody>
      </p:sp>
      <p:sp>
        <p:nvSpPr>
          <p:cNvPr id="3" name="Content Placeholder 2"/>
          <p:cNvSpPr>
            <a:spLocks noGrp="1"/>
          </p:cNvSpPr>
          <p:nvPr>
            <p:ph idx="1"/>
          </p:nvPr>
        </p:nvSpPr>
        <p:spPr/>
        <p:txBody>
          <a:bodyPr>
            <a:normAutofit lnSpcReduction="10000"/>
          </a:bodyPr>
          <a:lstStyle/>
          <a:p>
            <a:r>
              <a:rPr lang="hr" b="1" dirty="0"/>
              <a:t>Uredba o umjetnoj inteligenciji je u tijeku u EU (sustav kaznenog pravosuđa):</a:t>
            </a:r>
          </a:p>
          <a:p>
            <a:pPr marL="0" indent="0">
              <a:buNone/>
            </a:pPr>
            <a:r>
              <a:rPr lang="hr" b="1" dirty="0"/>
              <a:t>ističući neke od zabrinutosti</a:t>
            </a:r>
          </a:p>
          <a:p>
            <a:pPr marL="0" indent="0">
              <a:buNone/>
            </a:pPr>
            <a:r>
              <a:rPr lang="hr" b="1" dirty="0"/>
              <a:t>EU, </a:t>
            </a:r>
            <a:r>
              <a:rPr lang="hr" b="1" dirty="0" err="1"/>
              <a:t>CoE </a:t>
            </a:r>
            <a:r>
              <a:rPr lang="hr" b="1" dirty="0"/>
              <a:t>– </a:t>
            </a:r>
            <a:r>
              <a:rPr lang="hr" b="1" dirty="0" err="1"/>
              <a:t>pouzdana umjetna </a:t>
            </a:r>
            <a:r>
              <a:rPr lang="hr" b="1" dirty="0"/>
              <a:t>inteligencija, koja poštuje vrijednosti EU-a, koja ne krši ljudska prava u sustavima kaznenog pravosuđa </a:t>
            </a:r>
            <a:r>
              <a:rPr lang="hr" dirty="0">
                <a:solidFill>
                  <a:srgbClr val="FF0000"/>
                </a:solidFill>
              </a:rPr>
              <a:t>(visoki standardi ljudskih prava (standardi ESLJP)</a:t>
            </a:r>
            <a:endParaRPr lang="hr-HR" dirty="0">
              <a:solidFill>
                <a:srgbClr val="FF0000"/>
              </a:solidFill>
            </a:endParaRPr>
          </a:p>
          <a:p>
            <a:pPr marL="0" indent="0">
              <a:buNone/>
            </a:pPr>
            <a:endParaRPr lang="hr-HR" dirty="0"/>
          </a:p>
          <a:p>
            <a:pPr marL="0" indent="0">
              <a:buNone/>
            </a:pPr>
            <a:r>
              <a:rPr lang="hr" dirty="0"/>
              <a:t>Generalna skupština UN-a, A/HRC/50/60, 21. travnja 2022., HRC , praktični primjena Načela poslovanja i ljudskih prava prema tehnologijama,  tvrtke </a:t>
            </a:r>
            <a:endParaRPr lang="en-US" dirty="0"/>
          </a:p>
          <a:p>
            <a:pPr marL="0" indent="0">
              <a:buNone/>
            </a:pPr>
            <a:endParaRPr lang="hr-HR" b="1" dirty="0"/>
          </a:p>
          <a:p>
            <a:pPr>
              <a:buFontTx/>
              <a:buChar char="-"/>
            </a:pPr>
            <a:endParaRPr lang="hr-HR" dirty="0"/>
          </a:p>
        </p:txBody>
      </p:sp>
      <p:pic>
        <p:nvPicPr>
          <p:cNvPr id="5" name="Picture 4"/>
          <p:cNvPicPr>
            <a:picLocks noChangeAspect="1"/>
          </p:cNvPicPr>
          <p:nvPr/>
        </p:nvPicPr>
        <p:blipFill>
          <a:blip r:embed="rId2"/>
          <a:stretch>
            <a:fillRect/>
          </a:stretch>
        </p:blipFill>
        <p:spPr>
          <a:xfrm>
            <a:off x="9999022" y="211139"/>
            <a:ext cx="1995055" cy="1464724"/>
          </a:xfrm>
          <a:prstGeom prst="rect">
            <a:avLst/>
          </a:prstGeom>
        </p:spPr>
      </p:pic>
    </p:spTree>
    <p:extLst>
      <p:ext uri="{BB962C8B-B14F-4D97-AF65-F5344CB8AC3E}">
        <p14:creationId xmlns:p14="http://schemas.microsoft.com/office/powerpoint/2010/main" val="175381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a:t>KOJA SU OGRANIČENJA?</a:t>
            </a:r>
            <a:br>
              <a:rPr lang="hr-HR" dirty="0"/>
            </a:br>
            <a:endParaRPr lang="hr-HR"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126695"/>
              </p:ext>
            </p:extLst>
          </p:nvPr>
        </p:nvGraphicFramePr>
        <p:xfrm>
          <a:off x="435429" y="990600"/>
          <a:ext cx="11244942" cy="550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388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686" y="1139825"/>
            <a:ext cx="10515600" cy="4351338"/>
          </a:xfrm>
        </p:spPr>
        <p:txBody>
          <a:bodyPr>
            <a:normAutofit lnSpcReduction="10000"/>
          </a:bodyPr>
          <a:lstStyle/>
          <a:p>
            <a:r>
              <a:rPr lang="hr" dirty="0"/>
              <a:t>EU je definirala svoj osnovni pristup i granice za razvoj i korištenje AI sustava:</a:t>
            </a:r>
            <a:endParaRPr lang="hr-HR" dirty="0"/>
          </a:p>
          <a:p>
            <a:pPr marL="0" indent="0">
              <a:buNone/>
            </a:pPr>
            <a:r>
              <a:rPr lang="hr" dirty="0">
                <a:solidFill>
                  <a:srgbClr val="FF0000"/>
                </a:solidFill>
              </a:rPr>
              <a:t>Vrijednosti EU </a:t>
            </a:r>
            <a:r>
              <a:rPr lang="hr" dirty="0"/>
              <a:t>vodeća su načela ne samo u reviziji postojećih propisa nego i u predlaganju novih koji će odgovarati sve većoj upotrebi umjetne inteligencije u svakodnevnom životu te u postavljanju granica u 'opremanju proizvoda umjetnom inteligencijom '</a:t>
            </a:r>
          </a:p>
          <a:p>
            <a:r>
              <a:rPr lang="hr" dirty="0">
                <a:solidFill>
                  <a:srgbClr val="FF0000"/>
                </a:solidFill>
              </a:rPr>
              <a:t>Trenutačno je u tijeku Prijedlog Uredbe Europskog parlamenta i Vijeća kojom se utvrđuju usklađena pravila o AI (Zakon o AI) </a:t>
            </a:r>
            <a:r>
              <a:rPr lang="hr" dirty="0"/>
              <a:t>i mijenjaju određeni EU zakonodavni akti :</a:t>
            </a:r>
          </a:p>
          <a:p>
            <a:pPr marL="0" indent="0">
              <a:buNone/>
            </a:pPr>
            <a:r>
              <a:rPr lang="hr" dirty="0"/>
              <a:t>Zabranjeno; </a:t>
            </a:r>
            <a:r>
              <a:rPr lang="hr" b="1" dirty="0"/>
              <a:t>visokorizični sustavi umjetne inteligencije </a:t>
            </a:r>
            <a:r>
              <a:rPr lang="hr" dirty="0"/>
              <a:t>već se koriste ili će se vjerojatno koristiti u bliskoj budućnosti</a:t>
            </a:r>
            <a:endParaRPr lang="hr-HR" dirty="0"/>
          </a:p>
        </p:txBody>
      </p:sp>
    </p:spTree>
    <p:extLst>
      <p:ext uri="{BB962C8B-B14F-4D97-AF65-F5344CB8AC3E}">
        <p14:creationId xmlns:p14="http://schemas.microsoft.com/office/powerpoint/2010/main" val="3293574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825625"/>
            <a:ext cx="11697195" cy="4848307"/>
          </a:xfrm>
        </p:spPr>
        <p:txBody>
          <a:bodyPr>
            <a:normAutofit fontScale="85000" lnSpcReduction="20000"/>
          </a:bodyPr>
          <a:lstStyle/>
          <a:p>
            <a:r>
              <a:rPr lang="hr" dirty="0"/>
              <a:t>ISTRAŽIVANJE</a:t>
            </a:r>
          </a:p>
          <a:p>
            <a:r>
              <a:rPr lang="hr" dirty="0"/>
              <a:t>PREVENCIJA KRIMINALA (PREPOZNAVANJE)</a:t>
            </a:r>
          </a:p>
          <a:p>
            <a:r>
              <a:rPr lang="hr" dirty="0"/>
              <a:t>ISTRAGA</a:t>
            </a:r>
          </a:p>
          <a:p>
            <a:r>
              <a:rPr lang="hr" dirty="0"/>
              <a:t>PROGON</a:t>
            </a:r>
          </a:p>
          <a:p>
            <a:r>
              <a:rPr lang="hr" dirty="0"/>
              <a:t>PRESUDA I ODMJERAVANJE KAZNE</a:t>
            </a:r>
          </a:p>
          <a:p>
            <a:r>
              <a:rPr lang="hr" dirty="0"/>
              <a:t>ZATVORSKI SUSTAV</a:t>
            </a:r>
          </a:p>
          <a:p>
            <a:r>
              <a:rPr lang="hr" dirty="0"/>
              <a:t>RAT (UKRAJINA)</a:t>
            </a:r>
          </a:p>
          <a:p>
            <a:endParaRPr lang="hr-HR" dirty="0"/>
          </a:p>
          <a:p>
            <a:r>
              <a:rPr lang="hr" dirty="0"/>
              <a:t>Sve veća uporaba umjetne inteligencije u području kaznenog prava temelji se posebice na obećanjima o mnogo većoj </a:t>
            </a:r>
            <a:r>
              <a:rPr lang="hr" b="1" dirty="0"/>
              <a:t>učinkovitosti </a:t>
            </a:r>
            <a:r>
              <a:rPr lang="hr" dirty="0"/>
              <a:t>(npr. da će smanjiti određene vrste kriminala i da će dovesti do objektivnijih odluka) što je vrlo privlačno u preopterećenim pravosudnim sustavima)</a:t>
            </a:r>
            <a:endParaRPr lang="hr-HR" dirty="0"/>
          </a:p>
          <a:p>
            <a:r>
              <a:rPr lang="hr" dirty="0"/>
              <a:t>Npr: </a:t>
            </a:r>
            <a:r>
              <a:rPr lang="hr" i="1" dirty="0"/>
              <a:t>U fazi istrage veći je naglasak stavljen na tehnike nadzora u stvarnom vremenu, dok u fazi gonjenja i suđenja analiza podataka i obrazloženje igraju glavnu ulogu. </a:t>
            </a:r>
          </a:p>
          <a:p>
            <a:endParaRPr lang="hr-HR" dirty="0"/>
          </a:p>
          <a:p>
            <a:endParaRPr lang="en-GB" dirty="0"/>
          </a:p>
        </p:txBody>
      </p:sp>
      <p:sp>
        <p:nvSpPr>
          <p:cNvPr id="6" name="Title 1"/>
          <p:cNvSpPr txBox="1">
            <a:spLocks/>
          </p:cNvSpPr>
          <p:nvPr/>
        </p:nvSpPr>
        <p:spPr>
          <a:xfrm>
            <a:off x="296863" y="211138"/>
            <a:ext cx="8752134" cy="14795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 dirty="0"/>
              <a:t>Kaznenopravni sustav</a:t>
            </a:r>
            <a:endParaRPr lang="en-GB" dirty="0"/>
          </a:p>
        </p:txBody>
      </p:sp>
      <p:pic>
        <p:nvPicPr>
          <p:cNvPr id="7" name="Picture 6"/>
          <p:cNvPicPr>
            <a:picLocks noChangeAspect="1"/>
          </p:cNvPicPr>
          <p:nvPr/>
        </p:nvPicPr>
        <p:blipFill>
          <a:blip r:embed="rId2"/>
          <a:stretch>
            <a:fillRect/>
          </a:stretch>
        </p:blipFill>
        <p:spPr>
          <a:xfrm>
            <a:off x="9360601" y="129492"/>
            <a:ext cx="2633477" cy="1561196"/>
          </a:xfrm>
          <a:prstGeom prst="rect">
            <a:avLst/>
          </a:prstGeom>
        </p:spPr>
      </p:pic>
    </p:spTree>
    <p:extLst>
      <p:ext uri="{BB962C8B-B14F-4D97-AF65-F5344CB8AC3E}">
        <p14:creationId xmlns:p14="http://schemas.microsoft.com/office/powerpoint/2010/main" val="3121325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2" y="1312058"/>
            <a:ext cx="11697195" cy="4848307"/>
          </a:xfrm>
        </p:spPr>
        <p:txBody>
          <a:bodyPr>
            <a:normAutofit fontScale="92500" lnSpcReduction="10000"/>
          </a:bodyPr>
          <a:lstStyle/>
          <a:p>
            <a:endParaRPr lang="hr-HR" dirty="0"/>
          </a:p>
          <a:p>
            <a:r>
              <a:rPr lang="hr" dirty="0"/>
              <a:t>RIZICI: prekomjerna uporaba umjetne inteligencije : </a:t>
            </a:r>
            <a:r>
              <a:rPr lang="hr" dirty="0">
                <a:solidFill>
                  <a:srgbClr val="FF0000"/>
                </a:solidFill>
              </a:rPr>
              <a:t>negativni učinci na ljudska prava </a:t>
            </a:r>
          </a:p>
          <a:p>
            <a:r>
              <a:rPr lang="hr" dirty="0">
                <a:solidFill>
                  <a:srgbClr val="FF0000"/>
                </a:solidFill>
              </a:rPr>
              <a:t>pravu na privatnost i zaštitu podataka, </a:t>
            </a:r>
            <a:r>
              <a:rPr lang="hr" dirty="0"/>
              <a:t>primjerice upotrebom tehnologije prepoznavanja lica, internetskog nadzora ili profiliranja osoba</a:t>
            </a:r>
            <a:endParaRPr lang="hr-HR" dirty="0"/>
          </a:p>
          <a:p>
            <a:endParaRPr lang="en-GB" dirty="0"/>
          </a:p>
          <a:p>
            <a:r>
              <a:rPr lang="hr" dirty="0" err="1"/>
              <a:t>korištenje </a:t>
            </a:r>
            <a:r>
              <a:rPr lang="hr" dirty="0"/>
              <a:t>– </a:t>
            </a:r>
            <a:r>
              <a:rPr lang="hr" dirty="0" err="1"/>
              <a:t>propušteno</a:t>
            </a:r>
            <a:r>
              <a:rPr lang="hr" dirty="0"/>
              <a:t> </a:t>
            </a:r>
            <a:r>
              <a:rPr lang="hr" dirty="0" err="1"/>
              <a:t>šanse</a:t>
            </a:r>
            <a:r>
              <a:rPr lang="hr" dirty="0"/>
              <a:t> </a:t>
            </a:r>
          </a:p>
          <a:p>
            <a:pPr marL="0" indent="0">
              <a:buNone/>
            </a:pPr>
            <a:endParaRPr lang="hr-HR" dirty="0"/>
          </a:p>
          <a:p>
            <a:pPr marL="0" indent="0">
              <a:buNone/>
            </a:pPr>
            <a:r>
              <a:rPr lang="hr" sz="3600" b="1" dirty="0" err="1"/>
              <a:t>Clearview</a:t>
            </a:r>
            <a:r>
              <a:rPr lang="hr" sz="3600" b="1" dirty="0"/>
              <a:t> </a:t>
            </a:r>
            <a:r>
              <a:rPr lang="hr" sz="3600" b="1" dirty="0" err="1"/>
              <a:t>identifikacija </a:t>
            </a:r>
            <a:r>
              <a:rPr lang="hr" sz="3600" b="1" dirty="0"/>
              <a:t>; </a:t>
            </a:r>
            <a:r>
              <a:rPr lang="hr" sz="3600" b="1" dirty="0" err="1"/>
              <a:t>forenzički</a:t>
            </a:r>
            <a:r>
              <a:rPr lang="hr" sz="3600" b="1" dirty="0"/>
              <a:t> </a:t>
            </a:r>
            <a:r>
              <a:rPr lang="hr" sz="3600" b="1" dirty="0" err="1"/>
              <a:t>analiza</a:t>
            </a:r>
            <a:r>
              <a:rPr lang="hr" sz="3600" b="1" dirty="0"/>
              <a:t> </a:t>
            </a:r>
          </a:p>
          <a:p>
            <a:pPr marL="0" indent="0">
              <a:buNone/>
            </a:pPr>
            <a:endParaRPr lang="hr-HR" sz="3600" b="1" dirty="0"/>
          </a:p>
          <a:p>
            <a:pPr marL="0" indent="0">
              <a:buNone/>
            </a:pPr>
            <a:r>
              <a:rPr lang="hr" sz="3600" b="1" dirty="0"/>
              <a:t>REAKCIJA: REAKTIVNA I AD-HOC?</a:t>
            </a:r>
          </a:p>
          <a:p>
            <a:pPr marL="0" indent="0">
              <a:buNone/>
            </a:pPr>
            <a:endParaRPr lang="hr-HR" sz="1900" dirty="0"/>
          </a:p>
        </p:txBody>
      </p:sp>
      <p:sp>
        <p:nvSpPr>
          <p:cNvPr id="6" name="Title 1"/>
          <p:cNvSpPr txBox="1">
            <a:spLocks/>
          </p:cNvSpPr>
          <p:nvPr/>
        </p:nvSpPr>
        <p:spPr>
          <a:xfrm>
            <a:off x="296863" y="211138"/>
            <a:ext cx="8752134" cy="14795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 err="1"/>
              <a:t>Kriminalac</a:t>
            </a:r>
            <a:r>
              <a:rPr lang="hr"/>
              <a:t> </a:t>
            </a:r>
            <a:r>
              <a:rPr lang="hr" err="1"/>
              <a:t>pravosudni </a:t>
            </a:r>
            <a:r>
              <a:rPr lang="hr"/>
              <a:t>sustav</a:t>
            </a:r>
            <a:endParaRPr lang="en-GB"/>
          </a:p>
        </p:txBody>
      </p:sp>
      <p:pic>
        <p:nvPicPr>
          <p:cNvPr id="5" name="Picture 4"/>
          <p:cNvPicPr>
            <a:picLocks noChangeAspect="1"/>
          </p:cNvPicPr>
          <p:nvPr/>
        </p:nvPicPr>
        <p:blipFill>
          <a:blip r:embed="rId2"/>
          <a:stretch>
            <a:fillRect/>
          </a:stretch>
        </p:blipFill>
        <p:spPr>
          <a:xfrm>
            <a:off x="9999022" y="211139"/>
            <a:ext cx="1995055" cy="1464724"/>
          </a:xfrm>
          <a:prstGeom prst="rect">
            <a:avLst/>
          </a:prstGeom>
        </p:spPr>
      </p:pic>
    </p:spTree>
    <p:extLst>
      <p:ext uri="{BB962C8B-B14F-4D97-AF65-F5344CB8AC3E}">
        <p14:creationId xmlns:p14="http://schemas.microsoft.com/office/powerpoint/2010/main" val="10677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825625"/>
            <a:ext cx="11697195" cy="4848307"/>
          </a:xfrm>
        </p:spPr>
        <p:txBody>
          <a:bodyPr>
            <a:normAutofit fontScale="92500" lnSpcReduction="20000"/>
          </a:bodyPr>
          <a:lstStyle/>
          <a:p>
            <a:r>
              <a:rPr lang="hr" dirty="0"/>
              <a:t>U veljači 2020., nakon curenja podataka s popisa klijenata Clearview AI, </a:t>
            </a:r>
            <a:r>
              <a:rPr lang="hr" u="sng" dirty="0">
                <a:hlinkClick r:id="rId2"/>
              </a:rPr>
              <a:t>BuzzFeed </a:t>
            </a:r>
            <a:r>
              <a:rPr lang="hr" dirty="0"/>
              <a:t>otkrio je da Clearview AI softver za prepoznavanje lica koriste pojedinci u više od </a:t>
            </a:r>
            <a:r>
              <a:rPr lang="hr" dirty="0">
                <a:solidFill>
                  <a:srgbClr val="FF0000"/>
                </a:solidFill>
              </a:rPr>
              <a:t>2200 odjela za provedbu zakona, vladinih agencija i tvrtki u 27 različitih zemalja;</a:t>
            </a:r>
            <a:endParaRPr lang="hr-HR" dirty="0">
              <a:solidFill>
                <a:srgbClr val="FF0000"/>
              </a:solidFill>
            </a:endParaRPr>
          </a:p>
          <a:p>
            <a:pPr marL="0" indent="0">
              <a:buNone/>
            </a:pPr>
            <a:endParaRPr lang="hr-HR" dirty="0"/>
          </a:p>
          <a:p>
            <a:r>
              <a:rPr lang="hr" dirty="0"/>
              <a:t>Ured povjerenika za informiranje Ujedinjenog Kraljevstva (ICO) kaznio je Clearview AI s više od </a:t>
            </a:r>
            <a:r>
              <a:rPr lang="hr" dirty="0">
                <a:solidFill>
                  <a:srgbClr val="FF0000"/>
                </a:solidFill>
              </a:rPr>
              <a:t>7,5 milijuna funti zbog prikupljanja slika ljudi u Ujedinjenom Kraljevstvu i </a:t>
            </a:r>
            <a:r>
              <a:rPr lang="hr" dirty="0"/>
              <a:t>drugdje s weba i društvenih medija. Naloženo je </a:t>
            </a:r>
            <a:r>
              <a:rPr lang="hr" dirty="0">
                <a:solidFill>
                  <a:srgbClr val="FF0000"/>
                </a:solidFill>
              </a:rPr>
              <a:t>brisanje slika </a:t>
            </a:r>
            <a:r>
              <a:rPr lang="hr" dirty="0"/>
              <a:t>i prestanak dobivanja i korištenja osobnih podataka stanovnika Ujedinjenog Kraljevstva javno dostupnih na internetu (svibanj 2022.);</a:t>
            </a:r>
            <a:endParaRPr lang="hr-HR" dirty="0"/>
          </a:p>
          <a:p>
            <a:endParaRPr lang="hr-HR" dirty="0"/>
          </a:p>
          <a:p>
            <a:r>
              <a:rPr lang="hr" dirty="0"/>
              <a:t>nekoliko britanskih policijskih snaga prethodno je koristilo Clearview AI ( u ožujku 2022. Policijski fakultet objavio je </a:t>
            </a:r>
            <a:r>
              <a:rPr lang="hr" u="sng" dirty="0">
                <a:hlinkClick r:id="rId3"/>
              </a:rPr>
              <a:t>nove smjernice </a:t>
            </a:r>
            <a:r>
              <a:rPr lang="hr" dirty="0"/>
              <a:t>za britanske policijske snage o korištenju prepoznavanja lica uživo);</a:t>
            </a:r>
            <a:endParaRPr lang="en-GB" dirty="0"/>
          </a:p>
        </p:txBody>
      </p:sp>
      <p:sp>
        <p:nvSpPr>
          <p:cNvPr id="6" name="Title 1"/>
          <p:cNvSpPr txBox="1">
            <a:spLocks/>
          </p:cNvSpPr>
          <p:nvPr/>
        </p:nvSpPr>
        <p:spPr>
          <a:xfrm>
            <a:off x="296863" y="211138"/>
            <a:ext cx="8752134" cy="14795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 dirty="0" err="1"/>
              <a:t>Prihvaćanje</a:t>
            </a:r>
            <a:r>
              <a:rPr lang="hr" dirty="0"/>
              <a:t> </a:t>
            </a:r>
            <a:r>
              <a:rPr lang="hr" dirty="0" err="1"/>
              <a:t>od</a:t>
            </a:r>
            <a:r>
              <a:rPr lang="hr" dirty="0"/>
              <a:t> </a:t>
            </a:r>
            <a:r>
              <a:rPr lang="hr" dirty="0" err="1"/>
              <a:t>Clearviewov </a:t>
            </a:r>
            <a:r>
              <a:rPr lang="hr" dirty="0"/>
              <a:t>AI </a:t>
            </a:r>
            <a:r>
              <a:rPr lang="hr" dirty="0" err="1"/>
              <a:t>vani</a:t>
            </a:r>
            <a:r>
              <a:rPr lang="hr" dirty="0"/>
              <a:t> </a:t>
            </a:r>
            <a:r>
              <a:rPr lang="hr" dirty="0" err="1"/>
              <a:t>Ukrajina </a:t>
            </a:r>
            <a:r>
              <a:rPr lang="hr" dirty="0"/>
              <a:t>?</a:t>
            </a:r>
            <a:endParaRPr lang="en-GB" dirty="0"/>
          </a:p>
        </p:txBody>
      </p:sp>
      <p:pic>
        <p:nvPicPr>
          <p:cNvPr id="2" name="Picture 1"/>
          <p:cNvPicPr>
            <a:picLocks noChangeAspect="1"/>
          </p:cNvPicPr>
          <p:nvPr/>
        </p:nvPicPr>
        <p:blipFill>
          <a:blip r:embed="rId4"/>
          <a:stretch>
            <a:fillRect/>
          </a:stretch>
        </p:blipFill>
        <p:spPr>
          <a:xfrm>
            <a:off x="9681235" y="117019"/>
            <a:ext cx="2051586" cy="1432648"/>
          </a:xfrm>
          <a:prstGeom prst="rect">
            <a:avLst/>
          </a:prstGeom>
        </p:spPr>
      </p:pic>
    </p:spTree>
    <p:extLst>
      <p:ext uri="{BB962C8B-B14F-4D97-AF65-F5344CB8AC3E}">
        <p14:creationId xmlns:p14="http://schemas.microsoft.com/office/powerpoint/2010/main" val="3336715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76540"/>
            <a:ext cx="10515600" cy="4351338"/>
          </a:xfrm>
        </p:spPr>
        <p:txBody>
          <a:bodyPr>
            <a:normAutofit fontScale="92500" lnSpcReduction="10000"/>
          </a:bodyPr>
          <a:lstStyle/>
          <a:p>
            <a:r>
              <a:rPr lang="hr" dirty="0"/>
              <a:t>U Australiji </a:t>
            </a:r>
            <a:r>
              <a:rPr lang="hr" dirty="0">
                <a:solidFill>
                  <a:srgbClr val="FF0000"/>
                </a:solidFill>
              </a:rPr>
              <a:t>, Velikoj Britaniji, Italiji i Francuskoj , </a:t>
            </a:r>
            <a:r>
              <a:rPr lang="hr" dirty="0" err="1">
                <a:solidFill>
                  <a:srgbClr val="FF0000"/>
                </a:solidFill>
              </a:rPr>
              <a:t>Švedskoj</a:t>
            </a:r>
            <a:r>
              <a:rPr lang="hr" dirty="0">
                <a:solidFill>
                  <a:srgbClr val="FF0000"/>
                </a:solidFill>
              </a:rPr>
              <a:t> </a:t>
            </a:r>
            <a:r>
              <a:rPr lang="hr" dirty="0"/>
              <a:t>…, </a:t>
            </a:r>
            <a:r>
              <a:rPr lang="hr" dirty="0" err="1"/>
              <a:t>sudovi </a:t>
            </a:r>
            <a:r>
              <a:rPr lang="hr" dirty="0"/>
              <a:t>su naredili tvrtki da izbriše podatke o prepoznavanju lica koje je prikupila o građanima svojih zemalja zbog mogućeg kršenja europskog zakona o zaštiti podataka, GDPR. Kao i tehnološki divovi kao što su Google, Twitter i Facebook </a:t>
            </a:r>
            <a:r>
              <a:rPr lang="hr" dirty="0">
                <a:hlinkClick r:id="rId2"/>
              </a:rPr>
              <a:t>https://www.theguardian.com/us-news/2022/may/09/clearview-chicago-settlement-aclu</a:t>
            </a:r>
            <a:endParaRPr lang="hr-HR" dirty="0"/>
          </a:p>
          <a:p>
            <a:endParaRPr lang="hr-HR" dirty="0"/>
          </a:p>
          <a:p>
            <a:endParaRPr lang="hr-HR" dirty="0"/>
          </a:p>
          <a:p>
            <a:r>
              <a:rPr lang="hr" dirty="0"/>
              <a:t>U </a:t>
            </a:r>
            <a:r>
              <a:rPr lang="hr" dirty="0" err="1"/>
              <a:t>Italiji </a:t>
            </a:r>
            <a:r>
              <a:rPr lang="hr" dirty="0"/>
              <a:t>će biti kažnjen s 20 milijuna eura, a također će morati izbrisati </a:t>
            </a:r>
            <a:r>
              <a:rPr lang="hr" dirty="0">
                <a:solidFill>
                  <a:srgbClr val="FF0000"/>
                </a:solidFill>
              </a:rPr>
              <a:t>sve biometrije lica </a:t>
            </a:r>
            <a:r>
              <a:rPr lang="hr" dirty="0"/>
              <a:t>koje ima talijanskih državljana </a:t>
            </a:r>
            <a:r>
              <a:rPr lang="hr" sz="2600" dirty="0"/>
              <a:t>(https://www.engadget.com/italy-slaps-facial-recognition-firm-clearview-ai-with-20-million-euro-fine-212500109.html)</a:t>
            </a:r>
          </a:p>
        </p:txBody>
      </p:sp>
    </p:spTree>
    <p:extLst>
      <p:ext uri="{BB962C8B-B14F-4D97-AF65-F5344CB8AC3E}">
        <p14:creationId xmlns:p14="http://schemas.microsoft.com/office/powerpoint/2010/main" val="93126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err="1"/>
              <a:t>Sadržaj</a:t>
            </a:r>
            <a:r>
              <a:rPr lang="hr" dirty="0"/>
              <a:t>  </a:t>
            </a:r>
          </a:p>
        </p:txBody>
      </p:sp>
      <p:sp>
        <p:nvSpPr>
          <p:cNvPr id="3" name="Content Placeholder 2"/>
          <p:cNvSpPr>
            <a:spLocks noGrp="1"/>
          </p:cNvSpPr>
          <p:nvPr>
            <p:ph idx="1"/>
          </p:nvPr>
        </p:nvSpPr>
        <p:spPr/>
        <p:txBody>
          <a:bodyPr/>
          <a:lstStyle/>
          <a:p>
            <a:r>
              <a:rPr lang="hr" dirty="0"/>
              <a:t>Izazovi novih tehnologija - primjer Clearview tehnologije, masovno presretanje telekomunikacija, prepoznavanje lica u svrhu </a:t>
            </a:r>
            <a:r>
              <a:rPr lang="hr" dirty="0">
                <a:solidFill>
                  <a:srgbClr val="FF0000"/>
                </a:solidFill>
              </a:rPr>
              <a:t>identifikacije</a:t>
            </a:r>
          </a:p>
          <a:p>
            <a:endParaRPr lang="en-US" dirty="0"/>
          </a:p>
          <a:p>
            <a:r>
              <a:rPr lang="hr" dirty="0"/>
              <a:t>ESLJP</a:t>
            </a:r>
          </a:p>
          <a:p>
            <a:pPr marL="0" indent="0">
              <a:buNone/>
            </a:pPr>
            <a:endParaRPr lang="hr-HR" dirty="0"/>
          </a:p>
        </p:txBody>
      </p:sp>
      <p:pic>
        <p:nvPicPr>
          <p:cNvPr id="4" name="Afbeelding 11">
            <a:extLst>
              <a:ext uri="{FF2B5EF4-FFF2-40B4-BE49-F238E27FC236}">
                <a16:creationId xmlns:a16="http://schemas.microsoft.com/office/drawing/2014/main" id="{FDD8345E-9C48-254D-A63C-3F3869F3F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5390563"/>
            <a:ext cx="3810000" cy="850900"/>
          </a:xfrm>
          <a:prstGeom prst="rect">
            <a:avLst/>
          </a:prstGeom>
        </p:spPr>
      </p:pic>
    </p:spTree>
    <p:extLst>
      <p:ext uri="{BB962C8B-B14F-4D97-AF65-F5344CB8AC3E}">
        <p14:creationId xmlns:p14="http://schemas.microsoft.com/office/powerpoint/2010/main" val="395127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825625"/>
            <a:ext cx="11697195" cy="4848307"/>
          </a:xfrm>
        </p:spPr>
        <p:txBody>
          <a:bodyPr>
            <a:normAutofit lnSpcReduction="10000"/>
          </a:bodyPr>
          <a:lstStyle/>
          <a:p>
            <a:r>
              <a:rPr lang="hr" dirty="0">
                <a:solidFill>
                  <a:srgbClr val="FF0000"/>
                </a:solidFill>
              </a:rPr>
              <a:t>9. svibnja 2022. </a:t>
            </a:r>
            <a:r>
              <a:rPr lang="hr" dirty="0"/>
              <a:t>Clearview AI pristao je prestati prodavati pristup svojoj bazi podataka lica pojedincima i tvrtkama u SAD-u, nakon što je Američka unija za građanske slobode pokrenula tužbu optužujući Clearview AI za kršenje zakona o privatnosti u Illinoisu. ( kršenja zakona o digitalnoj privatnosti Illinoisa )</a:t>
            </a:r>
          </a:p>
          <a:p>
            <a:r>
              <a:rPr lang="hr" dirty="0"/>
              <a:t>Clearview AI pristao je ograničiti korištenje svoje ogromne zbirke slika lica kako bi riješio optužbe da je prikupljao fotografije ljudi bez njihovog pristanka. ( </a:t>
            </a:r>
            <a:r>
              <a:rPr lang="hr" dirty="0">
                <a:hlinkClick r:id="rId2"/>
              </a:rPr>
              <a:t>https://www.theguardian.com/us-news/2022/may/09/clearview-chicago-settlement-aclu </a:t>
            </a:r>
            <a:r>
              <a:rPr lang="hr" dirty="0"/>
              <a:t>)</a:t>
            </a:r>
          </a:p>
          <a:p>
            <a:r>
              <a:rPr lang="hr" dirty="0"/>
              <a:t>Clearview također pristaje </a:t>
            </a:r>
            <a:r>
              <a:rPr lang="hr" dirty="0">
                <a:solidFill>
                  <a:srgbClr val="FF0000"/>
                </a:solidFill>
              </a:rPr>
              <a:t>prestati stavljati svoju bazu podataka na raspolaganje vladi države Illinois i lokalnim policijskim odjelima na pet godina </a:t>
            </a:r>
            <a:r>
              <a:rPr lang="hr" dirty="0"/>
              <a:t>. Tvrtka sa sjedištem u New Yorku nastavit će nuditi svoje usluge saveznim agencijama, kao što su imigracijska i carinska služba SAD-a, te drugim agencijama za provođenje zakona i vladinim izvođačima izvan Illinoisa.</a:t>
            </a:r>
            <a:endParaRPr lang="en-GB" dirty="0"/>
          </a:p>
        </p:txBody>
      </p:sp>
      <p:sp>
        <p:nvSpPr>
          <p:cNvPr id="6" name="Title 1"/>
          <p:cNvSpPr txBox="1">
            <a:spLocks/>
          </p:cNvSpPr>
          <p:nvPr/>
        </p:nvSpPr>
        <p:spPr>
          <a:xfrm>
            <a:off x="296863" y="211138"/>
            <a:ext cx="8752134" cy="14795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 dirty="0" err="1"/>
              <a:t>Prihvaćanje</a:t>
            </a:r>
            <a:r>
              <a:rPr lang="hr" dirty="0"/>
              <a:t> </a:t>
            </a:r>
            <a:r>
              <a:rPr lang="hr" dirty="0" err="1"/>
              <a:t>od</a:t>
            </a:r>
            <a:r>
              <a:rPr lang="hr" dirty="0"/>
              <a:t> </a:t>
            </a:r>
            <a:r>
              <a:rPr lang="hr" dirty="0" err="1"/>
              <a:t>Clearviewov </a:t>
            </a:r>
            <a:r>
              <a:rPr lang="hr" dirty="0"/>
              <a:t>AI </a:t>
            </a:r>
            <a:r>
              <a:rPr lang="hr" dirty="0" err="1"/>
              <a:t>vani</a:t>
            </a:r>
            <a:r>
              <a:rPr lang="hr" dirty="0"/>
              <a:t> </a:t>
            </a:r>
            <a:r>
              <a:rPr lang="hr" dirty="0" err="1"/>
              <a:t>Ukrajina </a:t>
            </a:r>
            <a:r>
              <a:rPr lang="hr" dirty="0"/>
              <a:t>?</a:t>
            </a:r>
            <a:endParaRPr lang="en-GB" dirty="0"/>
          </a:p>
        </p:txBody>
      </p:sp>
      <p:pic>
        <p:nvPicPr>
          <p:cNvPr id="2" name="Picture 1"/>
          <p:cNvPicPr>
            <a:picLocks noChangeAspect="1"/>
          </p:cNvPicPr>
          <p:nvPr/>
        </p:nvPicPr>
        <p:blipFill>
          <a:blip r:embed="rId3"/>
          <a:stretch>
            <a:fillRect/>
          </a:stretch>
        </p:blipFill>
        <p:spPr>
          <a:xfrm>
            <a:off x="9681235" y="117019"/>
            <a:ext cx="2051586" cy="1432648"/>
          </a:xfrm>
          <a:prstGeom prst="rect">
            <a:avLst/>
          </a:prstGeom>
        </p:spPr>
      </p:pic>
    </p:spTree>
    <p:extLst>
      <p:ext uri="{BB962C8B-B14F-4D97-AF65-F5344CB8AC3E}">
        <p14:creationId xmlns:p14="http://schemas.microsoft.com/office/powerpoint/2010/main" val="411197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a:t>?</a:t>
            </a:r>
          </a:p>
        </p:txBody>
      </p:sp>
      <p:sp>
        <p:nvSpPr>
          <p:cNvPr id="3" name="Content Placeholder 2"/>
          <p:cNvSpPr>
            <a:spLocks noGrp="1"/>
          </p:cNvSpPr>
          <p:nvPr>
            <p:ph idx="1"/>
          </p:nvPr>
        </p:nvSpPr>
        <p:spPr/>
        <p:txBody>
          <a:bodyPr>
            <a:normAutofit fontScale="85000" lnSpcReduction="10000"/>
          </a:bodyPr>
          <a:lstStyle/>
          <a:p>
            <a:r>
              <a:rPr lang="hr" dirty="0"/>
              <a:t>"Nagodba ne zahtijeva nikakvu materijalnu promjenu u poslovnom modelu tvrtke niti joj zabranjuje bilo kakvo ponašanje u kojem se trenutno bavi"</a:t>
            </a:r>
            <a:endParaRPr lang="hr-HR" dirty="0"/>
          </a:p>
          <a:p>
            <a:endParaRPr lang="hr-HR" dirty="0"/>
          </a:p>
          <a:p>
            <a:pPr fontAlgn="base"/>
            <a:r>
              <a:rPr lang="hr" dirty="0"/>
              <a:t>Suosnivač i izvršni direktor tvrtke Clearview AI </a:t>
            </a:r>
            <a:r>
              <a:rPr lang="hr" dirty="0" err="1"/>
              <a:t>Hoan </a:t>
            </a:r>
            <a:r>
              <a:rPr lang="hr" dirty="0"/>
              <a:t>Ton-That rekao je za Associated Press u travnju 2022. da se tvrtka priprema lansirati novi poslovni proizvod koji se temelji na pristanku kako bi se natjecao s Amazonom i Microsoftom u potvrđivanju identiteta ljudi pomoću prepoznavanja lica; </a:t>
            </a:r>
          </a:p>
          <a:p>
            <a:pPr fontAlgn="base"/>
            <a:r>
              <a:rPr lang="hr" dirty="0"/>
              <a:t>Novi bi pothvat koristio Clearviewove algoritme za </a:t>
            </a:r>
            <a:r>
              <a:rPr lang="hr" dirty="0">
                <a:solidFill>
                  <a:srgbClr val="FF0000"/>
                </a:solidFill>
              </a:rPr>
              <a:t>provjeru (verifikaciju) </a:t>
            </a:r>
            <a:r>
              <a:rPr lang="hr" dirty="0"/>
              <a:t>nečijeg lica, ali ne bi uključivao njegovu riznicu od oko 20 milijardi slika, za koje je Ton-That rekao da su sada rezervirane za potrebe organa za provođenje zakona.</a:t>
            </a:r>
            <a:endParaRPr lang="hr-HR" dirty="0"/>
          </a:p>
          <a:p>
            <a:pPr marL="0" indent="0" fontAlgn="base">
              <a:buNone/>
            </a:pPr>
            <a:r>
              <a:rPr lang="hr" dirty="0"/>
              <a:t>https://www.washingtonpost.com/technology/2022/02/16/clearview-expansion-facial-recognition/</a:t>
            </a:r>
          </a:p>
          <a:p>
            <a:endParaRPr lang="hr-HR" dirty="0"/>
          </a:p>
        </p:txBody>
      </p:sp>
    </p:spTree>
    <p:extLst>
      <p:ext uri="{BB962C8B-B14F-4D97-AF65-F5344CB8AC3E}">
        <p14:creationId xmlns:p14="http://schemas.microsoft.com/office/powerpoint/2010/main" val="191096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825625"/>
            <a:ext cx="11697195" cy="4848307"/>
          </a:xfrm>
        </p:spPr>
        <p:txBody>
          <a:bodyPr>
            <a:normAutofit/>
          </a:bodyPr>
          <a:lstStyle/>
          <a:p>
            <a:r>
              <a:rPr lang="hr" dirty="0"/>
              <a:t>Rezolucija EU-a izražava veliku zabrinutost zbog upotrebe privatnih baza podataka za prepoznavanje lica od strane aktera za provođenje zakona i obavještajnih službi, kao što je privatna tvrtka Clearview AI sa sjedištem u SAD-u . </a:t>
            </a:r>
            <a:r>
              <a:rPr lang="hr" b="1" dirty="0"/>
              <a:t>Opći poziv na zabranu korištenja privatnih baza podataka za prepoznavanje lica u provedbi </a:t>
            </a:r>
            <a:r>
              <a:rPr lang="hr" b="1" dirty="0" err="1"/>
              <a:t>zakona </a:t>
            </a:r>
            <a:r>
              <a:rPr lang="hr" b="1" dirty="0"/>
              <a:t>:</a:t>
            </a:r>
          </a:p>
          <a:p>
            <a:r>
              <a:rPr lang="hr" dirty="0">
                <a:solidFill>
                  <a:srgbClr val="FF0000"/>
                </a:solidFill>
              </a:rPr>
              <a:t>Općenito korištenje usluge kao što je Clearview AI od strane tijela za provođenje zakona u Europskoj uniji ne bi bilo u skladu s režimom zaštite podataka EU-a . Baza podataka s više od 10+ milijardi slika koje su prikupljene iz javnih web izvora, uključujući društvene mreže i druge dijelove interneta, uključujući građane EU-a .</a:t>
            </a:r>
          </a:p>
          <a:p>
            <a:endParaRPr lang="hr-HR" dirty="0"/>
          </a:p>
        </p:txBody>
      </p:sp>
      <p:sp>
        <p:nvSpPr>
          <p:cNvPr id="6" name="Title 1"/>
          <p:cNvSpPr txBox="1">
            <a:spLocks/>
          </p:cNvSpPr>
          <p:nvPr/>
        </p:nvSpPr>
        <p:spPr>
          <a:xfrm>
            <a:off x="296863" y="211138"/>
            <a:ext cx="8752134" cy="14795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
              <a:t>REZOLUCIJA (2021.)</a:t>
            </a:r>
            <a:endParaRPr lang="en-GB"/>
          </a:p>
        </p:txBody>
      </p:sp>
      <p:pic>
        <p:nvPicPr>
          <p:cNvPr id="4" name="Picture 3"/>
          <p:cNvPicPr>
            <a:picLocks noChangeAspect="1"/>
          </p:cNvPicPr>
          <p:nvPr/>
        </p:nvPicPr>
        <p:blipFill>
          <a:blip r:embed="rId2"/>
          <a:stretch>
            <a:fillRect/>
          </a:stretch>
        </p:blipFill>
        <p:spPr>
          <a:xfrm>
            <a:off x="9645609" y="106431"/>
            <a:ext cx="2348469" cy="1466554"/>
          </a:xfrm>
          <a:prstGeom prst="rect">
            <a:avLst/>
          </a:prstGeom>
        </p:spPr>
      </p:pic>
    </p:spTree>
    <p:extLst>
      <p:ext uri="{BB962C8B-B14F-4D97-AF65-F5344CB8AC3E}">
        <p14:creationId xmlns:p14="http://schemas.microsoft.com/office/powerpoint/2010/main" val="2954044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a:t>ŠTO TREBA RIJEŠITI  UREDBA </a:t>
            </a:r>
          </a:p>
        </p:txBody>
      </p:sp>
      <p:sp>
        <p:nvSpPr>
          <p:cNvPr id="3" name="Content Placeholder 2"/>
          <p:cNvSpPr>
            <a:spLocks noGrp="1"/>
          </p:cNvSpPr>
          <p:nvPr>
            <p:ph idx="1"/>
          </p:nvPr>
        </p:nvSpPr>
        <p:spPr/>
        <p:txBody>
          <a:bodyPr>
            <a:normAutofit fontScale="92500" lnSpcReduction="10000"/>
          </a:bodyPr>
          <a:lstStyle/>
          <a:p>
            <a:r>
              <a:rPr lang="hr" dirty="0"/>
              <a:t>ključan element je veća transparentnost upotrebe AI aplikacija u EU tako da bi </a:t>
            </a:r>
            <a:r>
              <a:rPr lang="hr" dirty="0">
                <a:solidFill>
                  <a:srgbClr val="FF0000"/>
                </a:solidFill>
              </a:rPr>
              <a:t>države trebale pružiti informacije o alatima koje koriste njihova tijela za provedbu zakona i pravosudna tijela, vrstama alata koji se koriste, namjenama za koje se koriste, vrstama kriminala na koji se primjenjuju i imena tvrtki ili organizacija koje su razvile te alate.</a:t>
            </a:r>
            <a:endParaRPr lang="hr-HR" dirty="0">
              <a:solidFill>
                <a:srgbClr val="FF0000"/>
              </a:solidFill>
            </a:endParaRPr>
          </a:p>
          <a:p>
            <a:r>
              <a:rPr lang="hr" dirty="0"/>
              <a:t>potreba za informacijama o korisnosti primjene umjetne inteligencije, npr lažno pozitivne i lažno negativne stope ili razlika (poboljšanje?) u odnosu na prethodnu situaciju.</a:t>
            </a:r>
            <a:endParaRPr lang="hr-HR" dirty="0"/>
          </a:p>
          <a:p>
            <a:endParaRPr lang="hr-HR" dirty="0"/>
          </a:p>
          <a:p>
            <a:r>
              <a:rPr lang="hr" i="1" dirty="0"/>
              <a:t>raspadanje lica osobe može smanjiti točnost softvera u odnosu na rezultate koji se odnose na identifikaciju mrtvih ljudi koji su slični ili bolji od ljudske procjene.</a:t>
            </a:r>
            <a:endParaRPr lang="hr-HR" i="1" dirty="0"/>
          </a:p>
        </p:txBody>
      </p:sp>
    </p:spTree>
    <p:extLst>
      <p:ext uri="{BB962C8B-B14F-4D97-AF65-F5344CB8AC3E}">
        <p14:creationId xmlns:p14="http://schemas.microsoft.com/office/powerpoint/2010/main" val="285727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normAutofit/>
          </a:bodyPr>
          <a:lstStyle/>
          <a:p>
            <a:r>
              <a:rPr lang="hr" dirty="0"/>
              <a:t>korištenje biometrijske identifikacije u kontekstu provedbe zakona i pravosuđa uvijek bi se trebalo </a:t>
            </a:r>
            <a:r>
              <a:rPr lang="hr" dirty="0">
                <a:solidFill>
                  <a:srgbClr val="FF0000"/>
                </a:solidFill>
              </a:rPr>
              <a:t>smatrati "visoko rizičnim" </a:t>
            </a:r>
            <a:r>
              <a:rPr lang="hr" dirty="0"/>
              <a:t>i stoga podvrgnuto dodatnim zahtjevima, u skladu s preporukama Stručne skupine Komisije na visokoj razini za A I</a:t>
            </a:r>
          </a:p>
          <a:p>
            <a:r>
              <a:rPr lang="hr" dirty="0"/>
              <a:t>U Prijedlogu Uredbe EU o umjetnoj inteligenciji, regulacija uporabe biometrijske umjetne inteligencije u stvarnom vremenu (čl. 5.) konstruirana je </a:t>
            </a:r>
            <a:r>
              <a:rPr lang="hr" dirty="0">
                <a:solidFill>
                  <a:srgbClr val="FF0000"/>
                </a:solidFill>
              </a:rPr>
              <a:t>kao opća zabrana s nizom iznimaka koje ostavljaju dojam da je iznimka više opće pravilo.</a:t>
            </a:r>
            <a:endParaRPr lang="hr-HR" dirty="0">
              <a:solidFill>
                <a:srgbClr val="FF0000"/>
              </a:solidFill>
            </a:endParaRPr>
          </a:p>
        </p:txBody>
      </p:sp>
    </p:spTree>
    <p:extLst>
      <p:ext uri="{BB962C8B-B14F-4D97-AF65-F5344CB8AC3E}">
        <p14:creationId xmlns:p14="http://schemas.microsoft.com/office/powerpoint/2010/main" val="2848842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err="1"/>
              <a:t>Primjer </a:t>
            </a:r>
            <a:r>
              <a:rPr lang="hr"/>
              <a:t>:</a:t>
            </a:r>
          </a:p>
        </p:txBody>
      </p:sp>
      <p:sp>
        <p:nvSpPr>
          <p:cNvPr id="3" name="Content Placeholder 2"/>
          <p:cNvSpPr>
            <a:spLocks noGrp="1"/>
          </p:cNvSpPr>
          <p:nvPr>
            <p:ph idx="1"/>
          </p:nvPr>
        </p:nvSpPr>
        <p:spPr/>
        <p:txBody>
          <a:bodyPr/>
          <a:lstStyle/>
          <a:p>
            <a:r>
              <a:rPr lang="hr" dirty="0">
                <a:solidFill>
                  <a:srgbClr val="FF0000"/>
                </a:solidFill>
              </a:rPr>
              <a:t>Ako je EU restriktivna u pogledu upotrebe umjetne inteligencije, ali prihvaća informacije koje druge države prikupljaju kao dokaze opsežnim iskorištavanjem potencijala umjetne inteligencije, ne postiže se visok standard zaštite ljudskih prava</a:t>
            </a:r>
            <a:endParaRPr lang="hr-HR" dirty="0">
              <a:solidFill>
                <a:srgbClr val="FF0000"/>
              </a:solidFill>
            </a:endParaRPr>
          </a:p>
          <a:p>
            <a:endParaRPr lang="hr-HR" dirty="0"/>
          </a:p>
        </p:txBody>
      </p:sp>
      <p:graphicFrame>
        <p:nvGraphicFramePr>
          <p:cNvPr id="5" name="Table 4"/>
          <p:cNvGraphicFramePr>
            <a:graphicFrameLocks noGrp="1"/>
          </p:cNvGraphicFramePr>
          <p:nvPr>
            <p:extLst>
              <p:ext uri="{D42A27DB-BD31-4B8C-83A1-F6EECF244321}">
                <p14:modId xmlns:p14="http://schemas.microsoft.com/office/powerpoint/2010/main" val="653363438"/>
              </p:ext>
            </p:extLst>
          </p:nvPr>
        </p:nvGraphicFramePr>
        <p:xfrm>
          <a:off x="1723528" y="3877938"/>
          <a:ext cx="8128000" cy="2535714"/>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2535714">
                <a:tc>
                  <a:txBody>
                    <a:bodyPr/>
                    <a:lstStyle/>
                    <a:p>
                      <a:pPr algn="just"/>
                      <a:r>
                        <a:rPr lang="hr" sz="2400"/>
                        <a:t>Trenutačni slučajevi korištenja informacija FBI-a od strane nacionalnih tužitelja u Europi koji proizlaze iz mjera FBI-a (gdje je FBI osnovao vlastitu tvrtku za šifrirane uređaje, nazvanu "ANOM"), mjera koja nije moguća u većini europskih država, živopisna su slika primjer takvog internacionaliziranog područja kaznenog prava</a:t>
                      </a:r>
                      <a:endParaRPr lang="hr-HR" sz="240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2978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err="1"/>
              <a:t>Odgovor </a:t>
            </a:r>
            <a:r>
              <a:rPr lang="hr" dirty="0"/>
              <a:t>(?)</a:t>
            </a:r>
          </a:p>
        </p:txBody>
      </p:sp>
      <p:sp>
        <p:nvSpPr>
          <p:cNvPr id="3" name="Content Placeholder 2"/>
          <p:cNvSpPr>
            <a:spLocks noGrp="1"/>
          </p:cNvSpPr>
          <p:nvPr>
            <p:ph idx="1"/>
          </p:nvPr>
        </p:nvSpPr>
        <p:spPr/>
        <p:txBody>
          <a:bodyPr>
            <a:normAutofit lnSpcReduction="10000"/>
          </a:bodyPr>
          <a:lstStyle/>
          <a:p>
            <a:r>
              <a:rPr lang="hr" dirty="0">
                <a:solidFill>
                  <a:srgbClr val="FF0000"/>
                </a:solidFill>
              </a:rPr>
              <a:t>Pravo obrane da bude obaviještena o relevantnim kriterijima </a:t>
            </a:r>
            <a:r>
              <a:rPr lang="hr" dirty="0"/>
              <a:t>, algoritmu i učinku automatiziranog izračuna, npr. u procjenama rizika koje se koriste za odluke o suspenziji uhidbenog naloga ili u vezi s odlukama o uvjetnoj slobodi, bilo bi mnogo primjerenije i specifičnije za suočavanje s rizicima i mogućnostima koje nude AI aplikacije.</a:t>
            </a:r>
            <a:endParaRPr lang="hr-HR" dirty="0"/>
          </a:p>
          <a:p>
            <a:r>
              <a:rPr lang="hr" dirty="0"/>
              <a:t>EU mora lobirati </a:t>
            </a:r>
            <a:r>
              <a:rPr lang="hr" dirty="0">
                <a:solidFill>
                  <a:srgbClr val="FF0000"/>
                </a:solidFill>
              </a:rPr>
              <a:t>za podizanje standarda na međunarodnoj razini i pronalaženje zajedničkog i komplementarnog pravnog i etičkog okvira za korištenje umjetne inteligencije, posebno za provedbu zakona i pravosuđe, </a:t>
            </a:r>
            <a:r>
              <a:rPr lang="hr" dirty="0"/>
              <a:t>koji u potpunosti poštuje europske standarde (ljudskih prava) (zaštite podataka kao što su kao u relevantnoj direktivi za agencije za provođenje zakona</a:t>
            </a:r>
            <a:endParaRPr lang="hr-HR" dirty="0"/>
          </a:p>
        </p:txBody>
      </p:sp>
    </p:spTree>
    <p:extLst>
      <p:ext uri="{BB962C8B-B14F-4D97-AF65-F5344CB8AC3E}">
        <p14:creationId xmlns:p14="http://schemas.microsoft.com/office/powerpoint/2010/main" val="965526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5103"/>
            <a:ext cx="10515600" cy="4351338"/>
          </a:xfrm>
        </p:spPr>
        <p:txBody>
          <a:bodyPr>
            <a:normAutofit fontScale="92500" lnSpcReduction="10000"/>
          </a:bodyPr>
          <a:lstStyle/>
          <a:p>
            <a:pPr algn="just"/>
            <a:r>
              <a:rPr lang="hr" dirty="0"/>
              <a:t>Zabrane svih sustava umjetne inteligencije koji predstavljaju neprihvatljiv rizik za temeljna prava, uključujući zabranu upotrebe sustava umjetne inteligencije koji pokušavaju profilirati i predvidjeti buduće kriminalno ponašanje; Obveze korisnika (tj. onih koji postavljaju) visokorizičnih sustava umjetne inteligencije kako bi se olakšala odgovornost onima na koje sustavi umjetne inteligencije utječu; Dosljedna i smislena javna transparentnost; Značajna prava i obeštećenje za ljude na koje utječu sustavi umjetne inteligencije; Kohezivan, fleksibilan i perspektivan pristup riziku sustava umjetne inteligencije; Zaista sveobuhvatan zakon o umjetnoj inteligenciji koji radi za sve ( </a:t>
            </a:r>
            <a:r>
              <a:rPr lang="hr" i="1" dirty="0" err="1"/>
              <a:t>Fairtrials </a:t>
            </a:r>
            <a:r>
              <a:rPr lang="hr" dirty="0"/>
              <a:t>)</a:t>
            </a:r>
          </a:p>
          <a:p>
            <a:r>
              <a:rPr lang="hr" dirty="0">
                <a:solidFill>
                  <a:srgbClr val="FF0000"/>
                </a:solidFill>
              </a:rPr>
              <a:t>oni koji su podložni sustavima pokretanim umjetnom inteligencijom moraju pribjeći pravnim lijekovima</a:t>
            </a:r>
            <a:endParaRPr lang="hr-HR" dirty="0">
              <a:solidFill>
                <a:srgbClr val="FF0000"/>
              </a:solidFill>
            </a:endParaRPr>
          </a:p>
        </p:txBody>
      </p:sp>
    </p:spTree>
    <p:extLst>
      <p:ext uri="{BB962C8B-B14F-4D97-AF65-F5344CB8AC3E}">
        <p14:creationId xmlns:p14="http://schemas.microsoft.com/office/powerpoint/2010/main" val="84187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26" y="1417311"/>
            <a:ext cx="10515600" cy="1325563"/>
          </a:xfrm>
        </p:spPr>
        <p:txBody>
          <a:bodyPr>
            <a:normAutofit fontScale="90000"/>
          </a:bodyPr>
          <a:lstStyle/>
          <a:p>
            <a:r>
              <a:rPr lang="hr" dirty="0"/>
              <a:t>Praktična primjena - Načela poslovanja i ljudskih prava prema aktivnostima tehnologija  - tvrtke </a:t>
            </a:r>
            <a:br>
              <a:rPr lang="en-US" dirty="0"/>
            </a:br>
            <a:endParaRPr lang="hr-HR" dirty="0"/>
          </a:p>
        </p:txBody>
      </p:sp>
      <p:sp>
        <p:nvSpPr>
          <p:cNvPr id="3" name="Content Placeholder 2"/>
          <p:cNvSpPr>
            <a:spLocks noGrp="1"/>
          </p:cNvSpPr>
          <p:nvPr>
            <p:ph idx="1"/>
          </p:nvPr>
        </p:nvSpPr>
        <p:spPr>
          <a:xfrm>
            <a:off x="950935" y="3378852"/>
            <a:ext cx="10515600" cy="4351338"/>
          </a:xfrm>
        </p:spPr>
        <p:txBody>
          <a:bodyPr/>
          <a:lstStyle/>
          <a:p>
            <a:r>
              <a:rPr lang="hr" dirty="0"/>
              <a:t>Zahtjev da tvrtke poduzmu </a:t>
            </a:r>
            <a:r>
              <a:rPr lang="hr" dirty="0">
                <a:solidFill>
                  <a:srgbClr val="FF0000"/>
                </a:solidFill>
              </a:rPr>
              <a:t>dubinsku analizu ljudskih prava </a:t>
            </a:r>
            <a:r>
              <a:rPr lang="hr" dirty="0"/>
              <a:t>u svim svojim aktivnostima i poslovnim odnosima kako bi identificirale, spriječile, ublažile i objasnile način na koji rješavaju stvarne i potencijalne povrede ljudskih prava povezane s njihovim poslovnim aktivnostima središnji je element njihove korporativne odgovornosti </a:t>
            </a:r>
            <a:r>
              <a:rPr lang="hr" dirty="0">
                <a:solidFill>
                  <a:srgbClr val="FF0000"/>
                </a:solidFill>
              </a:rPr>
              <a:t>(</a:t>
            </a:r>
            <a:r>
              <a:rPr lang="hr" dirty="0"/>
              <a:t>načelo 17)</a:t>
            </a:r>
            <a:endParaRPr lang="hr-HR" dirty="0"/>
          </a:p>
        </p:txBody>
      </p:sp>
    </p:spTree>
    <p:extLst>
      <p:ext uri="{BB962C8B-B14F-4D97-AF65-F5344CB8AC3E}">
        <p14:creationId xmlns:p14="http://schemas.microsoft.com/office/powerpoint/2010/main" val="3322015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a:t>Dutch </a:t>
            </a:r>
            <a:r>
              <a:rPr lang="hr" dirty="0" err="1"/>
              <a:t>Wet</a:t>
            </a:r>
            <a:r>
              <a:rPr lang="hr" dirty="0"/>
              <a:t> </a:t>
            </a:r>
            <a:r>
              <a:rPr lang="hr" dirty="0" err="1"/>
              <a:t>Računalni kriminal </a:t>
            </a:r>
            <a:r>
              <a:rPr lang="hr" dirty="0"/>
              <a:t>III (2019.)</a:t>
            </a:r>
          </a:p>
        </p:txBody>
      </p:sp>
      <p:sp>
        <p:nvSpPr>
          <p:cNvPr id="3" name="Content Placeholder 2"/>
          <p:cNvSpPr>
            <a:spLocks noGrp="1"/>
          </p:cNvSpPr>
          <p:nvPr>
            <p:ph idx="1"/>
          </p:nvPr>
        </p:nvSpPr>
        <p:spPr/>
        <p:txBody>
          <a:bodyPr/>
          <a:lstStyle/>
          <a:p>
            <a:r>
              <a:rPr lang="hr" dirty="0"/>
              <a:t>"legalno </a:t>
            </a:r>
            <a:r>
              <a:rPr lang="hr" dirty="0" err="1"/>
              <a:t>hakiranje </a:t>
            </a:r>
            <a:r>
              <a:rPr lang="hr" dirty="0"/>
              <a:t>" " </a:t>
            </a:r>
            <a:r>
              <a:rPr lang="hr" dirty="0" err="1"/>
              <a:t>moć hakiranja </a:t>
            </a:r>
            <a:r>
              <a:rPr lang="hr" dirty="0"/>
              <a:t>"</a:t>
            </a:r>
          </a:p>
          <a:p>
            <a:r>
              <a:rPr lang="hr" dirty="0"/>
              <a:t>Cilj zakona je poboljšati učinkovitost u borbi protiv kibernetičkog kriminala, u tu svrhu će se izmijeniti </a:t>
            </a:r>
            <a:r>
              <a:rPr lang="hr" dirty="0" err="1"/>
              <a:t>različite odredbe nizozemskog Kaznenog zakona (DCrC </a:t>
            </a:r>
            <a:r>
              <a:rPr lang="hr" dirty="0"/>
              <a:t>) i Nizozemskog zakona o kaznenom postupku ( </a:t>
            </a:r>
            <a:r>
              <a:rPr lang="hr" dirty="0" err="1"/>
              <a:t>DCCrP) . </a:t>
            </a:r>
            <a:r>
              <a:rPr lang="hr" dirty="0"/>
              <a:t>Zakon je stvoren kako bi se uhvatio u koštac s brzim razvojem tehnologije, interneta i </a:t>
            </a:r>
            <a:r>
              <a:rPr lang="hr" dirty="0" err="1"/>
              <a:t>kibernetičkog kriminala </a:t>
            </a:r>
            <a:r>
              <a:rPr lang="hr" dirty="0"/>
              <a:t>, nastavljajući prema linijama koje su prvi put postavljene u Zakonu o računalnom kriminalu I iz 1993. i konsolidirane u Zakonu o kompjuterskom kriminalu II iz 2006.</a:t>
            </a:r>
          </a:p>
        </p:txBody>
      </p:sp>
      <p:pic>
        <p:nvPicPr>
          <p:cNvPr id="4" name="Afbeelding 11">
            <a:extLst>
              <a:ext uri="{FF2B5EF4-FFF2-40B4-BE49-F238E27FC236}">
                <a16:creationId xmlns:a16="http://schemas.microsoft.com/office/drawing/2014/main" id="{FDD8345E-9C48-254D-A63C-3F3869F3F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6830" y="5751513"/>
            <a:ext cx="3810000" cy="850900"/>
          </a:xfrm>
          <a:prstGeom prst="rect">
            <a:avLst/>
          </a:prstGeom>
        </p:spPr>
      </p:pic>
    </p:spTree>
    <p:extLst>
      <p:ext uri="{BB962C8B-B14F-4D97-AF65-F5344CB8AC3E}">
        <p14:creationId xmlns:p14="http://schemas.microsoft.com/office/powerpoint/2010/main" val="425476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67E605-D4F9-0B48-B6AC-3DC4A06C6387}"/>
              </a:ext>
            </a:extLst>
          </p:cNvPr>
          <p:cNvSpPr>
            <a:spLocks noGrp="1"/>
          </p:cNvSpPr>
          <p:nvPr>
            <p:ph idx="1"/>
          </p:nvPr>
        </p:nvSpPr>
        <p:spPr/>
        <p:txBody>
          <a:bodyPr>
            <a:normAutofit/>
          </a:bodyPr>
          <a:lstStyle/>
          <a:p>
            <a:pPr algn="ctr"/>
            <a:r>
              <a:rPr lang="hr" sz="3600" b="1" dirty="0">
                <a:solidFill>
                  <a:srgbClr val="000000"/>
                </a:solidFill>
                <a:latin typeface="Arial" panose="020B0604020202020204" pitchFamily="34" charset="0"/>
              </a:rPr>
              <a:t>moderne manifestacije značenja privatnosti utjelovljene u odlukama Suda pravde Europske unije (CJEU) i Europski sud za ljudska prava (ECtHR), kao i sekundarnim zakonima usredotočenim na prava unutar Europske unije (EU), naglasili su narative </a:t>
            </a:r>
            <a:r>
              <a:rPr lang="hr" sz="3600" b="1" dirty="0">
                <a:solidFill>
                  <a:srgbClr val="FF0000"/>
                </a:solidFill>
                <a:latin typeface="Arial" panose="020B0604020202020204" pitchFamily="34" charset="0"/>
              </a:rPr>
              <a:t>osobne autonomije i individualnog izbora.</a:t>
            </a:r>
            <a:endParaRPr lang="en-HR" sz="36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85303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153" y="698283"/>
            <a:ext cx="10515600" cy="4113203"/>
          </a:xfrm>
        </p:spPr>
        <p:txBody>
          <a:bodyPr>
            <a:noAutofit/>
          </a:bodyPr>
          <a:lstStyle/>
          <a:p>
            <a:r>
              <a:rPr lang="hr" sz="2000" dirty="0"/>
              <a:t>Zakon o kibernetičkom kriminalu III daje službenicima za provođenje zakona nove ovlasti za </a:t>
            </a:r>
            <a:r>
              <a:rPr lang="hr" sz="2000" dirty="0">
                <a:solidFill>
                  <a:srgbClr val="FF0000"/>
                </a:solidFill>
                <a:effectLst>
                  <a:outerShdw blurRad="38100" dist="38100" dir="2700000" algn="tl">
                    <a:srgbClr val="000000">
                      <a:alpha val="43137"/>
                    </a:srgbClr>
                  </a:outerShdw>
                </a:effectLst>
              </a:rPr>
              <a:t>daljinski </a:t>
            </a:r>
            <a:r>
              <a:rPr lang="hr" sz="2000" dirty="0" err="1">
                <a:solidFill>
                  <a:srgbClr val="FF0000"/>
                </a:solidFill>
                <a:effectLst>
                  <a:outerShdw blurRad="38100" dist="38100" dir="2700000" algn="tl">
                    <a:srgbClr val="000000">
                      <a:alpha val="43137"/>
                    </a:srgbClr>
                  </a:outerShdw>
                </a:effectLst>
              </a:rPr>
              <a:t>tajni </a:t>
            </a:r>
            <a:r>
              <a:rPr lang="hr" sz="2000" dirty="0">
                <a:solidFill>
                  <a:srgbClr val="FF0000"/>
                </a:solidFill>
                <a:effectLst>
                  <a:outerShdw blurRad="38100" dist="38100" dir="2700000" algn="tl">
                    <a:srgbClr val="000000">
                      <a:alpha val="43137"/>
                    </a:srgbClr>
                  </a:outerShdw>
                </a:effectLst>
              </a:rPr>
              <a:t>pristup računalnim sustavima.</a:t>
            </a:r>
          </a:p>
          <a:p>
            <a:r>
              <a:rPr lang="hr" sz="2000" dirty="0"/>
              <a:t>uhvatiti se u koštac s tekućim izazovima koje donosi napredak tehnologije i široka uporaba računalnih uređaja ili sustava za komunikaciju te obradu i pohranu podataka.</a:t>
            </a:r>
          </a:p>
          <a:p>
            <a:endParaRPr lang="hr-HR" sz="2000" dirty="0"/>
          </a:p>
          <a:p>
            <a:r>
              <a:rPr lang="hr" sz="2000" dirty="0"/>
              <a:t>Ovisno o uvjetima, "ovlasti </a:t>
            </a:r>
            <a:r>
              <a:rPr lang="hr" sz="2000" dirty="0" err="1"/>
              <a:t>za hakiranje </a:t>
            </a:r>
            <a:r>
              <a:rPr lang="hr" sz="2000" dirty="0"/>
              <a:t>" dopuštaju imenovanim istražnim službenicima da daljinski i tajno pristupe kompjuteriziranom sustavu ("uređaj ili sustav međusobno povezanih ili povezanih uređaja, koji ili jedan od njih, u skladu s programom, obavlja automatsku obrada računalnih podataka' (članak 80. DCrC </a:t>
            </a:r>
            <a:r>
              <a:rPr lang="hr" sz="2000" dirty="0" err="1"/>
              <a:t>-a </a:t>
            </a:r>
            <a:r>
              <a:rPr lang="hr" sz="2000" dirty="0"/>
              <a:t>) - kao što je računalo, pametni telefon ili poslužitelj) koje koristi osumnjičenik.</a:t>
            </a:r>
          </a:p>
          <a:p>
            <a:r>
              <a:rPr lang="hr" sz="2000" dirty="0"/>
              <a:t>Službenici </a:t>
            </a:r>
            <a:r>
              <a:rPr lang="hr" sz="2000" dirty="0" err="1"/>
              <a:t>hakiraju </a:t>
            </a:r>
            <a:r>
              <a:rPr lang="hr" sz="2000" dirty="0"/>
              <a:t>sustav provalom ili zaobilaženjem sigurnosti sustava ili korištenjem softvera i tehničkih alata.</a:t>
            </a:r>
          </a:p>
          <a:p>
            <a:r>
              <a:rPr lang="hr" sz="2000" b="1" dirty="0"/>
              <a:t>Dobivanje pristupa podliježe strogim uvjetima: službenici moraju navesti svrhu istrage, a istrage su ograničene na ozbiljna kaznena djela. </a:t>
            </a:r>
            <a:r>
              <a:rPr lang="hr" sz="2000" dirty="0"/>
              <a:t>Ciljevi istrage su u skladu s postojećim posebnim istražnim ovlastima, kao što su utvrđivanje specifičnosti korisnika, sustavno promatranje (uključivanjem mikrofona ili video kamere), prisluškivanje i snimanje (povjerljive) komunikacije, dokumentiranje podataka pohranjenih u IT sustav i onemogućavanje sadržaja</a:t>
            </a:r>
            <a:endParaRPr lang="hr-HR" sz="2000" dirty="0"/>
          </a:p>
        </p:txBody>
      </p:sp>
    </p:spTree>
    <p:extLst>
      <p:ext uri="{BB962C8B-B14F-4D97-AF65-F5344CB8AC3E}">
        <p14:creationId xmlns:p14="http://schemas.microsoft.com/office/powerpoint/2010/main" val="3994966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hr" dirty="0"/>
              <a:t>Svaka implementacija </a:t>
            </a:r>
            <a:r>
              <a:rPr lang="hr" dirty="0" err="1"/>
              <a:t>alata za hakiranje </a:t>
            </a:r>
            <a:r>
              <a:rPr lang="hr" dirty="0"/>
              <a:t>ozbiljno je kršenje privatnosti dotične osobe.</a:t>
            </a:r>
          </a:p>
          <a:p>
            <a:r>
              <a:rPr lang="hr" dirty="0"/>
              <a:t>zakonodavac se obvezao izvršavati ovlasti pod strogim uvjetima.</a:t>
            </a:r>
          </a:p>
          <a:p>
            <a:r>
              <a:rPr lang="hr" dirty="0"/>
              <a:t>Primjerice, mora postojati hitan istražni interes, nalog istražnog suca, kazneno djelo za koje se sumnja da predstavlja tešku povredu pravnog poretka i za koje je zakonom propisana kazna zatvora od osam godina ili teža kazna, ili mora uputiti za kazneno djelo koje je posebno određeno (kao što je širenje ili posjedovanje dječje pornografije (Odjeljak 240b </a:t>
            </a:r>
            <a:r>
              <a:rPr lang="hr" dirty="0" err="1"/>
              <a:t>DCrC </a:t>
            </a:r>
            <a:r>
              <a:rPr lang="hr" dirty="0"/>
              <a:t>), vrbovanje za terorizam (Odjeljci 131 i 205 </a:t>
            </a:r>
            <a:r>
              <a:rPr lang="hr" dirty="0" err="1"/>
              <a:t>DCrC </a:t>
            </a:r>
            <a:r>
              <a:rPr lang="hr" dirty="0"/>
              <a:t>), sudjelovanje u zločinačkoj organizaciji (Odjeljak 140 </a:t>
            </a:r>
            <a:r>
              <a:rPr lang="hr" dirty="0" err="1"/>
              <a:t>DCrC </a:t>
            </a:r>
            <a:r>
              <a:rPr lang="hr" dirty="0"/>
              <a:t>), kaznena djela prijevara (kao što je krivotvorenje dokumenata) i pranje novca (odjeljak 420bis </a:t>
            </a:r>
            <a:r>
              <a:rPr lang="hr" dirty="0" err="1"/>
              <a:t>DCrC </a:t>
            </a:r>
            <a:r>
              <a:rPr lang="hr" dirty="0"/>
              <a:t>).</a:t>
            </a:r>
          </a:p>
        </p:txBody>
      </p:sp>
      <p:pic>
        <p:nvPicPr>
          <p:cNvPr id="4" name="Afbeelding 11">
            <a:extLst>
              <a:ext uri="{FF2B5EF4-FFF2-40B4-BE49-F238E27FC236}">
                <a16:creationId xmlns:a16="http://schemas.microsoft.com/office/drawing/2014/main" id="{FDD8345E-9C48-254D-A63C-3F3869F3F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632" y="655489"/>
            <a:ext cx="3810000" cy="850900"/>
          </a:xfrm>
          <a:prstGeom prst="rect">
            <a:avLst/>
          </a:prstGeom>
        </p:spPr>
      </p:pic>
    </p:spTree>
    <p:extLst>
      <p:ext uri="{BB962C8B-B14F-4D97-AF65-F5344CB8AC3E}">
        <p14:creationId xmlns:p14="http://schemas.microsoft.com/office/powerpoint/2010/main" val="360710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6D0F-FB84-3D46-8190-1050FC2A5CA6}"/>
              </a:ext>
            </a:extLst>
          </p:cNvPr>
          <p:cNvSpPr>
            <a:spLocks noGrp="1"/>
          </p:cNvSpPr>
          <p:nvPr>
            <p:ph type="title"/>
          </p:nvPr>
        </p:nvSpPr>
        <p:spPr/>
        <p:txBody>
          <a:bodyPr/>
          <a:lstStyle/>
          <a:p>
            <a:r>
              <a:rPr lang="hr" dirty="0"/>
              <a:t>ESLJP</a:t>
            </a:r>
          </a:p>
        </p:txBody>
      </p:sp>
      <p:sp>
        <p:nvSpPr>
          <p:cNvPr id="3" name="Content Placeholder 2">
            <a:extLst>
              <a:ext uri="{FF2B5EF4-FFF2-40B4-BE49-F238E27FC236}">
                <a16:creationId xmlns:a16="http://schemas.microsoft.com/office/drawing/2014/main" id="{C1CC2555-46FB-6647-8F68-87E6C2FB79BD}"/>
              </a:ext>
            </a:extLst>
          </p:cNvPr>
          <p:cNvSpPr>
            <a:spLocks noGrp="1"/>
          </p:cNvSpPr>
          <p:nvPr>
            <p:ph idx="1"/>
          </p:nvPr>
        </p:nvSpPr>
        <p:spPr/>
        <p:txBody>
          <a:bodyPr/>
          <a:lstStyle/>
          <a:p>
            <a:r>
              <a:rPr lang="hr" sz="2800" b="1" i="1" u="none" strike="noStrike" dirty="0">
                <a:solidFill>
                  <a:srgbClr val="000000"/>
                </a:solidFill>
                <a:effectLst/>
                <a:latin typeface="Arial" panose="020B0604020202020204" pitchFamily="34" charset="0"/>
              </a:rPr>
              <a:t>Gaughran protiv Ujedinjenog Kraljevstva </a:t>
            </a:r>
            <a:r>
              <a:rPr lang="hr" sz="2800" b="1" i="0" u="none" strike="noStrike" dirty="0">
                <a:solidFill>
                  <a:srgbClr val="000000"/>
                </a:solidFill>
                <a:effectLst/>
                <a:latin typeface="Arial" panose="020B0604020202020204" pitchFamily="34" charset="0"/>
              </a:rPr>
              <a:t>- </a:t>
            </a:r>
            <a:r>
              <a:rPr lang="hr" sz="2800" b="1" i="0" u="sng" strike="noStrike" dirty="0">
                <a:solidFill>
                  <a:srgbClr val="0069D6"/>
                </a:solidFill>
                <a:effectLst/>
                <a:latin typeface="Arial" panose="020B0604020202020204" pitchFamily="34" charset="0"/>
                <a:hlinkClick r:id="rId2"/>
              </a:rPr>
              <a:t>45245/15</a:t>
            </a:r>
            <a:endParaRPr lang="hr" sz="2800" b="1" i="0" u="sng" strike="noStrike" dirty="0">
              <a:solidFill>
                <a:srgbClr val="0069D6"/>
              </a:solidFill>
              <a:effectLst/>
              <a:latin typeface="Arial" panose="020B0604020202020204" pitchFamily="34" charset="0"/>
            </a:endParaRPr>
          </a:p>
          <a:p>
            <a:r>
              <a:rPr lang="hr" sz="2800" b="1" dirty="0">
                <a:solidFill>
                  <a:srgbClr val="FF0000"/>
                </a:solidFill>
                <a:latin typeface="Arial" panose="020B0604020202020204" pitchFamily="34" charset="0"/>
              </a:rPr>
              <a:t>osobna autonomije i individualni izbor</a:t>
            </a:r>
            <a:endParaRPr lang="hr" dirty="0"/>
          </a:p>
        </p:txBody>
      </p:sp>
    </p:spTree>
    <p:extLst>
      <p:ext uri="{BB962C8B-B14F-4D97-AF65-F5344CB8AC3E}">
        <p14:creationId xmlns:p14="http://schemas.microsoft.com/office/powerpoint/2010/main" val="252712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19536" y="476672"/>
            <a:ext cx="8352928" cy="2808312"/>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prstClr val="white"/>
              </a:solidFill>
            </a:endParaRPr>
          </a:p>
        </p:txBody>
      </p:sp>
      <p:sp>
        <p:nvSpPr>
          <p:cNvPr id="11" name="Rectangle 10"/>
          <p:cNvSpPr/>
          <p:nvPr/>
        </p:nvSpPr>
        <p:spPr>
          <a:xfrm>
            <a:off x="1919536" y="5661248"/>
            <a:ext cx="8352928" cy="57606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 sz="2000" dirty="0">
                <a:solidFill>
                  <a:schemeClr val="tx1"/>
                </a:solidFill>
              </a:rPr>
              <a:t>suncana.roksandic@pravo.hr</a:t>
            </a:r>
            <a:endParaRPr lang="hr-HR" sz="2000" dirty="0">
              <a:solidFill>
                <a:schemeClr val="tx1"/>
              </a:solidFill>
            </a:endParaRPr>
          </a:p>
        </p:txBody>
      </p:sp>
      <p:sp>
        <p:nvSpPr>
          <p:cNvPr id="2" name="Title 1"/>
          <p:cNvSpPr>
            <a:spLocks noGrp="1"/>
          </p:cNvSpPr>
          <p:nvPr>
            <p:ph type="ctrTitle"/>
          </p:nvPr>
        </p:nvSpPr>
        <p:spPr>
          <a:xfrm>
            <a:off x="1775520" y="1094880"/>
            <a:ext cx="8640960" cy="1470025"/>
          </a:xfrm>
        </p:spPr>
        <p:txBody>
          <a:bodyPr>
            <a:noAutofit/>
          </a:bodyPr>
          <a:lstStyle/>
          <a:p>
            <a:pPr>
              <a:lnSpc>
                <a:spcPts val="9000"/>
              </a:lnSpc>
            </a:pPr>
            <a:r>
              <a:rPr lang="hr" sz="4000" dirty="0"/>
              <a:t>Hvala vam za </a:t>
            </a:r>
            <a:br>
              <a:rPr lang="hr-HR" sz="4000" dirty="0"/>
            </a:br>
            <a:r>
              <a:rPr lang="hr" sz="4000" dirty="0"/>
              <a:t>vašu pažnju!</a:t>
            </a:r>
          </a:p>
        </p:txBody>
      </p:sp>
      <p:pic>
        <p:nvPicPr>
          <p:cNvPr id="6" name="Afbeelding 5">
            <a:extLst>
              <a:ext uri="{FF2B5EF4-FFF2-40B4-BE49-F238E27FC236}">
                <a16:creationId xmlns:a16="http://schemas.microsoft.com/office/drawing/2014/main" id="{484DBCD4-00FC-234D-98CA-06BF84DFD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736" y="3911940"/>
            <a:ext cx="5257800" cy="1174242"/>
          </a:xfrm>
          <a:prstGeom prst="rect">
            <a:avLst/>
          </a:prstGeom>
        </p:spPr>
      </p:pic>
    </p:spTree>
    <p:extLst>
      <p:ext uri="{BB962C8B-B14F-4D97-AF65-F5344CB8AC3E}">
        <p14:creationId xmlns:p14="http://schemas.microsoft.com/office/powerpoint/2010/main" val="237102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3A8B-8FB3-FD4B-8259-D4B2B842E927}"/>
              </a:ext>
            </a:extLst>
          </p:cNvPr>
          <p:cNvSpPr>
            <a:spLocks noGrp="1"/>
          </p:cNvSpPr>
          <p:nvPr>
            <p:ph type="title"/>
          </p:nvPr>
        </p:nvSpPr>
        <p:spPr/>
        <p:txBody>
          <a:bodyPr>
            <a:normAutofit/>
          </a:bodyPr>
          <a:lstStyle/>
          <a:p>
            <a:pPr marL="0" marR="0" algn="ctr">
              <a:spcBef>
                <a:spcPts val="0"/>
              </a:spcBef>
              <a:spcAft>
                <a:spcPts val="0"/>
              </a:spcAft>
            </a:pPr>
            <a:r>
              <a:rPr lang="hr" sz="2400" b="1" i="1" u="none" strike="noStrike" dirty="0" err="1">
                <a:solidFill>
                  <a:srgbClr val="000000"/>
                </a:solidFill>
                <a:effectLst/>
                <a:latin typeface="Arial" panose="020B0604020202020204" pitchFamily="34" charset="0"/>
              </a:rPr>
              <a:t>Gaughran </a:t>
            </a:r>
            <a:r>
              <a:rPr lang="hr" sz="2400" b="1" i="1" u="none" strike="noStrike" dirty="0">
                <a:solidFill>
                  <a:srgbClr val="000000"/>
                </a:solidFill>
                <a:effectLst/>
                <a:latin typeface="Arial" panose="020B0604020202020204" pitchFamily="34" charset="0"/>
              </a:rPr>
              <a:t>protiv Ujedinjenog Kraljevstva </a:t>
            </a:r>
            <a:r>
              <a:rPr lang="hr" sz="2400" b="1" i="0" u="none" strike="noStrike" dirty="0">
                <a:solidFill>
                  <a:srgbClr val="000000"/>
                </a:solidFill>
                <a:effectLst/>
                <a:latin typeface="Arial" panose="020B0604020202020204" pitchFamily="34" charset="0"/>
              </a:rPr>
              <a:t>- </a:t>
            </a:r>
            <a:r>
              <a:rPr lang="hr" sz="2400" b="1" i="0" u="sng" strike="noStrike" dirty="0">
                <a:solidFill>
                  <a:srgbClr val="0069D6"/>
                </a:solidFill>
                <a:effectLst/>
                <a:latin typeface="Arial" panose="020B0604020202020204" pitchFamily="34" charset="0"/>
                <a:hlinkClick r:id="rId2"/>
              </a:rPr>
              <a:t>45245/15 </a:t>
            </a:r>
            <a:br>
              <a:rPr lang="en-GB" sz="2400" b="0" i="0" u="none" strike="noStrike" dirty="0">
                <a:solidFill>
                  <a:srgbClr val="000000"/>
                </a:solidFill>
                <a:effectLst/>
                <a:latin typeface="Arial" panose="020B0604020202020204" pitchFamily="34" charset="0"/>
              </a:rPr>
            </a:br>
            <a:r>
              <a:rPr lang="hr" sz="2400" b="0" i="0" u="none" strike="noStrike" dirty="0">
                <a:solidFill>
                  <a:srgbClr val="000000"/>
                </a:solidFill>
                <a:effectLst/>
                <a:latin typeface="Arial" panose="020B0604020202020204" pitchFamily="34" charset="0"/>
              </a:rPr>
              <a:t>Presuda 13.2.2020.</a:t>
            </a:r>
            <a:br>
              <a:rPr lang="en-GB" sz="2400" b="0" i="0" u="none" strike="noStrike" dirty="0">
                <a:solidFill>
                  <a:srgbClr val="000000"/>
                </a:solidFill>
                <a:effectLst/>
                <a:latin typeface="Arial" panose="020B0604020202020204" pitchFamily="34" charset="0"/>
              </a:rPr>
            </a:br>
            <a:endParaRPr lang="en-HR" sz="2400" dirty="0"/>
          </a:p>
        </p:txBody>
      </p:sp>
      <p:sp>
        <p:nvSpPr>
          <p:cNvPr id="3" name="Content Placeholder 2">
            <a:extLst>
              <a:ext uri="{FF2B5EF4-FFF2-40B4-BE49-F238E27FC236}">
                <a16:creationId xmlns:a16="http://schemas.microsoft.com/office/drawing/2014/main" id="{9CE3D461-8A41-5D48-B611-43EFD87AF959}"/>
              </a:ext>
            </a:extLst>
          </p:cNvPr>
          <p:cNvSpPr>
            <a:spLocks noGrp="1"/>
          </p:cNvSpPr>
          <p:nvPr>
            <p:ph idx="1"/>
          </p:nvPr>
        </p:nvSpPr>
        <p:spPr/>
        <p:txBody>
          <a:bodyPr/>
          <a:lstStyle/>
          <a:p>
            <a:pPr marL="0" indent="0">
              <a:buNone/>
            </a:pPr>
            <a:r>
              <a:rPr lang="hr" sz="1800" b="0" i="1" u="none" strike="noStrike" dirty="0">
                <a:solidFill>
                  <a:srgbClr val="000000"/>
                </a:solidFill>
                <a:effectLst/>
                <a:latin typeface="Arial" panose="020B0604020202020204" pitchFamily="34" charset="0"/>
              </a:rPr>
              <a:t>Trajkovski i </a:t>
            </a:r>
            <a:r>
              <a:rPr lang="hr" sz="1800" b="0" i="1" u="none" strike="noStrike" dirty="0" err="1">
                <a:solidFill>
                  <a:srgbClr val="000000"/>
                </a:solidFill>
                <a:effectLst/>
                <a:latin typeface="Arial" panose="020B0604020202020204" pitchFamily="34" charset="0"/>
              </a:rPr>
              <a:t>Chipovski </a:t>
            </a:r>
            <a:r>
              <a:rPr lang="hr" sz="1800" b="0" i="1" u="none" strike="noStrike" dirty="0">
                <a:solidFill>
                  <a:srgbClr val="000000"/>
                </a:solidFill>
                <a:effectLst/>
                <a:latin typeface="Arial" panose="020B0604020202020204" pitchFamily="34" charset="0"/>
              </a:rPr>
              <a:t>protiv Sjeverne Makedonije </a:t>
            </a:r>
            <a:r>
              <a:rPr lang="hr" sz="1800" b="0" i="0" u="none" strike="noStrike" dirty="0">
                <a:solidFill>
                  <a:srgbClr val="000000"/>
                </a:solidFill>
                <a:effectLst/>
                <a:latin typeface="Arial" panose="020B0604020202020204" pitchFamily="34" charset="0"/>
              </a:rPr>
              <a:t>, </a:t>
            </a:r>
            <a:r>
              <a:rPr lang="hr" sz="1800" b="0" i="0" u="sng" strike="noStrike" dirty="0">
                <a:solidFill>
                  <a:srgbClr val="0069D6"/>
                </a:solidFill>
                <a:effectLst/>
                <a:latin typeface="Arial" panose="020B0604020202020204" pitchFamily="34" charset="0"/>
                <a:hlinkClick r:id="rId3"/>
              </a:rPr>
              <a:t>53205/13 i 63320/13 </a:t>
            </a:r>
            <a:r>
              <a:rPr lang="hr" sz="1800" b="0" i="0" u="none" strike="noStrike" dirty="0">
                <a:solidFill>
                  <a:srgbClr val="000000"/>
                </a:solidFill>
                <a:effectLst/>
                <a:latin typeface="Arial" panose="020B0604020202020204" pitchFamily="34" charset="0"/>
              </a:rPr>
              <a:t>, 13. veljače 2020.; </a:t>
            </a:r>
            <a:r>
              <a:rPr lang="hr" sz="1800" b="0" i="1" u="none" strike="noStrike" dirty="0">
                <a:solidFill>
                  <a:srgbClr val="000000"/>
                </a:solidFill>
                <a:effectLst/>
                <a:latin typeface="Arial" panose="020B0604020202020204" pitchFamily="34" charset="0"/>
              </a:rPr>
              <a:t>S. i </a:t>
            </a:r>
            <a:r>
              <a:rPr lang="hr" sz="1800" b="0" i="1" u="none" strike="noStrike" dirty="0" err="1">
                <a:solidFill>
                  <a:srgbClr val="000000"/>
                </a:solidFill>
                <a:effectLst/>
                <a:latin typeface="Arial" panose="020B0604020202020204" pitchFamily="34" charset="0"/>
              </a:rPr>
              <a:t>Marper </a:t>
            </a:r>
            <a:r>
              <a:rPr lang="hr" sz="1800" b="0" i="1" u="none" strike="noStrike" dirty="0">
                <a:solidFill>
                  <a:srgbClr val="000000"/>
                </a:solidFill>
                <a:effectLst/>
                <a:latin typeface="Arial" panose="020B0604020202020204" pitchFamily="34" charset="0"/>
              </a:rPr>
              <a:t>protiv Ujedinjenog Kraljevstva </a:t>
            </a:r>
            <a:r>
              <a:rPr lang="hr" sz="1800" b="0" i="0" u="none" strike="noStrike" dirty="0">
                <a:solidFill>
                  <a:srgbClr val="000000"/>
                </a:solidFill>
                <a:effectLst/>
                <a:latin typeface="Arial" panose="020B0604020202020204" pitchFamily="34" charset="0"/>
              </a:rPr>
              <a:t>[GC], </a:t>
            </a:r>
            <a:r>
              <a:rPr lang="hr" sz="1800" b="0" i="0" u="sng" strike="noStrike" dirty="0">
                <a:solidFill>
                  <a:srgbClr val="0069D6"/>
                </a:solidFill>
                <a:effectLst/>
                <a:latin typeface="Arial" panose="020B0604020202020204" pitchFamily="34" charset="0"/>
                <a:hlinkClick r:id="rId4"/>
              </a:rPr>
              <a:t>30562/04 </a:t>
            </a:r>
            <a:r>
              <a:rPr lang="hr" sz="1800" b="0" i="0" u="none" strike="noStrike" dirty="0">
                <a:solidFill>
                  <a:srgbClr val="000000"/>
                </a:solidFill>
                <a:effectLst/>
                <a:latin typeface="Arial" panose="020B0604020202020204" pitchFamily="34" charset="0"/>
              </a:rPr>
              <a:t>i </a:t>
            </a:r>
            <a:r>
              <a:rPr lang="hr" sz="1800" b="0" i="0" u="sng" strike="noStrike" dirty="0">
                <a:solidFill>
                  <a:srgbClr val="0069D6"/>
                </a:solidFill>
                <a:effectLst/>
                <a:latin typeface="Arial" panose="020B0604020202020204" pitchFamily="34" charset="0"/>
                <a:hlinkClick r:id="rId5"/>
              </a:rPr>
              <a:t>30566/04 </a:t>
            </a:r>
            <a:r>
              <a:rPr lang="hr" sz="1800" b="0" i="0" u="none" strike="noStrike" dirty="0">
                <a:solidFill>
                  <a:srgbClr val="000000"/>
                </a:solidFill>
                <a:effectLst/>
                <a:latin typeface="Arial" panose="020B0604020202020204" pitchFamily="34" charset="0"/>
              </a:rPr>
              <a:t>, 4. prosinca 2008., </a:t>
            </a:r>
            <a:r>
              <a:rPr lang="hr" sz="1800" b="0" i="0" u="sng" strike="noStrike" dirty="0">
                <a:solidFill>
                  <a:srgbClr val="0069D6"/>
                </a:solidFill>
                <a:effectLst/>
                <a:latin typeface="Arial" panose="020B0604020202020204" pitchFamily="34" charset="0"/>
                <a:hlinkClick r:id="rId6"/>
              </a:rPr>
              <a:t>Informativna bilješka 114 </a:t>
            </a:r>
            <a:r>
              <a:rPr lang="hr" sz="1800" b="0" i="0" u="none" strike="noStrike" dirty="0">
                <a:solidFill>
                  <a:srgbClr val="000000"/>
                </a:solidFill>
                <a:effectLst/>
                <a:latin typeface="Arial" panose="020B0604020202020204" pitchFamily="34" charset="0"/>
              </a:rPr>
              <a:t>; </a:t>
            </a:r>
            <a:r>
              <a:rPr lang="hr" sz="1800" b="0" i="1" u="none" strike="noStrike" dirty="0" err="1">
                <a:solidFill>
                  <a:srgbClr val="000000"/>
                </a:solidFill>
                <a:effectLst/>
                <a:latin typeface="Arial" panose="020B0604020202020204" pitchFamily="34" charset="0"/>
              </a:rPr>
              <a:t>Gardel </a:t>
            </a:r>
            <a:r>
              <a:rPr lang="hr" sz="1800" b="0" i="1" u="none" strike="noStrike" dirty="0">
                <a:solidFill>
                  <a:srgbClr val="000000"/>
                </a:solidFill>
                <a:effectLst/>
                <a:latin typeface="Arial" panose="020B0604020202020204" pitchFamily="34" charset="0"/>
              </a:rPr>
              <a:t>protiv Francuske </a:t>
            </a:r>
            <a:r>
              <a:rPr lang="hr" sz="1800" b="0" i="0" u="none" strike="noStrike" dirty="0">
                <a:solidFill>
                  <a:srgbClr val="000000"/>
                </a:solidFill>
                <a:effectLst/>
                <a:latin typeface="Arial" panose="020B0604020202020204" pitchFamily="34" charset="0"/>
              </a:rPr>
              <a:t>, </a:t>
            </a:r>
            <a:r>
              <a:rPr lang="hr" sz="1800" b="0" i="0" u="sng" strike="noStrike" dirty="0">
                <a:solidFill>
                  <a:srgbClr val="0069D6"/>
                </a:solidFill>
                <a:effectLst/>
                <a:latin typeface="Arial" panose="020B0604020202020204" pitchFamily="34" charset="0"/>
                <a:hlinkClick r:id="rId7"/>
              </a:rPr>
              <a:t>16428/05 </a:t>
            </a:r>
            <a:r>
              <a:rPr lang="hr" sz="1800" b="0" i="0" u="none" strike="noStrike" dirty="0">
                <a:solidFill>
                  <a:srgbClr val="000000"/>
                </a:solidFill>
                <a:effectLst/>
                <a:latin typeface="Arial" panose="020B0604020202020204" pitchFamily="34" charset="0"/>
              </a:rPr>
              <a:t>, 17. prosinca 2009., </a:t>
            </a:r>
            <a:r>
              <a:rPr lang="hr" sz="1800" b="0" i="0" u="sng" strike="noStrike" dirty="0">
                <a:solidFill>
                  <a:srgbClr val="0069D6"/>
                </a:solidFill>
                <a:effectLst/>
                <a:latin typeface="Arial" panose="020B0604020202020204" pitchFamily="34" charset="0"/>
                <a:hlinkClick r:id="rId8"/>
              </a:rPr>
              <a:t>Informativna bilješka 125 </a:t>
            </a:r>
            <a:r>
              <a:rPr lang="hr" sz="1800" b="0" i="0" u="none" strike="noStrike" dirty="0">
                <a:solidFill>
                  <a:srgbClr val="000000"/>
                </a:solidFill>
                <a:effectLst/>
                <a:latin typeface="Arial" panose="020B0604020202020204" pitchFamily="34" charset="0"/>
              </a:rPr>
              <a:t>; </a:t>
            </a:r>
            <a:r>
              <a:rPr lang="hr" sz="1800" b="0" i="1" u="none" strike="noStrike" dirty="0">
                <a:solidFill>
                  <a:srgbClr val="000000"/>
                </a:solidFill>
                <a:effectLst/>
                <a:latin typeface="Arial" panose="020B0604020202020204" pitchFamily="34" charset="0"/>
              </a:rPr>
              <a:t>MK protiv Francuske </a:t>
            </a:r>
            <a:r>
              <a:rPr lang="hr" sz="1800" b="0" i="0" u="none" strike="noStrike" dirty="0">
                <a:solidFill>
                  <a:srgbClr val="000000"/>
                </a:solidFill>
                <a:effectLst/>
                <a:latin typeface="Arial" panose="020B0604020202020204" pitchFamily="34" charset="0"/>
              </a:rPr>
              <a:t>, </a:t>
            </a:r>
            <a:r>
              <a:rPr lang="hr" sz="1800" b="0" i="0" u="sng" strike="noStrike" dirty="0">
                <a:solidFill>
                  <a:srgbClr val="0069D6"/>
                </a:solidFill>
                <a:effectLst/>
                <a:latin typeface="Arial" panose="020B0604020202020204" pitchFamily="34" charset="0"/>
                <a:hlinkClick r:id="rId9"/>
              </a:rPr>
              <a:t>19522/09 </a:t>
            </a:r>
            <a:r>
              <a:rPr lang="hr" sz="1800" b="0" i="0" u="none" strike="noStrike" dirty="0">
                <a:solidFill>
                  <a:srgbClr val="000000"/>
                </a:solidFill>
                <a:effectLst/>
                <a:latin typeface="Arial" panose="020B0604020202020204" pitchFamily="34" charset="0"/>
              </a:rPr>
              <a:t>, 18. travnja 2013., </a:t>
            </a:r>
            <a:r>
              <a:rPr lang="hr" sz="1800" b="0" i="0" u="sng" strike="noStrike" dirty="0">
                <a:solidFill>
                  <a:srgbClr val="0069D6"/>
                </a:solidFill>
                <a:effectLst/>
                <a:latin typeface="Arial" panose="020B0604020202020204" pitchFamily="34" charset="0"/>
                <a:hlinkClick r:id="rId10"/>
              </a:rPr>
              <a:t>Informativna bilješka 162 </a:t>
            </a:r>
            <a:r>
              <a:rPr lang="hr" sz="1800" b="0" i="0" u="none" strike="noStrike" dirty="0">
                <a:solidFill>
                  <a:srgbClr val="000000"/>
                </a:solidFill>
                <a:effectLst/>
                <a:latin typeface="Arial" panose="020B0604020202020204" pitchFamily="34" charset="0"/>
              </a:rPr>
              <a:t>; </a:t>
            </a:r>
            <a:r>
              <a:rPr lang="hr" sz="1800" b="0" i="1" u="none" strike="noStrike" dirty="0" err="1">
                <a:solidFill>
                  <a:srgbClr val="000000"/>
                </a:solidFill>
                <a:effectLst/>
                <a:latin typeface="Arial" panose="020B0604020202020204" pitchFamily="34" charset="0"/>
              </a:rPr>
              <a:t>Peruzzo </a:t>
            </a:r>
            <a:r>
              <a:rPr lang="hr" sz="1800" b="0" i="1" u="none" strike="noStrike" dirty="0">
                <a:solidFill>
                  <a:srgbClr val="000000"/>
                </a:solidFill>
                <a:effectLst/>
                <a:latin typeface="Arial" panose="020B0604020202020204" pitchFamily="34" charset="0"/>
              </a:rPr>
              <a:t>i Martens protiv Njemačke </a:t>
            </a:r>
            <a:r>
              <a:rPr lang="hr" sz="1800" b="0" i="0" u="none" strike="noStrike" dirty="0">
                <a:solidFill>
                  <a:srgbClr val="000000"/>
                </a:solidFill>
                <a:effectLst/>
                <a:latin typeface="Arial" panose="020B0604020202020204" pitchFamily="34" charset="0"/>
              </a:rPr>
              <a:t>(odl.), </a:t>
            </a:r>
            <a:r>
              <a:rPr lang="hr" sz="1800" b="0" i="0" u="sng" strike="noStrike" dirty="0">
                <a:solidFill>
                  <a:srgbClr val="0069D6"/>
                </a:solidFill>
                <a:effectLst/>
                <a:latin typeface="Arial" panose="020B0604020202020204" pitchFamily="34" charset="0"/>
                <a:hlinkClick r:id="rId11"/>
              </a:rPr>
              <a:t>7841/08 </a:t>
            </a:r>
            <a:r>
              <a:rPr lang="hr" sz="1800" b="0" i="0" u="none" strike="noStrike" dirty="0">
                <a:solidFill>
                  <a:srgbClr val="000000"/>
                </a:solidFill>
                <a:effectLst/>
                <a:latin typeface="Arial" panose="020B0604020202020204" pitchFamily="34" charset="0"/>
              </a:rPr>
              <a:t>i </a:t>
            </a:r>
            <a:r>
              <a:rPr lang="hr" sz="1800" b="0" i="0" u="sng" strike="noStrike" dirty="0">
                <a:solidFill>
                  <a:srgbClr val="0069D6"/>
                </a:solidFill>
                <a:effectLst/>
                <a:latin typeface="Arial" panose="020B0604020202020204" pitchFamily="34" charset="0"/>
                <a:hlinkClick r:id="rId12"/>
              </a:rPr>
              <a:t>57900/12 </a:t>
            </a:r>
            <a:r>
              <a:rPr lang="hr" sz="1800" b="0" i="0" u="none" strike="noStrike" dirty="0">
                <a:solidFill>
                  <a:srgbClr val="000000"/>
                </a:solidFill>
                <a:effectLst/>
                <a:latin typeface="Arial" panose="020B0604020202020204" pitchFamily="34" charset="0"/>
              </a:rPr>
              <a:t>, 4. lipnja 2013., </a:t>
            </a:r>
            <a:r>
              <a:rPr lang="hr" sz="1800" b="0" i="0" u="sng" strike="noStrike" dirty="0">
                <a:solidFill>
                  <a:srgbClr val="0069D6"/>
                </a:solidFill>
                <a:effectLst/>
                <a:latin typeface="Arial" panose="020B0604020202020204" pitchFamily="34" charset="0"/>
                <a:hlinkClick r:id="rId13"/>
              </a:rPr>
              <a:t>Informativna bilješka 164 </a:t>
            </a:r>
            <a:r>
              <a:rPr lang="hr" sz="1800" b="0" i="0" u="none" strike="noStrike" dirty="0">
                <a:solidFill>
                  <a:srgbClr val="000000"/>
                </a:solidFill>
                <a:effectLst/>
                <a:latin typeface="Arial" panose="020B0604020202020204" pitchFamily="34" charset="0"/>
              </a:rPr>
              <a:t>; </a:t>
            </a:r>
            <a:r>
              <a:rPr lang="hr" sz="1800" b="0" i="1" u="none" strike="noStrike" dirty="0" err="1">
                <a:solidFill>
                  <a:srgbClr val="000000"/>
                </a:solidFill>
                <a:effectLst/>
                <a:latin typeface="Arial" panose="020B0604020202020204" pitchFamily="34" charset="0"/>
              </a:rPr>
              <a:t>Aycaguer </a:t>
            </a:r>
            <a:r>
              <a:rPr lang="hr" sz="1800" b="0" i="1" u="none" strike="noStrike" dirty="0">
                <a:solidFill>
                  <a:srgbClr val="000000"/>
                </a:solidFill>
                <a:effectLst/>
                <a:latin typeface="Arial" panose="020B0604020202020204" pitchFamily="34" charset="0"/>
              </a:rPr>
              <a:t>protiv Francuske </a:t>
            </a:r>
            <a:r>
              <a:rPr lang="hr" sz="1800" b="0" i="0" u="none" strike="noStrike" dirty="0">
                <a:solidFill>
                  <a:srgbClr val="000000"/>
                </a:solidFill>
                <a:effectLst/>
                <a:latin typeface="Arial" panose="020B0604020202020204" pitchFamily="34" charset="0"/>
              </a:rPr>
              <a:t>, </a:t>
            </a:r>
            <a:r>
              <a:rPr lang="hr" sz="1800" b="0" i="0" u="sng" strike="noStrike" dirty="0">
                <a:solidFill>
                  <a:srgbClr val="0069D6"/>
                </a:solidFill>
                <a:effectLst/>
                <a:latin typeface="Arial" panose="020B0604020202020204" pitchFamily="34" charset="0"/>
                <a:hlinkClick r:id="rId14"/>
              </a:rPr>
              <a:t>8806/12 </a:t>
            </a:r>
            <a:r>
              <a:rPr lang="hr" sz="1800" b="0" i="0" u="none" strike="noStrike" dirty="0">
                <a:solidFill>
                  <a:srgbClr val="000000"/>
                </a:solidFill>
                <a:effectLst/>
                <a:latin typeface="Arial" panose="020B0604020202020204" pitchFamily="34" charset="0"/>
              </a:rPr>
              <a:t>, 22. lipnja 2017., </a:t>
            </a:r>
            <a:r>
              <a:rPr lang="hr" sz="1800" b="0" i="0" u="sng" strike="noStrike" dirty="0">
                <a:solidFill>
                  <a:srgbClr val="0069D6"/>
                </a:solidFill>
                <a:effectLst/>
                <a:latin typeface="Arial" panose="020B0604020202020204" pitchFamily="34" charset="0"/>
                <a:hlinkClick r:id="rId15"/>
              </a:rPr>
              <a:t>Informativna bilješka 208 </a:t>
            </a:r>
            <a:r>
              <a:rPr lang="hr" sz="1800" b="0" i="0" u="none" strike="noStrike" dirty="0">
                <a:solidFill>
                  <a:srgbClr val="000000"/>
                </a:solidFill>
                <a:effectLst/>
                <a:latin typeface="Arial" panose="020B0604020202020204" pitchFamily="34" charset="0"/>
              </a:rPr>
              <a:t>; i </a:t>
            </a:r>
            <a:r>
              <a:rPr lang="hr" sz="1800" b="0" i="1" u="none" strike="noStrike" dirty="0">
                <a:solidFill>
                  <a:srgbClr val="000000"/>
                </a:solidFill>
                <a:effectLst/>
                <a:latin typeface="Arial" panose="020B0604020202020204" pitchFamily="34" charset="0"/>
              </a:rPr>
              <a:t>Catt protiv Ujedinjenog Kraljevstva </a:t>
            </a:r>
            <a:r>
              <a:rPr lang="hr" sz="1800" b="0" i="0" u="none" strike="noStrike" dirty="0">
                <a:solidFill>
                  <a:srgbClr val="000000"/>
                </a:solidFill>
                <a:effectLst/>
                <a:latin typeface="Arial" panose="020B0604020202020204" pitchFamily="34" charset="0"/>
              </a:rPr>
              <a:t>, </a:t>
            </a:r>
            <a:r>
              <a:rPr lang="hr" sz="1800" b="0" i="0" u="sng" strike="noStrike" dirty="0">
                <a:solidFill>
                  <a:srgbClr val="0069D6"/>
                </a:solidFill>
                <a:effectLst/>
                <a:latin typeface="Arial" panose="020B0604020202020204" pitchFamily="34" charset="0"/>
                <a:hlinkClick r:id="rId16"/>
              </a:rPr>
              <a:t>43514/15 </a:t>
            </a:r>
            <a:r>
              <a:rPr lang="hr" sz="1800" b="0" i="0" u="none" strike="noStrike" dirty="0">
                <a:solidFill>
                  <a:srgbClr val="000000"/>
                </a:solidFill>
                <a:effectLst/>
                <a:latin typeface="Arial" panose="020B0604020202020204" pitchFamily="34" charset="0"/>
              </a:rPr>
              <a:t>, 24. siječnja 2019., </a:t>
            </a:r>
            <a:r>
              <a:rPr lang="hr" sz="1800" b="0" i="0" u="sng" strike="noStrike" dirty="0">
                <a:solidFill>
                  <a:srgbClr val="0069D6"/>
                </a:solidFill>
                <a:effectLst/>
                <a:latin typeface="Arial" panose="020B0604020202020204" pitchFamily="34" charset="0"/>
                <a:hlinkClick r:id="rId17"/>
              </a:rPr>
              <a:t>informativna bilješka 225 </a:t>
            </a:r>
            <a:r>
              <a:rPr lang="hr" sz="1800" b="0" i="0" u="none" strike="noStrike" dirty="0">
                <a:solidFill>
                  <a:srgbClr val="000000"/>
                </a:solidFill>
                <a:effectLst/>
                <a:latin typeface="Arial" panose="020B0604020202020204" pitchFamily="34" charset="0"/>
              </a:rPr>
              <a:t>)</a:t>
            </a:r>
            <a:endParaRPr lang="en-HR" dirty="0"/>
          </a:p>
        </p:txBody>
      </p:sp>
    </p:spTree>
    <p:extLst>
      <p:ext uri="{BB962C8B-B14F-4D97-AF65-F5344CB8AC3E}">
        <p14:creationId xmlns:p14="http://schemas.microsoft.com/office/powerpoint/2010/main" val="243227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44B78-B9C4-1040-8AB4-343804F402B2}"/>
              </a:ext>
            </a:extLst>
          </p:cNvPr>
          <p:cNvSpPr>
            <a:spLocks noGrp="1"/>
          </p:cNvSpPr>
          <p:nvPr>
            <p:ph idx="1"/>
          </p:nvPr>
        </p:nvSpPr>
        <p:spPr>
          <a:xfrm>
            <a:off x="838200" y="390363"/>
            <a:ext cx="10515600" cy="5559024"/>
          </a:xfrm>
        </p:spPr>
        <p:txBody>
          <a:bodyPr>
            <a:normAutofit fontScale="92500" lnSpcReduction="20000"/>
          </a:bodyPr>
          <a:lstStyle/>
          <a:p>
            <a:pPr marL="0" marR="0" algn="l">
              <a:spcBef>
                <a:spcPts val="1200"/>
              </a:spcBef>
              <a:spcAft>
                <a:spcPts val="1200"/>
              </a:spcAft>
            </a:pPr>
            <a:r>
              <a:rPr lang="hr" sz="1800" b="1" i="0" u="none" strike="noStrike" dirty="0">
                <a:solidFill>
                  <a:srgbClr val="000000"/>
                </a:solidFill>
                <a:effectLst/>
                <a:latin typeface="Arial" panose="020B0604020202020204" pitchFamily="34" charset="0"/>
              </a:rPr>
              <a:t>Članak 8 - Poštivanje privatnog života</a:t>
            </a:r>
          </a:p>
          <a:p>
            <a:pPr marL="0" marR="0" indent="0" algn="l">
              <a:spcBef>
                <a:spcPts val="1200"/>
              </a:spcBef>
              <a:spcAft>
                <a:spcPts val="1200"/>
              </a:spcAft>
              <a:buNone/>
            </a:pPr>
            <a:endParaRPr lang="en-GB" b="0" i="0" u="none" strike="noStrike" dirty="0">
              <a:solidFill>
                <a:srgbClr val="000000"/>
              </a:solidFill>
              <a:effectLst/>
              <a:latin typeface="Arial" panose="020B0604020202020204" pitchFamily="34" charset="0"/>
            </a:endParaRPr>
          </a:p>
          <a:p>
            <a:pPr marL="0" marR="0" algn="l">
              <a:spcBef>
                <a:spcPts val="0"/>
              </a:spcBef>
              <a:spcAft>
                <a:spcPts val="0"/>
              </a:spcAft>
            </a:pPr>
            <a:r>
              <a:rPr lang="hr" sz="1800" b="1" i="0" u="none" strike="noStrike" dirty="0">
                <a:solidFill>
                  <a:srgbClr val="000000"/>
                </a:solidFill>
                <a:effectLst/>
                <a:latin typeface="Arial" panose="020B0604020202020204" pitchFamily="34" charset="0"/>
              </a:rPr>
              <a:t>Nerazmjeran karakter neograničenog zadržavanja DNK profila, otisaka prstiju i fotografije osobe osuđene za lakše kazneno djelo: </a:t>
            </a:r>
            <a:r>
              <a:rPr lang="hr" sz="1800" b="1" i="1" u="none" strike="noStrike" dirty="0">
                <a:solidFill>
                  <a:srgbClr val="000000"/>
                </a:solidFill>
                <a:effectLst/>
                <a:latin typeface="Arial" panose="020B0604020202020204" pitchFamily="34" charset="0"/>
              </a:rPr>
              <a:t>kršenje</a:t>
            </a:r>
            <a:endParaRPr lang="en-GB" b="1" i="0" u="none" strike="noStrike" dirty="0">
              <a:solidFill>
                <a:srgbClr val="000000"/>
              </a:solidFill>
              <a:effectLst/>
              <a:latin typeface="Arial" panose="020B0604020202020204" pitchFamily="34" charset="0"/>
            </a:endParaRPr>
          </a:p>
          <a:p>
            <a:pPr marL="0" marR="0" algn="just">
              <a:spcBef>
                <a:spcPts val="1200"/>
              </a:spcBef>
              <a:spcAft>
                <a:spcPts val="0"/>
              </a:spcAft>
            </a:pPr>
            <a:r>
              <a:rPr lang="hr" sz="1800" b="0" i="1" u="none" strike="noStrike" dirty="0">
                <a:solidFill>
                  <a:srgbClr val="000000"/>
                </a:solidFill>
                <a:effectLst/>
                <a:latin typeface="Arial" panose="020B0604020202020204" pitchFamily="34" charset="0"/>
              </a:rPr>
              <a:t>Činjenice </a:t>
            </a:r>
            <a:r>
              <a:rPr lang="hr" sz="1800" b="0" i="0" u="none" strike="noStrike" dirty="0">
                <a:solidFill>
                  <a:srgbClr val="000000"/>
                </a:solidFill>
                <a:effectLst/>
                <a:latin typeface="Arial" panose="020B0604020202020204" pitchFamily="34" charset="0"/>
              </a:rPr>
              <a:t>– Podnositelj zahtjeva je osuđen za lakše kazneno djelo u Sjevernoj Irskoj. Žalio se na uzimanje i neograničeno zadržavanje njegovog DNK profila, otisaka prstiju i </a:t>
            </a:r>
            <a:r>
              <a:rPr lang="hr" sz="1800" b="0" i="0" u="none" strike="noStrike" dirty="0">
                <a:solidFill>
                  <a:srgbClr val="FF0000"/>
                </a:solidFill>
                <a:effectLst/>
                <a:latin typeface="Arial" panose="020B0604020202020204" pitchFamily="34" charset="0"/>
              </a:rPr>
              <a:t>fotografije </a:t>
            </a:r>
            <a:r>
              <a:rPr lang="hr" sz="1800" b="0" i="0" u="none" strike="noStrike" dirty="0">
                <a:solidFill>
                  <a:srgbClr val="000000"/>
                </a:solidFill>
                <a:effectLst/>
                <a:latin typeface="Arial" panose="020B0604020202020204" pitchFamily="34" charset="0"/>
              </a:rPr>
              <a:t>od strane policije.</a:t>
            </a:r>
            <a:endParaRPr lang="en-GB" b="0" i="0" u="none" strike="noStrike" dirty="0">
              <a:solidFill>
                <a:srgbClr val="000000"/>
              </a:solidFill>
              <a:effectLst/>
              <a:latin typeface="Arial" panose="020B0604020202020204" pitchFamily="34" charset="0"/>
            </a:endParaRPr>
          </a:p>
          <a:p>
            <a:pPr marL="0" marR="0" algn="just">
              <a:spcBef>
                <a:spcPts val="1200"/>
              </a:spcBef>
              <a:spcAft>
                <a:spcPts val="0"/>
              </a:spcAft>
            </a:pPr>
            <a:r>
              <a:rPr lang="hr" sz="1800" b="0" i="1" u="none" strike="noStrike" dirty="0">
                <a:solidFill>
                  <a:srgbClr val="000000"/>
                </a:solidFill>
                <a:effectLst/>
                <a:latin typeface="Arial" panose="020B0604020202020204" pitchFamily="34" charset="0"/>
              </a:rPr>
              <a:t>Zakon </a:t>
            </a:r>
            <a:r>
              <a:rPr lang="hr" sz="1800" b="0" i="0" u="none" strike="noStrike" dirty="0">
                <a:solidFill>
                  <a:srgbClr val="000000"/>
                </a:solidFill>
                <a:effectLst/>
                <a:latin typeface="Arial" panose="020B0604020202020204" pitchFamily="34" charset="0"/>
              </a:rPr>
              <a:t>– članak 8.: Zadržavanje DNK profila i otisaka prstiju podnositelja zahtjeva predstavljalo je miješanje u privatni život podnositelja zahtjeva. </a:t>
            </a:r>
            <a:r>
              <a:rPr lang="hr" sz="1800" b="0" i="0" u="none" strike="noStrike" dirty="0">
                <a:solidFill>
                  <a:srgbClr val="FF0000"/>
                </a:solidFill>
                <a:effectLst/>
                <a:latin typeface="Arial" panose="020B0604020202020204" pitchFamily="34" charset="0"/>
              </a:rPr>
              <a:t>S obzirom na to da je podnositeljeva pritvorska fotografija snimljena nakon njegovog uhićenja i da će se čuvati neograničeno vrijeme u lokalnoj bazi podataka za korištenje od strane policije, pri čemu će policija također na fotografiji primijeniti tehnike prepoznavanja lica i mapiranja lica, snimanje i zadržavanje podnositeljevih podataka fotografija predstavljala je miješanje u njegovo pravo na privatni život.</a:t>
            </a:r>
            <a:endParaRPr lang="en-GB" b="0" i="0" u="none" strike="noStrike" dirty="0">
              <a:solidFill>
                <a:srgbClr val="FF0000"/>
              </a:solidFill>
              <a:effectLst/>
              <a:latin typeface="Arial" panose="020B0604020202020204" pitchFamily="34" charset="0"/>
            </a:endParaRPr>
          </a:p>
          <a:p>
            <a:pPr marL="0" marR="0" algn="just">
              <a:spcBef>
                <a:spcPts val="1200"/>
              </a:spcBef>
              <a:spcAft>
                <a:spcPts val="0"/>
              </a:spcAft>
            </a:pPr>
            <a:r>
              <a:rPr lang="hr" sz="1800" b="0" i="0" u="none" strike="noStrike" dirty="0">
                <a:solidFill>
                  <a:srgbClr val="000000"/>
                </a:solidFill>
                <a:effectLst/>
                <a:latin typeface="Arial" panose="020B0604020202020204" pitchFamily="34" charset="0"/>
              </a:rPr>
              <a:t>Zadržavanje </a:t>
            </a:r>
            <a:r>
              <a:rPr lang="hr" sz="1800" b="1" i="0" u="none" strike="noStrike" dirty="0">
                <a:solidFill>
                  <a:srgbClr val="FF0000"/>
                </a:solidFill>
                <a:effectLst/>
                <a:latin typeface="Arial" panose="020B0604020202020204" pitchFamily="34" charset="0"/>
              </a:rPr>
              <a:t>biometrijskih podataka i fotografija </a:t>
            </a:r>
            <a:r>
              <a:rPr lang="hr" sz="1800" b="0" i="0" u="none" strike="noStrike" dirty="0">
                <a:solidFill>
                  <a:srgbClr val="000000"/>
                </a:solidFill>
                <a:effectLst/>
                <a:latin typeface="Arial" panose="020B0604020202020204" pitchFamily="34" charset="0"/>
              </a:rPr>
              <a:t>slijedilo je legitimnu svrhu sprječavanja kriminala. Dok je prvotno uzimanje ovih informacija imalo za cilj povezivanje određene osobe s određenim zločinom za koji je ona ili ona bila osumnjičena, </a:t>
            </a:r>
            <a:r>
              <a:rPr lang="hr" sz="1800" b="0" i="0" u="none" strike="noStrike" dirty="0">
                <a:solidFill>
                  <a:srgbClr val="FF0000"/>
                </a:solidFill>
                <a:effectLst/>
                <a:latin typeface="Arial" panose="020B0604020202020204" pitchFamily="34" charset="0"/>
              </a:rPr>
              <a:t>njihovo zadržavanje je imalo širu svrhu pomoći u identifikaciji osoba koje bi mogle počiniti kazneno djelo u budućnosti.</a:t>
            </a:r>
            <a:endParaRPr lang="en-GB" b="0" i="0" u="none" strike="noStrike" dirty="0">
              <a:solidFill>
                <a:srgbClr val="FF0000"/>
              </a:solidFill>
              <a:effectLst/>
              <a:latin typeface="Arial" panose="020B0604020202020204" pitchFamily="34" charset="0"/>
            </a:endParaRPr>
          </a:p>
          <a:p>
            <a:pPr marL="0" marR="0" algn="just">
              <a:spcBef>
                <a:spcPts val="1200"/>
              </a:spcBef>
              <a:spcAft>
                <a:spcPts val="0"/>
              </a:spcAft>
            </a:pPr>
            <a:r>
              <a:rPr lang="hr" sz="1800" b="0" i="0" u="none" strike="noStrike" dirty="0">
                <a:solidFill>
                  <a:srgbClr val="FF0000"/>
                </a:solidFill>
                <a:effectLst/>
                <a:latin typeface="Arial" panose="020B0604020202020204" pitchFamily="34" charset="0"/>
              </a:rPr>
              <a:t>Postojala je sužena granica slobodne procjene na raspolaganju državama pri određivanju ograničenja zadržavanja biometrijskih podataka osuđenih osoba. </a:t>
            </a:r>
            <a:r>
              <a:rPr lang="hr" sz="1800" b="0" i="0" u="none" strike="noStrike" dirty="0">
                <a:solidFill>
                  <a:srgbClr val="000000"/>
                </a:solidFill>
                <a:effectLst/>
                <a:latin typeface="Arial" panose="020B0604020202020204" pitchFamily="34" charset="0"/>
              </a:rPr>
              <a:t>Međutim, trajanje razdoblja čuvanja nije nužno bilo odlučujuće u ocjeni je li država prekoračila prihvatljivu slobodu procjene pri uspostavljanju relevantnog režima. Također je bilo važno je li režim uzeo u </a:t>
            </a:r>
            <a:r>
              <a:rPr lang="hr" sz="1800" b="1" i="0" u="none" strike="noStrike" dirty="0">
                <a:solidFill>
                  <a:srgbClr val="000000"/>
                </a:solidFill>
                <a:effectLst/>
                <a:latin typeface="Arial" panose="020B0604020202020204" pitchFamily="34" charset="0"/>
              </a:rPr>
              <a:t>obzir ozbiljnost kaznenog djela i potrebu da se zadrže podaci, te zaštitne mjere dostupne pojedincu. Tamo gdje se država stavila na granicu slobodne procjene pri dodjeljivanju najšire ovlasti neograničenog zadržavanja, postojanje i funkcioniranje određenih zaštitnih mjera postalo je odlučujuće.</a:t>
            </a:r>
            <a:endParaRPr lang="en-GB" b="1" i="0" u="none" strike="noStrike" dirty="0">
              <a:solidFill>
                <a:srgbClr val="000000"/>
              </a:solidFill>
              <a:effectLst/>
              <a:latin typeface="Arial" panose="020B0604020202020204" pitchFamily="34" charset="0"/>
            </a:endParaRPr>
          </a:p>
          <a:p>
            <a:endParaRPr lang="en-HR" dirty="0"/>
          </a:p>
        </p:txBody>
      </p:sp>
    </p:spTree>
    <p:extLst>
      <p:ext uri="{BB962C8B-B14F-4D97-AF65-F5344CB8AC3E}">
        <p14:creationId xmlns:p14="http://schemas.microsoft.com/office/powerpoint/2010/main" val="18828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557C6-8E45-1843-AF57-E0EE808B0E53}"/>
              </a:ext>
            </a:extLst>
          </p:cNvPr>
          <p:cNvSpPr>
            <a:spLocks noGrp="1"/>
          </p:cNvSpPr>
          <p:nvPr>
            <p:ph idx="1"/>
          </p:nvPr>
        </p:nvSpPr>
        <p:spPr>
          <a:xfrm>
            <a:off x="838200" y="416690"/>
            <a:ext cx="10515600" cy="6041984"/>
          </a:xfrm>
        </p:spPr>
        <p:txBody>
          <a:bodyPr>
            <a:normAutofit fontScale="55000" lnSpcReduction="20000"/>
          </a:bodyPr>
          <a:lstStyle/>
          <a:p>
            <a:pPr marL="0" marR="0" algn="just">
              <a:spcBef>
                <a:spcPts val="1200"/>
              </a:spcBef>
              <a:spcAft>
                <a:spcPts val="0"/>
              </a:spcAft>
            </a:pPr>
            <a:r>
              <a:rPr lang="hr" sz="2800" b="0" i="0" u="none" strike="noStrike" dirty="0">
                <a:solidFill>
                  <a:srgbClr val="000000"/>
                </a:solidFill>
                <a:effectLst/>
                <a:latin typeface="Arial" panose="020B0604020202020204" pitchFamily="34" charset="0"/>
              </a:rPr>
              <a:t>Vlada je tvrdila da što je više podataka zadržano, to je više zločina spriječeno. Prihvaćanje takvog argumenta u kontekstu sheme neograničenog zadržavanja u praksi bi bilo jednako opravdavanju pohranjivanja podataka o cijeloj populaciji i njihovim preminulim srodnicima, što bi definitivno bilo pretjerano… . Vlada je također naglasila da će oni koji su bili osuđeni zapravo najvjerojatnije biti ponovno osuđeni nakon relativno kratkog razdoblja od dvije godine.</a:t>
            </a:r>
            <a:endParaRPr lang="en-GB" b="0" i="0" u="none" strike="noStrike" dirty="0">
              <a:solidFill>
                <a:srgbClr val="000000"/>
              </a:solidFill>
              <a:effectLst/>
              <a:latin typeface="Arial" panose="020B0604020202020204" pitchFamily="34" charset="0"/>
            </a:endParaRPr>
          </a:p>
          <a:p>
            <a:pPr marL="0" marR="0" algn="just">
              <a:spcBef>
                <a:spcPts val="1200"/>
              </a:spcBef>
              <a:spcAft>
                <a:spcPts val="0"/>
              </a:spcAft>
            </a:pPr>
            <a:r>
              <a:rPr lang="hr" sz="2800" b="1" i="0" u="none" strike="noStrike" dirty="0">
                <a:solidFill>
                  <a:srgbClr val="000000"/>
                </a:solidFill>
                <a:effectLst/>
                <a:latin typeface="Arial" panose="020B0604020202020204" pitchFamily="34" charset="0"/>
              </a:rPr>
              <a:t>Istraga “hladnih slučajeva” bila je u javnom interesu, u općem smislu borbe protiv kriminala. Međutim, policija je morala izvršavati svoje dužnosti na način koji je bio u skladu s pravima i slobodama drugih pojedinaca.</a:t>
            </a:r>
            <a:endParaRPr lang="en-GB" b="1" i="0" u="none" strike="noStrike" dirty="0">
              <a:solidFill>
                <a:srgbClr val="000000"/>
              </a:solidFill>
              <a:effectLst/>
              <a:latin typeface="Arial" panose="020B0604020202020204" pitchFamily="34" charset="0"/>
            </a:endParaRPr>
          </a:p>
          <a:p>
            <a:pPr marL="0" marR="0" algn="just">
              <a:spcBef>
                <a:spcPts val="1200"/>
              </a:spcBef>
              <a:spcAft>
                <a:spcPts val="0"/>
              </a:spcAft>
            </a:pPr>
            <a:r>
              <a:rPr lang="hr" sz="2800" b="0" i="0" u="none" strike="noStrike" dirty="0">
                <a:solidFill>
                  <a:srgbClr val="000000"/>
                </a:solidFill>
                <a:effectLst/>
                <a:latin typeface="Arial" panose="020B0604020202020204" pitchFamily="34" charset="0"/>
              </a:rPr>
              <a:t>Nakon što je odlučila uspostaviti režim zadržavanja na neodređeno vrijeme, država je morala osigurati postojanje i učinkovitost određenih zaštitnih mjera za podnositelja zahtjeva, nekoga tko je osuđen za kazneno djelo. </a:t>
            </a:r>
            <a:r>
              <a:rPr lang="hr" sz="2800" b="0" i="0" u="none" strike="noStrike" dirty="0">
                <a:solidFill>
                  <a:srgbClr val="FF0000"/>
                </a:solidFill>
                <a:effectLst/>
                <a:latin typeface="Arial" panose="020B0604020202020204" pitchFamily="34" charset="0"/>
              </a:rPr>
              <a:t>Međutim, podnositeljevi biometrijski podaci i fotografije bili su zadržani bez upućivanja na ozbiljnost njegovog kaznenog djela i bez obzira na bilo kakvu daljnju potrebu da se ti podaci zadrže na neodređeno vrijeme. Štoviše, policija je bila ovlaštena brisati biometrijske podatke i fotografije samo u iznimnim okolnostima. Nije postojala odredba koja bi podnositelju zahtjeva dopuštala podnošenje zahtjeva za brisanje podataka koji se na njega odnose ako se čuvanje podataka više ne čini potrebnim s obzirom na prirodu kaznenog djela, dob dotične osobe, duljinu vremena koje je proteklo ….. U skladu s tim, pregled dostupan pojedincu čini se toliko uzak da je gotovo hipotetski.</a:t>
            </a:r>
            <a:endParaRPr lang="en-GB" b="0" i="0" u="none" strike="noStrike" dirty="0">
              <a:solidFill>
                <a:srgbClr val="FF0000"/>
              </a:solidFill>
              <a:effectLst/>
              <a:latin typeface="Arial" panose="020B0604020202020204" pitchFamily="34" charset="0"/>
            </a:endParaRPr>
          </a:p>
          <a:p>
            <a:pPr marL="0" marR="0" algn="just">
              <a:spcBef>
                <a:spcPts val="1200"/>
              </a:spcBef>
              <a:spcAft>
                <a:spcPts val="0"/>
              </a:spcAft>
            </a:pPr>
            <a:r>
              <a:rPr lang="hr" sz="2800" b="0" i="0" u="none" strike="noStrike" dirty="0">
                <a:solidFill>
                  <a:srgbClr val="000000"/>
                </a:solidFill>
                <a:effectLst/>
                <a:latin typeface="Arial" panose="020B0604020202020204" pitchFamily="34" charset="0"/>
              </a:rPr>
              <a:t>Nediskriminatorna priroda ovlasti zadržavanja DNK profila, otisaka prstiju i fotografije podnositelja zahtjeva kao osobe osuđene za kazneno djelo, …., bez upućivanja na ozbiljnost kaznenog djela ili potrebu za zadržavanjem na neodređeno vrijeme, a u odsutnosti bilo kakve stvarne mogućnosti preispitivanja, nije uspio uspostaviti pravednu ravnotežu između suprotstavljenih javnih i privatnih interesa. </a:t>
            </a:r>
            <a:r>
              <a:rPr lang="hr" sz="2800" b="0" i="0" u="none" strike="noStrike" dirty="0">
                <a:solidFill>
                  <a:srgbClr val="FF0000"/>
                </a:solidFill>
                <a:effectLst/>
                <a:latin typeface="Arial" panose="020B0604020202020204" pitchFamily="34" charset="0"/>
              </a:rPr>
              <a:t>Država je zadržala nešto šire polje slobodne procjene u pogledu zadržavanja otisaka prstiju i fotografija. Međutim, ta proširena granica nije bila dovoljna da se zaključi da bi zadržavanje takvih podataka moglo biti razmjerno u danim okolnostima, koje uključuju nedostatak bilo kakvih relevantnih zaštitnih mjera, uključujući nepostojanje bilo kakvog stvarnog pregleda.</a:t>
            </a:r>
            <a:endParaRPr lang="en-GB" b="0" i="0" u="none" strike="noStrike" dirty="0">
              <a:solidFill>
                <a:srgbClr val="FF0000"/>
              </a:solidFill>
              <a:effectLst/>
              <a:latin typeface="Arial" panose="020B0604020202020204" pitchFamily="34" charset="0"/>
            </a:endParaRPr>
          </a:p>
          <a:p>
            <a:pPr marL="0" marR="0" algn="just">
              <a:spcBef>
                <a:spcPts val="1200"/>
              </a:spcBef>
              <a:spcAft>
                <a:spcPts val="0"/>
              </a:spcAft>
            </a:pPr>
            <a:r>
              <a:rPr lang="hr" sz="2800" b="1" i="0" u="none" strike="noStrike" dirty="0">
                <a:solidFill>
                  <a:srgbClr val="000000"/>
                </a:solidFill>
                <a:effectLst/>
                <a:latin typeface="Arial" panose="020B0604020202020204" pitchFamily="34" charset="0"/>
              </a:rPr>
              <a:t>Sukladno tome, tužena je država prekoračila prihvatljivu slobodu procjene u tom pogledu, a sporno zadržavanje predstavljalo je nerazmjerno miješanje u podnositeljevo pravo na poštovanje privatnog života i nije se moglo smatrati nužnim u demokratskom društvu.</a:t>
            </a:r>
            <a:endParaRPr lang="en-GB" b="1" i="0" u="none" strike="noStrike" dirty="0">
              <a:solidFill>
                <a:srgbClr val="000000"/>
              </a:solidFill>
              <a:effectLst/>
              <a:latin typeface="Arial" panose="020B0604020202020204" pitchFamily="34" charset="0"/>
            </a:endParaRPr>
          </a:p>
          <a:p>
            <a:pPr marL="0" marR="0" algn="just">
              <a:spcBef>
                <a:spcPts val="1200"/>
              </a:spcBef>
              <a:spcAft>
                <a:spcPts val="0"/>
              </a:spcAft>
            </a:pPr>
            <a:r>
              <a:rPr lang="hr" sz="2800" b="0" i="1" u="none" strike="noStrike" dirty="0">
                <a:solidFill>
                  <a:srgbClr val="000000"/>
                </a:solidFill>
                <a:effectLst/>
                <a:latin typeface="Arial" panose="020B0604020202020204" pitchFamily="34" charset="0"/>
              </a:rPr>
              <a:t>Zaključak </a:t>
            </a:r>
            <a:r>
              <a:rPr lang="hr" sz="2800" b="0" i="0" u="none" strike="noStrike" dirty="0">
                <a:solidFill>
                  <a:srgbClr val="000000"/>
                </a:solidFill>
                <a:effectLst/>
                <a:latin typeface="Arial" panose="020B0604020202020204" pitchFamily="34" charset="0"/>
              </a:rPr>
              <a:t>: povreda (jednoglasno).</a:t>
            </a:r>
            <a:endParaRPr lang="en-GB" b="0" i="0" u="none" strike="noStrike" dirty="0">
              <a:solidFill>
                <a:srgbClr val="000000"/>
              </a:solidFill>
              <a:effectLst/>
              <a:latin typeface="Arial" panose="020B0604020202020204" pitchFamily="34" charset="0"/>
            </a:endParaRPr>
          </a:p>
          <a:p>
            <a:endParaRPr lang="en-HR" dirty="0"/>
          </a:p>
        </p:txBody>
      </p:sp>
    </p:spTree>
    <p:extLst>
      <p:ext uri="{BB962C8B-B14F-4D97-AF65-F5344CB8AC3E}">
        <p14:creationId xmlns:p14="http://schemas.microsoft.com/office/powerpoint/2010/main" val="216410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 sz="2800" dirty="0"/>
              <a:t>Pionirski nizozemski Zakon o kompjuterskom kriminalu III</a:t>
            </a:r>
            <a:br>
              <a:rPr lang="hr" sz="2800" dirty="0"/>
            </a:br>
            <a:r>
              <a:rPr lang="hr" sz="2800" dirty="0"/>
              <a:t>Cilj III zakona o kompjuterskom kriminalu je poboljšati učinkovitost u borbi protiv kibernetičkog kriminala, 2019.</a:t>
            </a:r>
          </a:p>
        </p:txBody>
      </p:sp>
      <p:sp>
        <p:nvSpPr>
          <p:cNvPr id="3" name="Content Placeholder 2"/>
          <p:cNvSpPr>
            <a:spLocks noGrp="1"/>
          </p:cNvSpPr>
          <p:nvPr>
            <p:ph idx="1"/>
          </p:nvPr>
        </p:nvSpPr>
        <p:spPr/>
        <p:txBody>
          <a:bodyPr>
            <a:normAutofit fontScale="92500" lnSpcReduction="20000"/>
          </a:bodyPr>
          <a:lstStyle/>
          <a:p>
            <a:r>
              <a:rPr lang="hr" dirty="0"/>
              <a:t>U današnjoj digitalnoj eri, enkripcija, anonimnost i računalstvo u oblaku su norma, a ne iznimka. Stoga, uzgred, treba napomenuti kao zabrinutost da istražna tijela mogu brzo ispuniti uvjete 'nužnosti i hitnosti' u kaznenoj istrazi. To potencijalno daje vlastima priliku da koriste moć </a:t>
            </a:r>
            <a:r>
              <a:rPr lang="hr" dirty="0" err="1"/>
              <a:t>hakiranja </a:t>
            </a:r>
            <a:r>
              <a:rPr lang="hr" dirty="0"/>
              <a:t>u (gotovo) svakoj optužbi za prijevaru (kako je određeno Nalogom) gdje prikupljanje dokaza ne uspije. Još jedna zabrinutost mogla bi biti </a:t>
            </a:r>
            <a:r>
              <a:rPr lang="hr" dirty="0">
                <a:solidFill>
                  <a:srgbClr val="FF0000"/>
                </a:solidFill>
              </a:rPr>
              <a:t>načelo teritorijalnosti i sukobi nadležnosti </a:t>
            </a:r>
            <a:r>
              <a:rPr lang="hr" dirty="0"/>
              <a:t>. Računalni sustav u Nizozemskoj može služiti kao prolaz do određenih informacija, ali to ni na koji način ne znači da se te informacije zapravo (fizički) nalaze u Nizozemskoj. </a:t>
            </a:r>
            <a:r>
              <a:rPr lang="hr" dirty="0">
                <a:solidFill>
                  <a:srgbClr val="FF0000"/>
                </a:solidFill>
              </a:rPr>
              <a:t>Stoga bi vrlo lako moglo biti da će nizozemske istražne službe </a:t>
            </a:r>
            <a:r>
              <a:rPr lang="hr" dirty="0" err="1">
                <a:solidFill>
                  <a:srgbClr val="FF0000"/>
                </a:solidFill>
              </a:rPr>
              <a:t>hakirati </a:t>
            </a:r>
            <a:r>
              <a:rPr lang="hr" dirty="0">
                <a:solidFill>
                  <a:srgbClr val="FF0000"/>
                </a:solidFill>
              </a:rPr>
              <a:t>na stranim teritorijima.</a:t>
            </a:r>
          </a:p>
          <a:p>
            <a:r>
              <a:rPr lang="hr" dirty="0">
                <a:hlinkClick r:id="rId2"/>
              </a:rPr>
              <a:t>https://www.simmons-simmons.com/en/publications/ck0bi70lg7kew0b94qi4inld1/280219-pioneering-dutch-computer-crime-act-iii-entered-into-force</a:t>
            </a:r>
            <a:r>
              <a:rPr lang="hr" dirty="0"/>
              <a:t> </a:t>
            </a:r>
          </a:p>
        </p:txBody>
      </p:sp>
    </p:spTree>
    <p:extLst>
      <p:ext uri="{BB962C8B-B14F-4D97-AF65-F5344CB8AC3E}">
        <p14:creationId xmlns:p14="http://schemas.microsoft.com/office/powerpoint/2010/main" val="15423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981200" y="304800"/>
            <a:ext cx="5987008" cy="685800"/>
          </a:xfrm>
        </p:spPr>
        <p:txBody>
          <a:bodyPr>
            <a:normAutofit/>
          </a:bodyPr>
          <a:lstStyle/>
          <a:p>
            <a:r>
              <a:rPr lang="hr" sz="2800" dirty="0"/>
              <a:t>Suvremene istrage kaznenog postupka</a:t>
            </a:r>
            <a:endParaRPr lang="de-DE" sz="2800" b="1" dirty="0">
              <a:solidFill>
                <a:schemeClr val="bg1"/>
              </a:solidFill>
            </a:endParaRPr>
          </a:p>
        </p:txBody>
      </p:sp>
      <p:sp>
        <p:nvSpPr>
          <p:cNvPr id="191494" name="AutoShape 6"/>
          <p:cNvSpPr>
            <a:spLocks noChangeArrowheads="1"/>
          </p:cNvSpPr>
          <p:nvPr/>
        </p:nvSpPr>
        <p:spPr bwMode="auto">
          <a:xfrm>
            <a:off x="4871865" y="1387371"/>
            <a:ext cx="3708464" cy="900000"/>
          </a:xfrm>
          <a:prstGeom prst="roundRect">
            <a:avLst>
              <a:gd name="adj" fmla="val 16667"/>
            </a:avLst>
          </a:prstGeom>
          <a:solidFill>
            <a:srgbClr val="120A8F"/>
          </a:solidFill>
          <a:ln>
            <a:noFill/>
          </a:ln>
          <a:effectLst/>
        </p:spPr>
        <p:txBody>
          <a:bodyPr wrap="none" anchor="ctr"/>
          <a:lstStyle/>
          <a:p>
            <a:pPr algn="ctr"/>
            <a:r>
              <a:rPr lang="hr" sz="2000" b="1" dirty="0">
                <a:solidFill>
                  <a:schemeClr val="bg1"/>
                </a:solidFill>
              </a:rPr>
              <a:t>Posebne dokazne radnje</a:t>
            </a:r>
            <a:endParaRPr lang="de-DE" sz="2000" b="1" dirty="0">
              <a:solidFill>
                <a:schemeClr val="bg1"/>
              </a:solidFill>
            </a:endParaRPr>
          </a:p>
        </p:txBody>
      </p:sp>
      <p:sp>
        <p:nvSpPr>
          <p:cNvPr id="191495" name="AutoShape 7"/>
          <p:cNvSpPr>
            <a:spLocks noChangeArrowheads="1"/>
          </p:cNvSpPr>
          <p:nvPr/>
        </p:nvSpPr>
        <p:spPr bwMode="auto">
          <a:xfrm>
            <a:off x="175364" y="3170532"/>
            <a:ext cx="4412671" cy="900000"/>
          </a:xfrm>
          <a:prstGeom prst="roundRect">
            <a:avLst>
              <a:gd name="adj" fmla="val 16667"/>
            </a:avLst>
          </a:prstGeom>
          <a:solidFill>
            <a:srgbClr val="120A8F"/>
          </a:solidFill>
          <a:ln>
            <a:noFill/>
          </a:ln>
          <a:effectLst/>
        </p:spPr>
        <p:txBody>
          <a:bodyPr wrap="none" anchor="ctr"/>
          <a:lstStyle/>
          <a:p>
            <a:pPr algn="ctr"/>
            <a:r>
              <a:rPr lang="hr" sz="2000" b="1" dirty="0">
                <a:solidFill>
                  <a:schemeClr val="bg1"/>
                </a:solidFill>
              </a:rPr>
              <a:t>Korištenje podataka sigurnosnih službi</a:t>
            </a:r>
            <a:endParaRPr lang="de-DE" sz="2000" dirty="0">
              <a:solidFill>
                <a:schemeClr val="bg1"/>
              </a:solidFill>
            </a:endParaRPr>
          </a:p>
        </p:txBody>
      </p:sp>
      <p:sp>
        <p:nvSpPr>
          <p:cNvPr id="191496" name="AutoShape 8"/>
          <p:cNvSpPr>
            <a:spLocks noChangeArrowheads="1"/>
          </p:cNvSpPr>
          <p:nvPr/>
        </p:nvSpPr>
        <p:spPr bwMode="auto">
          <a:xfrm>
            <a:off x="7935788" y="3166840"/>
            <a:ext cx="2519362" cy="900000"/>
          </a:xfrm>
          <a:prstGeom prst="roundRect">
            <a:avLst>
              <a:gd name="adj" fmla="val 16667"/>
            </a:avLst>
          </a:prstGeom>
          <a:solidFill>
            <a:srgbClr val="120A8F"/>
          </a:solidFill>
          <a:ln>
            <a:noFill/>
          </a:ln>
          <a:effectLst/>
        </p:spPr>
        <p:txBody>
          <a:bodyPr wrap="none" anchor="ctr"/>
          <a:lstStyle/>
          <a:p>
            <a:pPr algn="ctr"/>
            <a:r>
              <a:rPr lang="hr" sz="2000" b="1" dirty="0">
                <a:solidFill>
                  <a:schemeClr val="bg1"/>
                </a:solidFill>
              </a:rPr>
              <a:t>Veliki podaci</a:t>
            </a:r>
          </a:p>
          <a:p>
            <a:pPr algn="ctr"/>
            <a:r>
              <a:rPr lang="hr" sz="2000" b="1" dirty="0" err="1">
                <a:solidFill>
                  <a:schemeClr val="bg1"/>
                </a:solidFill>
              </a:rPr>
              <a:t>Žetva </a:t>
            </a:r>
            <a:r>
              <a:rPr lang="hr" sz="2000" b="1" dirty="0">
                <a:solidFill>
                  <a:schemeClr val="bg1"/>
                </a:solidFill>
              </a:rPr>
              <a:t>/ </a:t>
            </a:r>
            <a:r>
              <a:rPr lang="hr" sz="2000" b="1" dirty="0" err="1">
                <a:solidFill>
                  <a:schemeClr val="bg1"/>
                </a:solidFill>
              </a:rPr>
              <a:t>Analiza</a:t>
            </a:r>
            <a:endParaRPr lang="de-DE" b="1" dirty="0">
              <a:solidFill>
                <a:schemeClr val="bg1"/>
              </a:solidFill>
            </a:endParaRPr>
          </a:p>
        </p:txBody>
      </p:sp>
      <p:sp>
        <p:nvSpPr>
          <p:cNvPr id="191503" name="AutoShape 15"/>
          <p:cNvSpPr>
            <a:spLocks noChangeArrowheads="1"/>
          </p:cNvSpPr>
          <p:nvPr/>
        </p:nvSpPr>
        <p:spPr bwMode="auto">
          <a:xfrm>
            <a:off x="1039660" y="4980282"/>
            <a:ext cx="4808056" cy="900000"/>
          </a:xfrm>
          <a:prstGeom prst="roundRect">
            <a:avLst>
              <a:gd name="adj" fmla="val 16667"/>
            </a:avLst>
          </a:prstGeom>
          <a:solidFill>
            <a:srgbClr val="120A8F"/>
          </a:solidFill>
          <a:ln>
            <a:noFill/>
          </a:ln>
          <a:effectLst/>
        </p:spPr>
        <p:txBody>
          <a:bodyPr wrap="none" anchor="ctr"/>
          <a:lstStyle/>
          <a:p>
            <a:pPr algn="ctr"/>
            <a:r>
              <a:rPr lang="hr" sz="2000" b="1" dirty="0">
                <a:solidFill>
                  <a:schemeClr val="bg1"/>
                </a:solidFill>
              </a:rPr>
              <a:t>Obavijesti prikupila policija</a:t>
            </a:r>
            <a:endParaRPr lang="de-DE" sz="2000" dirty="0">
              <a:solidFill>
                <a:schemeClr val="bg1"/>
              </a:solidFill>
            </a:endParaRPr>
          </a:p>
        </p:txBody>
      </p:sp>
      <p:sp>
        <p:nvSpPr>
          <p:cNvPr id="191504" name="AutoShape 16"/>
          <p:cNvSpPr>
            <a:spLocks noChangeArrowheads="1"/>
          </p:cNvSpPr>
          <p:nvPr/>
        </p:nvSpPr>
        <p:spPr bwMode="auto">
          <a:xfrm>
            <a:off x="6553200" y="4987821"/>
            <a:ext cx="4469704" cy="900000"/>
          </a:xfrm>
          <a:prstGeom prst="roundRect">
            <a:avLst>
              <a:gd name="adj" fmla="val 16667"/>
            </a:avLst>
          </a:prstGeom>
          <a:solidFill>
            <a:srgbClr val="120A8F"/>
          </a:solidFill>
          <a:ln>
            <a:noFill/>
          </a:ln>
          <a:effectLst/>
        </p:spPr>
        <p:txBody>
          <a:bodyPr wrap="none" anchor="ctr"/>
          <a:lstStyle/>
          <a:p>
            <a:pPr algn="ctr"/>
            <a:r>
              <a:rPr lang="hr" sz="2000" b="1" dirty="0">
                <a:solidFill>
                  <a:schemeClr val="bg1"/>
                </a:solidFill>
              </a:rPr>
              <a:t>Međunarodna pravna pomoć</a:t>
            </a:r>
            <a:endParaRPr lang="de-DE" sz="2800" b="1" dirty="0">
              <a:solidFill>
                <a:schemeClr val="bg1"/>
              </a:solidFill>
            </a:endParaRPr>
          </a:p>
        </p:txBody>
      </p:sp>
      <p:sp>
        <p:nvSpPr>
          <p:cNvPr id="3" name="Foliennummernplatzhalter 2">
            <a:extLst>
              <a:ext uri="{FF2B5EF4-FFF2-40B4-BE49-F238E27FC236}">
                <a16:creationId xmlns:a16="http://schemas.microsoft.com/office/drawing/2014/main" id="{48508C86-BC90-4524-8124-7F3C199F37C8}"/>
              </a:ext>
            </a:extLst>
          </p:cNvPr>
          <p:cNvSpPr>
            <a:spLocks noGrp="1"/>
          </p:cNvSpPr>
          <p:nvPr>
            <p:ph type="sldNum" sz="quarter" idx="10"/>
          </p:nvPr>
        </p:nvSpPr>
        <p:spPr/>
        <p:txBody>
          <a:bodyPr/>
          <a:lstStyle/>
          <a:p>
            <a:fld id="{3DC29B7B-0DB8-48C5-BC6C-11ED3C0751F7}" type="slidenum">
              <a:rPr lang="de-DE" smtClean="0"/>
              <a:pPr/>
              <a:t>8</a:t>
            </a:fld>
            <a:endParaRPr lang="de-DE" dirty="0"/>
          </a:p>
        </p:txBody>
      </p:sp>
      <p:sp>
        <p:nvSpPr>
          <p:cNvPr id="10" name="AutoShape 7">
            <a:extLst>
              <a:ext uri="{FF2B5EF4-FFF2-40B4-BE49-F238E27FC236}">
                <a16:creationId xmlns:a16="http://schemas.microsoft.com/office/drawing/2014/main" id="{DDF9032B-65B2-42CD-852E-0C9A686EC411}"/>
              </a:ext>
            </a:extLst>
          </p:cNvPr>
          <p:cNvSpPr>
            <a:spLocks noChangeArrowheads="1"/>
          </p:cNvSpPr>
          <p:nvPr/>
        </p:nvSpPr>
        <p:spPr bwMode="auto">
          <a:xfrm>
            <a:off x="5361911" y="2733826"/>
            <a:ext cx="1800000" cy="1800000"/>
          </a:xfrm>
          <a:prstGeom prst="roundRect">
            <a:avLst>
              <a:gd name="adj" fmla="val 16667"/>
            </a:avLst>
          </a:prstGeom>
          <a:solidFill>
            <a:schemeClr val="tx1">
              <a:lumMod val="85000"/>
              <a:lumOff val="15000"/>
            </a:schemeClr>
          </a:solidFill>
          <a:ln>
            <a:noFill/>
          </a:ln>
          <a:effectLst/>
        </p:spPr>
        <p:txBody>
          <a:bodyPr wrap="none" anchor="ctr"/>
          <a:lstStyle/>
          <a:p>
            <a:pPr algn="ctr"/>
            <a:r>
              <a:rPr lang="hr" sz="2000" b="1" dirty="0">
                <a:solidFill>
                  <a:schemeClr val="bg1"/>
                </a:solidFill>
              </a:rPr>
              <a:t>Istrage</a:t>
            </a:r>
            <a:endParaRPr lang="de-DE" sz="2000" dirty="0">
              <a:solidFill>
                <a:schemeClr val="bg1"/>
              </a:solidFill>
            </a:endParaRPr>
          </a:p>
        </p:txBody>
      </p:sp>
    </p:spTree>
    <p:extLst>
      <p:ext uri="{BB962C8B-B14F-4D97-AF65-F5344CB8AC3E}">
        <p14:creationId xmlns:p14="http://schemas.microsoft.com/office/powerpoint/2010/main" val="318275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 dirty="0"/>
              <a:t>AI definicija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5767644"/>
              </p:ext>
            </p:extLst>
          </p:nvPr>
        </p:nvGraphicFramePr>
        <p:xfrm>
          <a:off x="446313" y="794657"/>
          <a:ext cx="11342915" cy="5698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151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3790</Words>
  <Application>Microsoft Macintosh PowerPoint</Application>
  <PresentationFormat>Widescreen</PresentationFormat>
  <Paragraphs>150</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Novi izazovi za kazneno pravo – nove tehnologije i prepoznavanje lica,  Ljudska prava i hrvatski pristup</vt:lpstr>
      <vt:lpstr>Sadržaj  </vt:lpstr>
      <vt:lpstr>PowerPoint Presentation</vt:lpstr>
      <vt:lpstr>Gaughran protiv Ujedinjenog Kraljevstva - 45245/15  Presuda 13.2.2020. </vt:lpstr>
      <vt:lpstr>PowerPoint Presentation</vt:lpstr>
      <vt:lpstr>PowerPoint Presentation</vt:lpstr>
      <vt:lpstr>Pionirski nizozemski Zakon o kompjuterskom kriminalu III Cilj III zakona o kompjuterskom kriminalu je poboljšati učinkovitost u borbi protiv kibernetičkog kriminala, 2019.</vt:lpstr>
      <vt:lpstr>Suvremene istrage kaznenog postupka</vt:lpstr>
      <vt:lpstr>AI definicija </vt:lpstr>
      <vt:lpstr>Clearviewov AI tretman lica priznanje </vt:lpstr>
      <vt:lpstr>Zabrinutost</vt:lpstr>
      <vt:lpstr>MEĐUTIM</vt:lpstr>
      <vt:lpstr>Regulacija</vt:lpstr>
      <vt:lpstr>KOJA SU OGRANIČENJA? </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ŠTO TREBA RIJEŠITI  UREDBA </vt:lpstr>
      <vt:lpstr>PowerPoint Presentation</vt:lpstr>
      <vt:lpstr>Primjer :</vt:lpstr>
      <vt:lpstr>Odgovor (?)</vt:lpstr>
      <vt:lpstr>PowerPoint Presentation</vt:lpstr>
      <vt:lpstr>Praktična primjena - Načela poslovanja i ljudskih prava prema aktivnostima tehnologija  - tvrtke  </vt:lpstr>
      <vt:lpstr>Dutch Wet Računalni kriminal III (2019.)</vt:lpstr>
      <vt:lpstr>PowerPoint Presentation</vt:lpstr>
      <vt:lpstr>PowerPoint Presentation</vt:lpstr>
      <vt:lpstr>ESLJP</vt:lpstr>
      <vt:lpstr>Hvala vam za  vašu pažnju!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Trustworthy Artificial Intelligence and its use by Law Enforcement Authorities: where do we stand?</dc:title>
  <dc:creator>Nikola Protrka</dc:creator>
  <cp:lastModifiedBy>Microsoft Office User</cp:lastModifiedBy>
  <cp:revision>68</cp:revision>
  <cp:lastPrinted>2022-09-20T13:47:43Z</cp:lastPrinted>
  <dcterms:created xsi:type="dcterms:W3CDTF">2022-05-25T07:12:04Z</dcterms:created>
  <dcterms:modified xsi:type="dcterms:W3CDTF">2023-04-25T09:02:45Z</dcterms:modified>
</cp:coreProperties>
</file>