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292" r:id="rId4"/>
    <p:sldId id="291" r:id="rId5"/>
    <p:sldId id="290" r:id="rId6"/>
    <p:sldId id="289" r:id="rId7"/>
    <p:sldId id="288" r:id="rId8"/>
  </p:sldIdLst>
  <p:sldSz cx="9144000" cy="6858000" type="screen4x3"/>
  <p:notesSz cx="6858000" cy="99472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6EC96485-544D-4799-998E-B60408AB5803}" type="datetimeFigureOut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FCC5F759-B1E7-46FD-AA2D-DF938D8056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057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0" cy="49784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76" y="0"/>
            <a:ext cx="2972289" cy="49784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39104672-4A1D-4FB2-A3F6-0731BBFDEC2F}" type="datetimeFigureOut">
              <a:rPr lang="hr-HR" smtClean="0"/>
              <a:pPr/>
              <a:t>24.4.2023.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90" y="4724715"/>
            <a:ext cx="5485420" cy="4475792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824"/>
            <a:ext cx="2972290" cy="49784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76" y="9447824"/>
            <a:ext cx="2972289" cy="49784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5061A6DC-3D49-4A23-A768-E5E831CAE53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243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997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997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670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63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719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901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A6DC-3D49-4A23-A768-E5E831CAE53F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47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F527-C7BE-4D65-B2E3-31B516EA0E89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2FF-8A7F-430A-B804-F40AC5D52A82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2072-42AB-44E9-B0C5-6A59D5888FF4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9F1B-D8BA-44C1-8275-A4EDF56EBA96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7BB6-575F-41A5-B110-2C3D59C680A7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09F4-369C-4B3E-992B-9152DDCB31C5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AB75-0526-4BF9-9717-85E38688F162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5DC-087C-4981-9C5F-317EF9985EAC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5946-8F69-4B60-98D2-85F851F53A2F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819-F070-4DAD-A6C9-24485133F651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4F4F-6BDD-4A82-BB62-E41D0855E36A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2CCD-C1E3-4E88-91C7-D89B88552BC0}" type="datetime1">
              <a:rPr lang="sr-Latn-CS" smtClean="0"/>
              <a:pPr/>
              <a:t>24.4.2023.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3rd EUROPEAN INNOCENCE NETWORK CONFERENCE  November, 2018, With support of HRZZ Croatian Science Foundation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2DF7F-62E7-4319-A83F-C644A3951A2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neopravdane</a:t>
            </a:r>
            <a:r>
              <a:rPr lang="en-US" dirty="0"/>
              <a:t> </a:t>
            </a:r>
            <a:r>
              <a:rPr lang="en-US" dirty="0" err="1"/>
              <a:t>osude</a:t>
            </a:r>
            <a:r>
              <a:rPr lang="en-US" dirty="0"/>
              <a:t>: </a:t>
            </a:r>
            <a:r>
              <a:rPr lang="en-US" i="1" dirty="0"/>
              <a:t>The King can do (no) wrong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991072"/>
          </a:xfrm>
        </p:spPr>
        <p:txBody>
          <a:bodyPr>
            <a:normAutofit/>
          </a:bodyPr>
          <a:lstStyle/>
          <a:p>
            <a:r>
              <a:rPr lang="hr-HR" b="1" dirty="0" smtClean="0"/>
              <a:t>Izv. prof. dr. </a:t>
            </a:r>
            <a:r>
              <a:rPr lang="hr-HR" b="1" dirty="0" err="1" smtClean="0"/>
              <a:t>sc</a:t>
            </a:r>
            <a:r>
              <a:rPr lang="hr-HR" b="1" dirty="0" smtClean="0"/>
              <a:t>. Lucija Sokanović</a:t>
            </a:r>
          </a:p>
          <a:p>
            <a:r>
              <a:rPr lang="hr-HR" dirty="0" smtClean="0"/>
              <a:t>Pravni fakultet Sveučilišta u Splitu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5733256"/>
            <a:ext cx="4896544" cy="823325"/>
          </a:xfrm>
        </p:spPr>
        <p:txBody>
          <a:bodyPr/>
          <a:lstStyle/>
          <a:p>
            <a:r>
              <a:rPr lang="hr-BA" dirty="0" smtClean="0"/>
              <a:t>Istraživačka radionica: </a:t>
            </a:r>
            <a:r>
              <a:rPr lang="mk-MK" b="1" dirty="0"/>
              <a:t>Zaštita pogrešno osuđenih osoba u </a:t>
            </a:r>
            <a:r>
              <a:rPr lang="mk-MK" b="1" dirty="0" smtClean="0"/>
              <a:t>Hrvatskoj </a:t>
            </a:r>
            <a:r>
              <a:rPr lang="mk-MK" b="1" dirty="0"/>
              <a:t>kao posebnе skupinе žrtava: poredbenopravnа teorijska razmatranja i praktične implikacije</a:t>
            </a:r>
            <a:endParaRPr lang="en-US" dirty="0"/>
          </a:p>
          <a:p>
            <a:r>
              <a:rPr lang="hr-BA" dirty="0" smtClean="0"/>
              <a:t>Zagreb</a:t>
            </a:r>
            <a:r>
              <a:rPr lang="hr-BA" dirty="0" smtClean="0"/>
              <a:t>, 25. travnja 2023.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620688"/>
            <a:ext cx="917079" cy="39723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0533" y="7123"/>
            <a:ext cx="3114675" cy="14668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7123"/>
            <a:ext cx="2414225" cy="1572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/>
          </a:p>
          <a:p>
            <a:pPr marL="514350" indent="-514350"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pravna osnova</a:t>
            </a:r>
          </a:p>
          <a:p>
            <a:pPr>
              <a:buFontTx/>
              <a:buChar char="-"/>
            </a:pPr>
            <a:r>
              <a:rPr lang="hr-HR" dirty="0" smtClean="0"/>
              <a:t>međunarodni izvori</a:t>
            </a:r>
          </a:p>
          <a:p>
            <a:pPr>
              <a:buFontTx/>
              <a:buChar char="-"/>
            </a:pPr>
            <a:r>
              <a:rPr lang="hr-HR" dirty="0" smtClean="0"/>
              <a:t>nacionalna regulacija</a:t>
            </a:r>
          </a:p>
          <a:p>
            <a:pPr>
              <a:buFontTx/>
              <a:buChar char="-"/>
            </a:pPr>
            <a:r>
              <a:rPr lang="en-US" dirty="0" smtClean="0"/>
              <a:t>c</a:t>
            </a:r>
            <a:r>
              <a:rPr lang="en-US" dirty="0" smtClean="0"/>
              <a:t>ase study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-15915"/>
            <a:ext cx="2411760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 smtClean="0"/>
              <a:t>		Pravna osnova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ne pretpostavlja krivnju DO, suca ili treće osobe</a:t>
            </a:r>
          </a:p>
          <a:p>
            <a:pPr>
              <a:buFontTx/>
              <a:buChar char="-"/>
            </a:pPr>
            <a:r>
              <a:rPr lang="hr-HR" dirty="0" smtClean="0"/>
              <a:t>NE opća pravila građanskog prava, VEĆ pravila međunarodnog i ustavnog prava: </a:t>
            </a:r>
            <a:r>
              <a:rPr lang="hr-HR" b="1" dirty="0" smtClean="0"/>
              <a:t>subjektivno javno pravo </a:t>
            </a:r>
            <a:r>
              <a:rPr lang="hr-HR" dirty="0" smtClean="0"/>
              <a:t>neopravdano osuđene ili </a:t>
            </a:r>
            <a:r>
              <a:rPr lang="hr-HR" dirty="0" err="1" smtClean="0"/>
              <a:t>neutemeljno</a:t>
            </a:r>
            <a:r>
              <a:rPr lang="hr-HR" dirty="0" smtClean="0"/>
              <a:t> uhićene osobe, pravna dužnost države da naknadi štetu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-15915"/>
            <a:ext cx="1907703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 smtClean="0"/>
              <a:t>	 Međunarodni izvori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Međunarodni </a:t>
            </a:r>
            <a:r>
              <a:rPr lang="hr-HR" dirty="0"/>
              <a:t>pakt o građanskim i </a:t>
            </a:r>
            <a:r>
              <a:rPr lang="hr-HR" dirty="0" smtClean="0"/>
              <a:t>političkim</a:t>
            </a:r>
          </a:p>
          <a:p>
            <a:pPr marL="0" indent="0">
              <a:buNone/>
            </a:pPr>
            <a:r>
              <a:rPr lang="hr-HR" dirty="0" smtClean="0"/>
              <a:t>pravima: čl. 9. st. 5.; čl. 14. st. 6.</a:t>
            </a:r>
          </a:p>
          <a:p>
            <a:pPr>
              <a:buFontTx/>
              <a:buChar char="-"/>
            </a:pPr>
            <a:r>
              <a:rPr lang="hr-HR" dirty="0" smtClean="0"/>
              <a:t>EKZLJP: čl. 5. st. 5.</a:t>
            </a:r>
            <a:r>
              <a:rPr lang="hr-HR" dirty="0" smtClean="0"/>
              <a:t>; čl. 3. Protokol br. 7.</a:t>
            </a:r>
            <a:endParaRPr lang="hr-HR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00608" y="59784"/>
            <a:ext cx="2411760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 smtClean="0"/>
              <a:t>	    Nacionalni izvori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Ustav RH, čl. 25. st. 4.</a:t>
            </a:r>
          </a:p>
          <a:p>
            <a:pPr>
              <a:buFontTx/>
              <a:buChar char="-"/>
            </a:pPr>
            <a:r>
              <a:rPr lang="hr-HR" dirty="0" smtClean="0"/>
              <a:t>Ustavni sud RH</a:t>
            </a:r>
            <a:r>
              <a:rPr lang="hr-HR" dirty="0" smtClean="0"/>
              <a:t> </a:t>
            </a:r>
            <a:r>
              <a:rPr lang="hr-HR" dirty="0" smtClean="0"/>
              <a:t>U-III-1839/06 </a:t>
            </a:r>
            <a:r>
              <a:rPr lang="hr-HR" dirty="0"/>
              <a:t>od 7. svibnja 2009</a:t>
            </a:r>
            <a:r>
              <a:rPr lang="hr-HR" dirty="0" smtClean="0"/>
              <a:t>.</a:t>
            </a:r>
          </a:p>
          <a:p>
            <a:pPr>
              <a:buFontTx/>
              <a:buChar char="-"/>
            </a:pPr>
            <a:r>
              <a:rPr lang="hr-HR" dirty="0" smtClean="0"/>
              <a:t>ranije ZKP, </a:t>
            </a:r>
            <a:r>
              <a:rPr lang="hr-HR" dirty="0" smtClean="0"/>
              <a:t>čl</a:t>
            </a:r>
            <a:r>
              <a:rPr lang="hr-HR" dirty="0"/>
              <a:t>. 476. </a:t>
            </a:r>
            <a:r>
              <a:rPr lang="hr-HR" dirty="0" smtClean="0"/>
              <a:t>- </a:t>
            </a:r>
            <a:r>
              <a:rPr lang="hr-HR" dirty="0"/>
              <a:t>484.a. 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danas ZKP, čl. 14.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40568" y="-33646"/>
            <a:ext cx="2411760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- Ustavni sud RH U-III/7195/2021 od 14. srpnja 2022.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84584" y="-12131"/>
            <a:ext cx="2411760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 algn="ctr">
              <a:buNone/>
            </a:pPr>
            <a:r>
              <a:rPr lang="hr-HR" dirty="0" smtClean="0"/>
              <a:t>Hvala na pažnji!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964" y="6005785"/>
            <a:ext cx="3896072" cy="605879"/>
          </a:xfrm>
        </p:spPr>
        <p:txBody>
          <a:bodyPr/>
          <a:lstStyle/>
          <a:p>
            <a:r>
              <a:rPr lang="hr-BA" dirty="0"/>
              <a:t>Istraživačka radionica: </a:t>
            </a:r>
            <a:r>
              <a:rPr lang="mk-MK" b="1" dirty="0"/>
              <a:t>Zaštita pogrešno osuđenih osoba u Hrvatskoj kao posebnе skupinе žrtava: poredbenopravnа teorijska razmatranja i praktične implikacije</a:t>
            </a:r>
            <a:endParaRPr lang="en-US" dirty="0"/>
          </a:p>
          <a:p>
            <a:r>
              <a:rPr lang="hr-BA" dirty="0"/>
              <a:t>Zagreb, 25. travnja 2023.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30610"/>
            <a:ext cx="914479" cy="3962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325" y="-12131"/>
            <a:ext cx="3114675" cy="1466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-15915"/>
            <a:ext cx="2411760" cy="15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373</Words>
  <Application>Microsoft Office PowerPoint</Application>
  <PresentationFormat>Prikaz na zaslonu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Pravo na naknadu štete zbog neopravdane osude: The King can do (no) wrong</vt:lpstr>
      <vt:lpstr> </vt:lpstr>
      <vt:lpstr>  Pravna osnova </vt:lpstr>
      <vt:lpstr>  Međunarodni izvori </vt:lpstr>
      <vt:lpstr>     Nacionalni izvori </vt:lpstr>
      <vt:lpstr>Case study </vt:lpstr>
      <vt:lpstr> 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privacy protection through criminal law</dc:title>
  <dc:creator>amarsavelski</dc:creator>
  <cp:lastModifiedBy>Windows User</cp:lastModifiedBy>
  <cp:revision>151</cp:revision>
  <dcterms:created xsi:type="dcterms:W3CDTF">2013-06-26T06:09:01Z</dcterms:created>
  <dcterms:modified xsi:type="dcterms:W3CDTF">2023-04-24T14:13:14Z</dcterms:modified>
</cp:coreProperties>
</file>