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FAAC2-2739-4E93-AD9D-ED4050738F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97608EF-1D6E-4E27-BE49-E16BDFFF57EB}">
      <dgm:prSet phldrT="[Tekst]"/>
      <dgm:spPr/>
      <dgm:t>
        <a:bodyPr/>
        <a:lstStyle/>
        <a:p>
          <a:r>
            <a:rPr lang="hr-HR" dirty="0"/>
            <a:t>suđenje u odsutnosti  (497/3.)</a:t>
          </a:r>
        </a:p>
      </dgm:t>
    </dgm:pt>
    <dgm:pt modelId="{01C228EA-6CAE-41DD-8E1B-1F8447682D78}" type="parTrans" cxnId="{02896F3C-163F-4EB8-8A7D-70690C3D624F}">
      <dgm:prSet/>
      <dgm:spPr/>
      <dgm:t>
        <a:bodyPr/>
        <a:lstStyle/>
        <a:p>
          <a:endParaRPr lang="hr-HR"/>
        </a:p>
      </dgm:t>
    </dgm:pt>
    <dgm:pt modelId="{98970C30-C5CD-4BA6-A43F-7D39EFDCFB6B}" type="sibTrans" cxnId="{02896F3C-163F-4EB8-8A7D-70690C3D624F}">
      <dgm:prSet/>
      <dgm:spPr/>
      <dgm:t>
        <a:bodyPr/>
        <a:lstStyle/>
        <a:p>
          <a:endParaRPr lang="hr-HR"/>
        </a:p>
      </dgm:t>
    </dgm:pt>
    <dgm:pt modelId="{B83DC1F5-30A1-4E42-BFE0-283B73F1CD0E}">
      <dgm:prSet phldrT="[Tekst]"/>
      <dgm:spPr/>
      <dgm:t>
        <a:bodyPr/>
        <a:lstStyle/>
        <a:p>
          <a:r>
            <a:rPr lang="hr-HR" dirty="0"/>
            <a:t>odluka </a:t>
          </a:r>
          <a:r>
            <a:rPr lang="hr-HR" dirty="0" smtClean="0"/>
            <a:t>US i konačna presuda ES (502.)</a:t>
          </a:r>
          <a:endParaRPr lang="hr-HR" dirty="0"/>
        </a:p>
      </dgm:t>
    </dgm:pt>
    <dgm:pt modelId="{70773D3B-0805-4C36-BEBC-E0664E2AEA2D}" type="parTrans" cxnId="{4FCA37DD-42CA-45A2-8050-C7EA7800947E}">
      <dgm:prSet/>
      <dgm:spPr/>
      <dgm:t>
        <a:bodyPr/>
        <a:lstStyle/>
        <a:p>
          <a:endParaRPr lang="hr-HR"/>
        </a:p>
      </dgm:t>
    </dgm:pt>
    <dgm:pt modelId="{32104FB7-5503-4EF8-9CC3-23BE940EC65A}" type="sibTrans" cxnId="{4FCA37DD-42CA-45A2-8050-C7EA7800947E}">
      <dgm:prSet/>
      <dgm:spPr/>
      <dgm:t>
        <a:bodyPr/>
        <a:lstStyle/>
        <a:p>
          <a:endParaRPr lang="hr-HR"/>
        </a:p>
      </dgm:t>
    </dgm:pt>
    <dgm:pt modelId="{A1563679-C1ED-4046-A6FB-E67378471DB3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hr-HR" dirty="0"/>
            <a:t>obnova u korist osuđenika postupka završenog pravomoćnom presudom (501.)</a:t>
          </a:r>
        </a:p>
      </dgm:t>
    </dgm:pt>
    <dgm:pt modelId="{EA3A4E33-0DF3-4F38-8E1F-980B1F1F17A3}" type="parTrans" cxnId="{0F0DA5CF-1EBB-4740-B5F1-6888395EF566}">
      <dgm:prSet/>
      <dgm:spPr/>
      <dgm:t>
        <a:bodyPr/>
        <a:lstStyle/>
        <a:p>
          <a:endParaRPr lang="hr-HR"/>
        </a:p>
      </dgm:t>
    </dgm:pt>
    <dgm:pt modelId="{4A1F6A8B-654A-4F2F-BB9D-0B2FE580C235}" type="sibTrans" cxnId="{0F0DA5CF-1EBB-4740-B5F1-6888395EF566}">
      <dgm:prSet/>
      <dgm:spPr/>
      <dgm:t>
        <a:bodyPr/>
        <a:lstStyle/>
        <a:p>
          <a:endParaRPr lang="hr-HR"/>
        </a:p>
      </dgm:t>
    </dgm:pt>
    <dgm:pt modelId="{4D7CA4D1-2C65-4185-9BE5-BFC29126E27E}" type="pres">
      <dgm:prSet presAssocID="{F52FAAC2-2739-4E93-AD9D-ED4050738F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E354D-B571-42A6-A811-45413FC9A95A}" type="pres">
      <dgm:prSet presAssocID="{E97608EF-1D6E-4E27-BE49-E16BDFFF57EB}" presName="parentLin" presStyleCnt="0"/>
      <dgm:spPr/>
    </dgm:pt>
    <dgm:pt modelId="{781D25D3-1FAD-4A67-AD3C-72E011764C55}" type="pres">
      <dgm:prSet presAssocID="{E97608EF-1D6E-4E27-BE49-E16BDFFF57E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9B0C5F7-B1DB-4096-96BC-04B6CD8E037D}" type="pres">
      <dgm:prSet presAssocID="{E97608EF-1D6E-4E27-BE49-E16BDFFF57EB}" presName="parentText" presStyleLbl="node1" presStyleIdx="0" presStyleCnt="3" custLinFactNeighborY="127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1E944-ECC8-44C8-9A77-745CAE8C99D5}" type="pres">
      <dgm:prSet presAssocID="{E97608EF-1D6E-4E27-BE49-E16BDFFF57EB}" presName="negativeSpace" presStyleCnt="0"/>
      <dgm:spPr/>
    </dgm:pt>
    <dgm:pt modelId="{56E29C65-A0AA-4D81-A916-F4BB41597648}" type="pres">
      <dgm:prSet presAssocID="{E97608EF-1D6E-4E27-BE49-E16BDFFF57EB}" presName="childText" presStyleLbl="conFgAcc1" presStyleIdx="0" presStyleCnt="3">
        <dgm:presLayoutVars>
          <dgm:bulletEnabled val="1"/>
        </dgm:presLayoutVars>
      </dgm:prSet>
      <dgm:spPr/>
    </dgm:pt>
    <dgm:pt modelId="{BE7443EC-8646-4813-82AC-CB6DBE2BBB6C}" type="pres">
      <dgm:prSet presAssocID="{98970C30-C5CD-4BA6-A43F-7D39EFDCFB6B}" presName="spaceBetweenRectangles" presStyleCnt="0"/>
      <dgm:spPr/>
    </dgm:pt>
    <dgm:pt modelId="{EEB6989C-0D05-40B0-AD24-1499583D7A51}" type="pres">
      <dgm:prSet presAssocID="{B83DC1F5-30A1-4E42-BFE0-283B73F1CD0E}" presName="parentLin" presStyleCnt="0"/>
      <dgm:spPr/>
    </dgm:pt>
    <dgm:pt modelId="{1C4474E7-C45E-4D41-A7E6-FD62BE1D82BB}" type="pres">
      <dgm:prSet presAssocID="{B83DC1F5-30A1-4E42-BFE0-283B73F1CD0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38FCB9A-FC92-467C-87E6-208EFA54E115}" type="pres">
      <dgm:prSet presAssocID="{B83DC1F5-30A1-4E42-BFE0-283B73F1CD0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11CCB-943F-4269-805D-B8F76CC253EC}" type="pres">
      <dgm:prSet presAssocID="{B83DC1F5-30A1-4E42-BFE0-283B73F1CD0E}" presName="negativeSpace" presStyleCnt="0"/>
      <dgm:spPr/>
    </dgm:pt>
    <dgm:pt modelId="{D371F968-A0AF-4A05-A107-2213F2DF0580}" type="pres">
      <dgm:prSet presAssocID="{B83DC1F5-30A1-4E42-BFE0-283B73F1CD0E}" presName="childText" presStyleLbl="conFgAcc1" presStyleIdx="1" presStyleCnt="3">
        <dgm:presLayoutVars>
          <dgm:bulletEnabled val="1"/>
        </dgm:presLayoutVars>
      </dgm:prSet>
      <dgm:spPr/>
    </dgm:pt>
    <dgm:pt modelId="{114AECB0-CCA5-4DB0-9ABD-9000F5085066}" type="pres">
      <dgm:prSet presAssocID="{32104FB7-5503-4EF8-9CC3-23BE940EC65A}" presName="spaceBetweenRectangles" presStyleCnt="0"/>
      <dgm:spPr/>
    </dgm:pt>
    <dgm:pt modelId="{9C5C47C4-3F6C-4A12-B19D-16D25755FA05}" type="pres">
      <dgm:prSet presAssocID="{A1563679-C1ED-4046-A6FB-E67378471DB3}" presName="parentLin" presStyleCnt="0"/>
      <dgm:spPr/>
    </dgm:pt>
    <dgm:pt modelId="{57D4E44C-8E2E-4BA4-8F39-35141CB10F98}" type="pres">
      <dgm:prSet presAssocID="{A1563679-C1ED-4046-A6FB-E67378471DB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9F3FA14-8A5B-47C5-90A4-827ABD557388}" type="pres">
      <dgm:prSet presAssocID="{A1563679-C1ED-4046-A6FB-E67378471DB3}" presName="parentText" presStyleLbl="node1" presStyleIdx="2" presStyleCnt="3" custLinFactNeighborX="4490" custLinFactNeighborY="21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8E82A-0A60-4F75-8B25-775F69DCBD42}" type="pres">
      <dgm:prSet presAssocID="{A1563679-C1ED-4046-A6FB-E67378471DB3}" presName="negativeSpace" presStyleCnt="0"/>
      <dgm:spPr/>
    </dgm:pt>
    <dgm:pt modelId="{7E46A308-921F-4588-804E-76AAAFC2F3CC}" type="pres">
      <dgm:prSet presAssocID="{A1563679-C1ED-4046-A6FB-E67378471DB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C9BDAA9-FD74-428F-866C-0FA32BAE5D84}" type="presOf" srcId="{F52FAAC2-2739-4E93-AD9D-ED4050738F08}" destId="{4D7CA4D1-2C65-4185-9BE5-BFC29126E27E}" srcOrd="0" destOrd="0" presId="urn:microsoft.com/office/officeart/2005/8/layout/list1"/>
    <dgm:cxn modelId="{2CFB5728-E72B-4666-955E-88AEE305040F}" type="presOf" srcId="{A1563679-C1ED-4046-A6FB-E67378471DB3}" destId="{49F3FA14-8A5B-47C5-90A4-827ABD557388}" srcOrd="1" destOrd="0" presId="urn:microsoft.com/office/officeart/2005/8/layout/list1"/>
    <dgm:cxn modelId="{E824534B-E669-4DFA-984F-4D2AD59BC7EB}" type="presOf" srcId="{E97608EF-1D6E-4E27-BE49-E16BDFFF57EB}" destId="{781D25D3-1FAD-4A67-AD3C-72E011764C55}" srcOrd="0" destOrd="0" presId="urn:microsoft.com/office/officeart/2005/8/layout/list1"/>
    <dgm:cxn modelId="{0F0DA5CF-1EBB-4740-B5F1-6888395EF566}" srcId="{F52FAAC2-2739-4E93-AD9D-ED4050738F08}" destId="{A1563679-C1ED-4046-A6FB-E67378471DB3}" srcOrd="2" destOrd="0" parTransId="{EA3A4E33-0DF3-4F38-8E1F-980B1F1F17A3}" sibTransId="{4A1F6A8B-654A-4F2F-BB9D-0B2FE580C235}"/>
    <dgm:cxn modelId="{3C9DCCF2-DAA7-4151-BABA-42D365DC85C8}" type="presOf" srcId="{B83DC1F5-30A1-4E42-BFE0-283B73F1CD0E}" destId="{138FCB9A-FC92-467C-87E6-208EFA54E115}" srcOrd="1" destOrd="0" presId="urn:microsoft.com/office/officeart/2005/8/layout/list1"/>
    <dgm:cxn modelId="{02896F3C-163F-4EB8-8A7D-70690C3D624F}" srcId="{F52FAAC2-2739-4E93-AD9D-ED4050738F08}" destId="{E97608EF-1D6E-4E27-BE49-E16BDFFF57EB}" srcOrd="0" destOrd="0" parTransId="{01C228EA-6CAE-41DD-8E1B-1F8447682D78}" sibTransId="{98970C30-C5CD-4BA6-A43F-7D39EFDCFB6B}"/>
    <dgm:cxn modelId="{80BD9956-CF42-4B91-8977-DE71FF9C334F}" type="presOf" srcId="{A1563679-C1ED-4046-A6FB-E67378471DB3}" destId="{57D4E44C-8E2E-4BA4-8F39-35141CB10F98}" srcOrd="0" destOrd="0" presId="urn:microsoft.com/office/officeart/2005/8/layout/list1"/>
    <dgm:cxn modelId="{4FCA37DD-42CA-45A2-8050-C7EA7800947E}" srcId="{F52FAAC2-2739-4E93-AD9D-ED4050738F08}" destId="{B83DC1F5-30A1-4E42-BFE0-283B73F1CD0E}" srcOrd="1" destOrd="0" parTransId="{70773D3B-0805-4C36-BEBC-E0664E2AEA2D}" sibTransId="{32104FB7-5503-4EF8-9CC3-23BE940EC65A}"/>
    <dgm:cxn modelId="{968D45A3-F6C8-4AA1-9C7A-AD1D09816C01}" type="presOf" srcId="{B83DC1F5-30A1-4E42-BFE0-283B73F1CD0E}" destId="{1C4474E7-C45E-4D41-A7E6-FD62BE1D82BB}" srcOrd="0" destOrd="0" presId="urn:microsoft.com/office/officeart/2005/8/layout/list1"/>
    <dgm:cxn modelId="{BAB99A11-09DD-48DA-B4DA-641EB72AD3BB}" type="presOf" srcId="{E97608EF-1D6E-4E27-BE49-E16BDFFF57EB}" destId="{49B0C5F7-B1DB-4096-96BC-04B6CD8E037D}" srcOrd="1" destOrd="0" presId="urn:microsoft.com/office/officeart/2005/8/layout/list1"/>
    <dgm:cxn modelId="{5EA02CC9-AE56-4EDE-B9EC-C0329C16EC60}" type="presParOf" srcId="{4D7CA4D1-2C65-4185-9BE5-BFC29126E27E}" destId="{4BEE354D-B571-42A6-A811-45413FC9A95A}" srcOrd="0" destOrd="0" presId="urn:microsoft.com/office/officeart/2005/8/layout/list1"/>
    <dgm:cxn modelId="{B9A90A55-2546-4902-884E-A1BB3578F2CC}" type="presParOf" srcId="{4BEE354D-B571-42A6-A811-45413FC9A95A}" destId="{781D25D3-1FAD-4A67-AD3C-72E011764C55}" srcOrd="0" destOrd="0" presId="urn:microsoft.com/office/officeart/2005/8/layout/list1"/>
    <dgm:cxn modelId="{97A79F4B-D655-4FC9-AA0B-00D3CDF96FEE}" type="presParOf" srcId="{4BEE354D-B571-42A6-A811-45413FC9A95A}" destId="{49B0C5F7-B1DB-4096-96BC-04B6CD8E037D}" srcOrd="1" destOrd="0" presId="urn:microsoft.com/office/officeart/2005/8/layout/list1"/>
    <dgm:cxn modelId="{9BAB9D75-2A5E-4CA5-9A40-116EEEE04C0A}" type="presParOf" srcId="{4D7CA4D1-2C65-4185-9BE5-BFC29126E27E}" destId="{8BE1E944-ECC8-44C8-9A77-745CAE8C99D5}" srcOrd="1" destOrd="0" presId="urn:microsoft.com/office/officeart/2005/8/layout/list1"/>
    <dgm:cxn modelId="{E0B4386A-4B6F-432C-AE23-43E8A01D2C46}" type="presParOf" srcId="{4D7CA4D1-2C65-4185-9BE5-BFC29126E27E}" destId="{56E29C65-A0AA-4D81-A916-F4BB41597648}" srcOrd="2" destOrd="0" presId="urn:microsoft.com/office/officeart/2005/8/layout/list1"/>
    <dgm:cxn modelId="{CD47EAE6-B22F-45A5-B897-59080596CF91}" type="presParOf" srcId="{4D7CA4D1-2C65-4185-9BE5-BFC29126E27E}" destId="{BE7443EC-8646-4813-82AC-CB6DBE2BBB6C}" srcOrd="3" destOrd="0" presId="urn:microsoft.com/office/officeart/2005/8/layout/list1"/>
    <dgm:cxn modelId="{0EEF9C36-6220-49A3-8F37-FC728091ED7A}" type="presParOf" srcId="{4D7CA4D1-2C65-4185-9BE5-BFC29126E27E}" destId="{EEB6989C-0D05-40B0-AD24-1499583D7A51}" srcOrd="4" destOrd="0" presId="urn:microsoft.com/office/officeart/2005/8/layout/list1"/>
    <dgm:cxn modelId="{A51BF192-C3EC-46D0-868D-AC702391EB1B}" type="presParOf" srcId="{EEB6989C-0D05-40B0-AD24-1499583D7A51}" destId="{1C4474E7-C45E-4D41-A7E6-FD62BE1D82BB}" srcOrd="0" destOrd="0" presId="urn:microsoft.com/office/officeart/2005/8/layout/list1"/>
    <dgm:cxn modelId="{FA026DBA-2DB8-4747-8709-86D9DEF3CBDF}" type="presParOf" srcId="{EEB6989C-0D05-40B0-AD24-1499583D7A51}" destId="{138FCB9A-FC92-467C-87E6-208EFA54E115}" srcOrd="1" destOrd="0" presId="urn:microsoft.com/office/officeart/2005/8/layout/list1"/>
    <dgm:cxn modelId="{4D2C5035-889F-4069-9E4C-9695C935FE09}" type="presParOf" srcId="{4D7CA4D1-2C65-4185-9BE5-BFC29126E27E}" destId="{2D711CCB-943F-4269-805D-B8F76CC253EC}" srcOrd="5" destOrd="0" presId="urn:microsoft.com/office/officeart/2005/8/layout/list1"/>
    <dgm:cxn modelId="{C9409C96-59EF-4795-A91D-6A189A46C848}" type="presParOf" srcId="{4D7CA4D1-2C65-4185-9BE5-BFC29126E27E}" destId="{D371F968-A0AF-4A05-A107-2213F2DF0580}" srcOrd="6" destOrd="0" presId="urn:microsoft.com/office/officeart/2005/8/layout/list1"/>
    <dgm:cxn modelId="{7C038A53-A289-43E7-A336-8EFDF6644524}" type="presParOf" srcId="{4D7CA4D1-2C65-4185-9BE5-BFC29126E27E}" destId="{114AECB0-CCA5-4DB0-9ABD-9000F5085066}" srcOrd="7" destOrd="0" presId="urn:microsoft.com/office/officeart/2005/8/layout/list1"/>
    <dgm:cxn modelId="{607E01EB-BE05-4746-82B7-11CA9BF562AF}" type="presParOf" srcId="{4D7CA4D1-2C65-4185-9BE5-BFC29126E27E}" destId="{9C5C47C4-3F6C-4A12-B19D-16D25755FA05}" srcOrd="8" destOrd="0" presId="urn:microsoft.com/office/officeart/2005/8/layout/list1"/>
    <dgm:cxn modelId="{48F3C225-18E0-4D65-8E2E-086E8EB994AC}" type="presParOf" srcId="{9C5C47C4-3F6C-4A12-B19D-16D25755FA05}" destId="{57D4E44C-8E2E-4BA4-8F39-35141CB10F98}" srcOrd="0" destOrd="0" presId="urn:microsoft.com/office/officeart/2005/8/layout/list1"/>
    <dgm:cxn modelId="{96A469CD-A3DE-471D-B026-E99EA402B92C}" type="presParOf" srcId="{9C5C47C4-3F6C-4A12-B19D-16D25755FA05}" destId="{49F3FA14-8A5B-47C5-90A4-827ABD557388}" srcOrd="1" destOrd="0" presId="urn:microsoft.com/office/officeart/2005/8/layout/list1"/>
    <dgm:cxn modelId="{C44C36BA-66FA-4EBE-A6B1-2140FC8139F6}" type="presParOf" srcId="{4D7CA4D1-2C65-4185-9BE5-BFC29126E27E}" destId="{57C8E82A-0A60-4F75-8B25-775F69DCBD42}" srcOrd="9" destOrd="0" presId="urn:microsoft.com/office/officeart/2005/8/layout/list1"/>
    <dgm:cxn modelId="{2FBFF674-AAB6-49DC-B001-878C6FE7CDE4}" type="presParOf" srcId="{4D7CA4D1-2C65-4185-9BE5-BFC29126E27E}" destId="{7E46A308-921F-4588-804E-76AAAFC2F3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C3676-0D7F-4080-BE48-25D4D0FFD065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D148C32-1BDE-4DD8-BA73-00F870C4FF19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/>
            <a:t> </a:t>
          </a:r>
          <a:r>
            <a:rPr lang="en-US" sz="2400" dirty="0" err="1" smtClean="0"/>
            <a:t>lažn</a:t>
          </a:r>
          <a:r>
            <a:rPr lang="hr-HR" sz="2400" dirty="0" smtClean="0"/>
            <a:t>a </a:t>
          </a:r>
          <a:r>
            <a:rPr lang="en-US" sz="2400" dirty="0" err="1" smtClean="0"/>
            <a:t>isprav</a:t>
          </a:r>
          <a:r>
            <a:rPr lang="hr-HR" sz="2400" dirty="0" smtClean="0"/>
            <a:t>a</a:t>
          </a:r>
          <a:r>
            <a:rPr lang="en-US" sz="2400" dirty="0" smtClean="0"/>
            <a:t>, </a:t>
          </a:r>
          <a:r>
            <a:rPr lang="en-US" sz="2400" dirty="0" err="1" smtClean="0"/>
            <a:t>snim</a:t>
          </a:r>
          <a:r>
            <a:rPr lang="hr-HR" sz="2400" dirty="0" smtClean="0"/>
            <a:t>ka</a:t>
          </a:r>
          <a:r>
            <a:rPr lang="en-US" sz="2400" dirty="0" smtClean="0"/>
            <a:t> </a:t>
          </a:r>
          <a:r>
            <a:rPr lang="en-US" sz="2400" dirty="0" err="1" smtClean="0"/>
            <a:t>ili</a:t>
          </a:r>
          <a:r>
            <a:rPr lang="en-US" sz="2400" dirty="0" smtClean="0"/>
            <a:t> </a:t>
          </a:r>
          <a:r>
            <a:rPr lang="en-US" sz="2400" dirty="0" err="1" smtClean="0"/>
            <a:t>laž</a:t>
          </a:r>
          <a:r>
            <a:rPr lang="hr-HR" sz="2400" dirty="0" smtClean="0"/>
            <a:t>ni iskaz svjedoka, vještaka ili tumača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dirty="0" smtClean="0"/>
            <a:t>(ne i dostava ovjerene izjava svjedoka)</a:t>
          </a:r>
          <a:r>
            <a:rPr lang="en-US" sz="2400" dirty="0" smtClean="0"/>
            <a:t> </a:t>
          </a: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/>
        </a:p>
      </dgm:t>
    </dgm:pt>
    <dgm:pt modelId="{23A7C140-6BF0-41A5-9929-22B70D846AA6}" type="parTrans" cxnId="{7732100C-83BC-406D-A008-86C709961984}">
      <dgm:prSet/>
      <dgm:spPr/>
      <dgm:t>
        <a:bodyPr/>
        <a:lstStyle/>
        <a:p>
          <a:endParaRPr lang="en-US"/>
        </a:p>
      </dgm:t>
    </dgm:pt>
    <dgm:pt modelId="{6D3C675E-1C95-4EF8-9EF9-98F687116D17}" type="sibTrans" cxnId="{7732100C-83BC-406D-A008-86C709961984}">
      <dgm:prSet/>
      <dgm:spPr/>
      <dgm:t>
        <a:bodyPr/>
        <a:lstStyle/>
        <a:p>
          <a:endParaRPr lang="en-US"/>
        </a:p>
      </dgm:t>
    </dgm:pt>
    <dgm:pt modelId="{85955868-AFF7-41A1-AAC2-895BBBA09949}">
      <dgm:prSet/>
      <dgm:spPr/>
      <dgm:t>
        <a:bodyPr/>
        <a:lstStyle/>
        <a:p>
          <a:r>
            <a:rPr lang="hr-HR" dirty="0" smtClean="0"/>
            <a:t>kazneno djelo državnog odvjetnika, suca (porotnika), istražitelja</a:t>
          </a:r>
          <a:endParaRPr lang="en-US" dirty="0"/>
        </a:p>
      </dgm:t>
    </dgm:pt>
    <dgm:pt modelId="{5F85C754-911E-4487-83BC-90D4FAA3971D}" type="parTrans" cxnId="{94481002-DF2C-4112-97F9-CDE46B77247C}">
      <dgm:prSet/>
      <dgm:spPr/>
      <dgm:t>
        <a:bodyPr/>
        <a:lstStyle/>
        <a:p>
          <a:endParaRPr lang="en-US"/>
        </a:p>
      </dgm:t>
    </dgm:pt>
    <dgm:pt modelId="{840A374F-32B0-42F7-AC11-6D0E2A4EBE29}" type="sibTrans" cxnId="{94481002-DF2C-4112-97F9-CDE46B77247C}">
      <dgm:prSet/>
      <dgm:spPr/>
      <dgm:t>
        <a:bodyPr/>
        <a:lstStyle/>
        <a:p>
          <a:endParaRPr lang="en-US"/>
        </a:p>
      </dgm:t>
    </dgm:pt>
    <dgm:pt modelId="{79900F72-2CFD-4473-876A-3A89C4F6CAE5}">
      <dgm:prSet custT="1"/>
      <dgm:spPr/>
      <dgm:t>
        <a:bodyPr/>
        <a:lstStyle/>
        <a:p>
          <a:r>
            <a:rPr lang="it-IT" sz="2200" dirty="0" smtClean="0"/>
            <a:t>nove činjenice ili novi dokazi prikladni da </a:t>
          </a:r>
          <a:r>
            <a:rPr lang="it-IT" sz="2200" dirty="0" err="1" smtClean="0"/>
            <a:t>prouzroče</a:t>
          </a:r>
          <a:r>
            <a:rPr lang="it-IT" sz="2200" dirty="0" smtClean="0"/>
            <a:t> </a:t>
          </a:r>
          <a:r>
            <a:rPr lang="hr-HR" sz="2200" dirty="0" smtClean="0"/>
            <a:t>oslobođenje osuđenika ili osudu po blažem KZ-u</a:t>
          </a:r>
        </a:p>
        <a:p>
          <a:r>
            <a:rPr lang="hr-HR" sz="1600" dirty="0" smtClean="0"/>
            <a:t>(odlučne činjenice u vrijeme počinjenja KD; stranke navode ‘… novu ili drukčiju interpretaciju već utvrđenih činjenica’)</a:t>
          </a:r>
          <a:endParaRPr lang="en-US" sz="1600" dirty="0"/>
        </a:p>
      </dgm:t>
    </dgm:pt>
    <dgm:pt modelId="{2F3C1311-AD72-4527-BB68-1356FF282031}" type="parTrans" cxnId="{FFB35BCE-8BBF-4BDD-A969-28F932673ED9}">
      <dgm:prSet/>
      <dgm:spPr/>
      <dgm:t>
        <a:bodyPr/>
        <a:lstStyle/>
        <a:p>
          <a:endParaRPr lang="en-US"/>
        </a:p>
      </dgm:t>
    </dgm:pt>
    <dgm:pt modelId="{DC004FF2-B76C-477C-BE41-2E1F69C5FB41}" type="sibTrans" cxnId="{FFB35BCE-8BBF-4BDD-A969-28F932673ED9}">
      <dgm:prSet/>
      <dgm:spPr/>
      <dgm:t>
        <a:bodyPr/>
        <a:lstStyle/>
        <a:p>
          <a:endParaRPr lang="en-US"/>
        </a:p>
      </dgm:t>
    </dgm:pt>
    <dgm:pt modelId="{8F668069-98DE-40DE-B0A1-38FCAF3E4F14}" type="pres">
      <dgm:prSet presAssocID="{2A5C3676-0D7F-4080-BE48-25D4D0FFD065}" presName="diagram" presStyleCnt="0">
        <dgm:presLayoutVars>
          <dgm:dir/>
          <dgm:resizeHandles val="exact"/>
        </dgm:presLayoutVars>
      </dgm:prSet>
      <dgm:spPr/>
    </dgm:pt>
    <dgm:pt modelId="{F625C46E-EAA1-4905-B586-3BD45323A2D2}" type="pres">
      <dgm:prSet presAssocID="{7D148C32-1BDE-4DD8-BA73-00F870C4FF19}" presName="node" presStyleLbl="node1" presStyleIdx="0" presStyleCnt="3" custScaleY="110481" custLinFactNeighborX="-256" custLinFactNeighborY="-12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EE852-588E-44AF-98AB-7F948B69F65F}" type="pres">
      <dgm:prSet presAssocID="{6D3C675E-1C95-4EF8-9EF9-98F687116D17}" presName="sibTrans" presStyleCnt="0"/>
      <dgm:spPr/>
    </dgm:pt>
    <dgm:pt modelId="{4424E86F-BD8F-44C4-998B-7E672D08BE98}" type="pres">
      <dgm:prSet presAssocID="{85955868-AFF7-41A1-AAC2-895BBBA09949}" presName="node" presStyleLbl="node1" presStyleIdx="1" presStyleCnt="3" custScaleY="111443" custLinFactNeighborX="849" custLinFactNeighborY="-10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EA819-0DE4-43E9-AE13-3658BCB15CA6}" type="pres">
      <dgm:prSet presAssocID="{840A374F-32B0-42F7-AC11-6D0E2A4EBE29}" presName="sibTrans" presStyleCnt="0"/>
      <dgm:spPr/>
    </dgm:pt>
    <dgm:pt modelId="{26980F56-F36C-4874-9680-D9AED7072636}" type="pres">
      <dgm:prSet presAssocID="{79900F72-2CFD-4473-876A-3A89C4F6CAE5}" presName="node" presStyleLbl="node1" presStyleIdx="2" presStyleCnt="3" custScaleY="109101" custLinFactNeighborX="-1025" custLinFactNeighborY="-12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1B9367-8FEA-41B2-9794-183B38E043CB}" type="presOf" srcId="{7D148C32-1BDE-4DD8-BA73-00F870C4FF19}" destId="{F625C46E-EAA1-4905-B586-3BD45323A2D2}" srcOrd="0" destOrd="0" presId="urn:microsoft.com/office/officeart/2005/8/layout/default"/>
    <dgm:cxn modelId="{94481002-DF2C-4112-97F9-CDE46B77247C}" srcId="{2A5C3676-0D7F-4080-BE48-25D4D0FFD065}" destId="{85955868-AFF7-41A1-AAC2-895BBBA09949}" srcOrd="1" destOrd="0" parTransId="{5F85C754-911E-4487-83BC-90D4FAA3971D}" sibTransId="{840A374F-32B0-42F7-AC11-6D0E2A4EBE29}"/>
    <dgm:cxn modelId="{9697AAB2-5A53-46C2-ABA1-6EB4880F3D39}" type="presOf" srcId="{2A5C3676-0D7F-4080-BE48-25D4D0FFD065}" destId="{8F668069-98DE-40DE-B0A1-38FCAF3E4F14}" srcOrd="0" destOrd="0" presId="urn:microsoft.com/office/officeart/2005/8/layout/default"/>
    <dgm:cxn modelId="{E3613A76-5C72-454E-9F38-4278D4ACDF1E}" type="presOf" srcId="{85955868-AFF7-41A1-AAC2-895BBBA09949}" destId="{4424E86F-BD8F-44C4-998B-7E672D08BE98}" srcOrd="0" destOrd="0" presId="urn:microsoft.com/office/officeart/2005/8/layout/default"/>
    <dgm:cxn modelId="{FFB35BCE-8BBF-4BDD-A969-28F932673ED9}" srcId="{2A5C3676-0D7F-4080-BE48-25D4D0FFD065}" destId="{79900F72-2CFD-4473-876A-3A89C4F6CAE5}" srcOrd="2" destOrd="0" parTransId="{2F3C1311-AD72-4527-BB68-1356FF282031}" sibTransId="{DC004FF2-B76C-477C-BE41-2E1F69C5FB41}"/>
    <dgm:cxn modelId="{7732100C-83BC-406D-A008-86C709961984}" srcId="{2A5C3676-0D7F-4080-BE48-25D4D0FFD065}" destId="{7D148C32-1BDE-4DD8-BA73-00F870C4FF19}" srcOrd="0" destOrd="0" parTransId="{23A7C140-6BF0-41A5-9929-22B70D846AA6}" sibTransId="{6D3C675E-1C95-4EF8-9EF9-98F687116D17}"/>
    <dgm:cxn modelId="{CEE98FED-FDDE-4208-AA75-AACAB529885C}" type="presOf" srcId="{79900F72-2CFD-4473-876A-3A89C4F6CAE5}" destId="{26980F56-F36C-4874-9680-D9AED7072636}" srcOrd="0" destOrd="0" presId="urn:microsoft.com/office/officeart/2005/8/layout/default"/>
    <dgm:cxn modelId="{3AD34063-56F9-42AE-8051-09B0FCC8DC14}" type="presParOf" srcId="{8F668069-98DE-40DE-B0A1-38FCAF3E4F14}" destId="{F625C46E-EAA1-4905-B586-3BD45323A2D2}" srcOrd="0" destOrd="0" presId="urn:microsoft.com/office/officeart/2005/8/layout/default"/>
    <dgm:cxn modelId="{9368E963-684E-4722-A79A-A9696379FC6B}" type="presParOf" srcId="{8F668069-98DE-40DE-B0A1-38FCAF3E4F14}" destId="{E66EE852-588E-44AF-98AB-7F948B69F65F}" srcOrd="1" destOrd="0" presId="urn:microsoft.com/office/officeart/2005/8/layout/default"/>
    <dgm:cxn modelId="{F74933C7-9A2A-4722-8117-FC5048BEA2B9}" type="presParOf" srcId="{8F668069-98DE-40DE-B0A1-38FCAF3E4F14}" destId="{4424E86F-BD8F-44C4-998B-7E672D08BE98}" srcOrd="2" destOrd="0" presId="urn:microsoft.com/office/officeart/2005/8/layout/default"/>
    <dgm:cxn modelId="{8220CF94-FCD0-4CB8-B52B-920C374A0F71}" type="presParOf" srcId="{8F668069-98DE-40DE-B0A1-38FCAF3E4F14}" destId="{772EA819-0DE4-43E9-AE13-3658BCB15CA6}" srcOrd="3" destOrd="0" presId="urn:microsoft.com/office/officeart/2005/8/layout/default"/>
    <dgm:cxn modelId="{DB6ED165-88FF-46F2-8712-62B0DE63D53E}" type="presParOf" srcId="{8F668069-98DE-40DE-B0A1-38FCAF3E4F14}" destId="{26980F56-F36C-4874-9680-D9AED707263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29C65-A0AA-4D81-A916-F4BB41597648}">
      <dsp:nvSpPr>
        <dsp:cNvPr id="0" name=""/>
        <dsp:cNvSpPr/>
      </dsp:nvSpPr>
      <dsp:spPr>
        <a:xfrm>
          <a:off x="0" y="267825"/>
          <a:ext cx="928760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0C5F7-B1DB-4096-96BC-04B6CD8E037D}">
      <dsp:nvSpPr>
        <dsp:cNvPr id="0" name=""/>
        <dsp:cNvSpPr/>
      </dsp:nvSpPr>
      <dsp:spPr>
        <a:xfrm>
          <a:off x="464380" y="113941"/>
          <a:ext cx="650132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35" tIns="0" rIns="24573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suđenje u odsutnosti  (497/3.)</a:t>
          </a:r>
        </a:p>
      </dsp:txBody>
      <dsp:txXfrm>
        <a:off x="484555" y="134116"/>
        <a:ext cx="6460975" cy="372930"/>
      </dsp:txXfrm>
    </dsp:sp>
    <dsp:sp modelId="{D371F968-A0AF-4A05-A107-2213F2DF0580}">
      <dsp:nvSpPr>
        <dsp:cNvPr id="0" name=""/>
        <dsp:cNvSpPr/>
      </dsp:nvSpPr>
      <dsp:spPr>
        <a:xfrm>
          <a:off x="0" y="902866"/>
          <a:ext cx="928760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FCB9A-FC92-467C-87E6-208EFA54E115}">
      <dsp:nvSpPr>
        <dsp:cNvPr id="0" name=""/>
        <dsp:cNvSpPr/>
      </dsp:nvSpPr>
      <dsp:spPr>
        <a:xfrm>
          <a:off x="464380" y="696225"/>
          <a:ext cx="650132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35" tIns="0" rIns="24573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odluka </a:t>
          </a:r>
          <a:r>
            <a:rPr lang="hr-HR" sz="1400" kern="1200" dirty="0" smtClean="0"/>
            <a:t>US i konačna presuda ES (502.)</a:t>
          </a:r>
          <a:endParaRPr lang="hr-HR" sz="1400" kern="1200" dirty="0"/>
        </a:p>
      </dsp:txBody>
      <dsp:txXfrm>
        <a:off x="484555" y="716400"/>
        <a:ext cx="6460975" cy="372930"/>
      </dsp:txXfrm>
    </dsp:sp>
    <dsp:sp modelId="{7E46A308-921F-4588-804E-76AAAFC2F3CC}">
      <dsp:nvSpPr>
        <dsp:cNvPr id="0" name=""/>
        <dsp:cNvSpPr/>
      </dsp:nvSpPr>
      <dsp:spPr>
        <a:xfrm>
          <a:off x="0" y="1537905"/>
          <a:ext cx="928760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3FA14-8A5B-47C5-90A4-827ABD557388}">
      <dsp:nvSpPr>
        <dsp:cNvPr id="0" name=""/>
        <dsp:cNvSpPr/>
      </dsp:nvSpPr>
      <dsp:spPr>
        <a:xfrm>
          <a:off x="485231" y="1340060"/>
          <a:ext cx="6501325" cy="41328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35" tIns="0" rIns="24573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obnova u korist osuđenika postupka završenog pravomoćnom presudom (501.)</a:t>
          </a:r>
        </a:p>
      </dsp:txBody>
      <dsp:txXfrm>
        <a:off x="505406" y="1360235"/>
        <a:ext cx="6460975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5C46E-EAA1-4905-B586-3BD45323A2D2}">
      <dsp:nvSpPr>
        <dsp:cNvPr id="0" name=""/>
        <dsp:cNvSpPr/>
      </dsp:nvSpPr>
      <dsp:spPr>
        <a:xfrm>
          <a:off x="0" y="690049"/>
          <a:ext cx="3428885" cy="22729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 </a:t>
          </a:r>
          <a:r>
            <a:rPr lang="en-US" sz="2400" kern="1200" dirty="0" err="1" smtClean="0"/>
            <a:t>lažn</a:t>
          </a:r>
          <a:r>
            <a:rPr lang="hr-HR" sz="2400" kern="1200" dirty="0" smtClean="0"/>
            <a:t>a </a:t>
          </a:r>
          <a:r>
            <a:rPr lang="en-US" sz="2400" kern="1200" dirty="0" err="1" smtClean="0"/>
            <a:t>isprav</a:t>
          </a:r>
          <a:r>
            <a:rPr lang="hr-HR" sz="2400" kern="1200" dirty="0" smtClean="0"/>
            <a:t>a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snim</a:t>
          </a:r>
          <a:r>
            <a:rPr lang="hr-HR" sz="2400" kern="1200" dirty="0" smtClean="0"/>
            <a:t>ka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ili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laž</a:t>
          </a:r>
          <a:r>
            <a:rPr lang="hr-HR" sz="2400" kern="1200" dirty="0" smtClean="0"/>
            <a:t>ni iskaz svjedoka, vještaka ili tumača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kern="1200" dirty="0" smtClean="0"/>
            <a:t>(ne i dostava ovjerene izjava svjedoka)</a:t>
          </a:r>
          <a:r>
            <a:rPr lang="en-US" sz="2400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0" y="690049"/>
        <a:ext cx="3428885" cy="2272960"/>
      </dsp:txXfrm>
    </dsp:sp>
    <dsp:sp modelId="{4424E86F-BD8F-44C4-998B-7E672D08BE98}">
      <dsp:nvSpPr>
        <dsp:cNvPr id="0" name=""/>
        <dsp:cNvSpPr/>
      </dsp:nvSpPr>
      <dsp:spPr>
        <a:xfrm>
          <a:off x="3800885" y="720971"/>
          <a:ext cx="3428885" cy="2292751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kazneno djelo državnog odvjetnika, suca (porotnika), istražitelja</a:t>
          </a:r>
          <a:endParaRPr lang="en-US" sz="2900" kern="1200" dirty="0"/>
        </a:p>
      </dsp:txBody>
      <dsp:txXfrm>
        <a:off x="3800885" y="720971"/>
        <a:ext cx="3428885" cy="2292751"/>
      </dsp:txXfrm>
    </dsp:sp>
    <dsp:sp modelId="{26980F56-F36C-4874-9680-D9AED7072636}">
      <dsp:nvSpPr>
        <dsp:cNvPr id="0" name=""/>
        <dsp:cNvSpPr/>
      </dsp:nvSpPr>
      <dsp:spPr>
        <a:xfrm>
          <a:off x="7508401" y="692066"/>
          <a:ext cx="3428885" cy="2244568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nove činjenice ili novi dokazi prikladni da </a:t>
          </a:r>
          <a:r>
            <a:rPr lang="it-IT" sz="2200" kern="1200" dirty="0" err="1" smtClean="0"/>
            <a:t>prouzroče</a:t>
          </a:r>
          <a:r>
            <a:rPr lang="it-IT" sz="2200" kern="1200" dirty="0" smtClean="0"/>
            <a:t> </a:t>
          </a:r>
          <a:r>
            <a:rPr lang="hr-HR" sz="2200" kern="1200" dirty="0" smtClean="0"/>
            <a:t>oslobođenje osuđenika ili osudu po blažem KZ-u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(odlučne činjenice u vrijeme počinjenja KD; stranke navode ‘… novu ili drukčiju interpretaciju već utvrđenih činjenica’)</a:t>
          </a:r>
          <a:endParaRPr lang="en-US" sz="1600" kern="1200" dirty="0"/>
        </a:p>
      </dsp:txBody>
      <dsp:txXfrm>
        <a:off x="7508401" y="692066"/>
        <a:ext cx="3428885" cy="2244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958954-6185-8FFA-F1B2-DC8B667C9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5570946-F6FC-A938-33C9-CC74CECD2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ABC8FA4-05DD-8230-C477-E214DA6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90E-5076-4CD6-B81D-8CE8811E3A3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9B6A74F-ED44-F915-4E99-D92DFCD2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59B6A4A-0385-E0AA-FFEE-7D1F0DF6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D4A9-B173-4754-B8F3-968BF65D34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448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39E5C9-9F97-EF21-D57C-22357312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49A35F7-4B47-EE4E-3EB6-5163847BB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4BBEAD0-816D-F2C4-0030-C204BB03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90E-5076-4CD6-B81D-8CE8811E3A3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096717-9707-E693-729C-AE2A4D25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80C5DE6-C5AC-C78E-6BA1-EFCF1FA2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D4A9-B173-4754-B8F3-968BF65D34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059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9043DA2-8337-A01F-D615-6BA4970B7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DCBE51A-137E-9794-6049-CFCEB04BC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9BE83A-69A9-95DF-BB0F-0C414CCF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90E-5076-4CD6-B81D-8CE8811E3A3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22149F-42EF-E3B1-C541-47067213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F816B0-1E36-92E2-4B5F-BA45279A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D4A9-B173-4754-B8F3-968BF65D34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469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ADD4C2-90A9-B8E4-7E3A-CAE0A718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6B147C-F56F-9408-B2E6-58F1D18EA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063D38-2FDD-DF16-9C03-7B159FF4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90E-5076-4CD6-B81D-8CE8811E3A3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32476C0-0298-ED75-A602-F28981A0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18FDC8-9853-D03A-9A2C-D02A7CA0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D4A9-B173-4754-B8F3-968BF65D34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583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4182AC-C1CB-69C4-84A2-56413F77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23BCF0D-D7C9-CFC5-697A-1D74DA29E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728DC09-113C-00D5-BC2B-5506496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90E-5076-4CD6-B81D-8CE8811E3A3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B278C2-8F3D-B06F-25D3-4DE3D2D9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1D3C20-763D-00A9-9004-FEF2BDD8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D4A9-B173-4754-B8F3-968BF65D34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541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85055D-DEAA-3A1F-0398-0BBC1FC6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F47769-4C9F-18AC-554B-AB24A95DE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CCD008F-E5FD-ABAF-AA87-FF93C1AE0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F7616A-33FC-0B4D-A92A-296C0D7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90E-5076-4CD6-B81D-8CE8811E3A3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867D683-8A92-550B-32C7-AB5F8B50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7930569-2199-D209-6547-324B6242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D4A9-B173-4754-B8F3-968BF65D34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196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D135AC-7DF7-7AB3-477F-93B74C31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361464B-4A49-B4ED-FF40-A8EE11031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59D3A07-3321-31DB-D584-C78E0286C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7E150B5-01EB-4E5C-0780-0A6EEB8F0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10A8EF6-FD77-408B-7094-74E95ABF6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0B3DA69-520E-C1FB-B856-19312456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90E-5076-4CD6-B81D-8CE8811E3A3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6EF2C85-B319-CC63-A50B-C024BFF0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F7F2783-C151-CECB-8816-2BAAA5A2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D4A9-B173-4754-B8F3-968BF65D34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8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C4EE98-C1B3-BA75-6823-218A250D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8EEF18E-39D3-88FD-08D9-5064021D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90E-5076-4CD6-B81D-8CE8811E3A3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4813B8F-B3B7-3FFC-A25E-D345ACE0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6688421-F90A-6C71-B815-F61D10BD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D4A9-B173-4754-B8F3-968BF65D34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058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361F23C-7DB9-AEAF-EE89-8139C9E2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90E-5076-4CD6-B81D-8CE8811E3A3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3FC2829-CB69-D955-7792-B4D6D716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EDD08EB-9095-3EF5-ECF4-217B5B90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D4A9-B173-4754-B8F3-968BF65D34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62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6D20D-5C08-A67A-DF26-64EBB929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36DCFA-1D27-E0D7-11AA-DF156BDEE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37D4E5F-A95A-1A28-1DC8-9A3A802EB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735C127-ADD3-4F41-0031-6B9A81EA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90E-5076-4CD6-B81D-8CE8811E3A3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EE38AF5-5BA4-2163-A679-A0E744EC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31DA81D-24A4-B518-1D55-643AD262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D4A9-B173-4754-B8F3-968BF65D34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4441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F5B78D-6CA9-458B-2A07-8C9977F8A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0D137D2-1CF2-0942-6C05-65C01F0E6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EB49CD2-E8D8-E655-5EC1-965913C07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8CD71CD-2DAE-4929-C7F4-7AF8131B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F90E-5076-4CD6-B81D-8CE8811E3A3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FEE9F01-E9AC-7EF5-5017-12823C8AC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EDE9C0C-F24F-1545-EAA0-59576CCA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D4A9-B173-4754-B8F3-968BF65D34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953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B70D378-EEB6-19A3-D387-D9AD6B39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740CCBF-267A-FC62-2EAA-E7490412E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B8E997B-AB72-538C-4B69-5DD07AE1F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F90E-5076-4CD6-B81D-8CE8811E3A39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81CB1B3-49E4-167A-2CF0-22465A461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8B57E0-8041-265A-D065-D4B1D354F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2D4A9-B173-4754-B8F3-968BF65D34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119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11FC9D-9B85-6B7F-8DB9-24D17D476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311" y="1997110"/>
            <a:ext cx="10678886" cy="221456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(Ne)učinkovitost sustava pravnih lijekova za zaštitu pogrešno osuđenih osoba u Republici Hrvatskoj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600F676-3C68-2159-5BEA-4FB1DA259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159829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hr-HR" sz="1800" b="1" dirty="0"/>
              <a:t>Darija Željko</a:t>
            </a:r>
          </a:p>
          <a:p>
            <a:pPr algn="r"/>
            <a:r>
              <a:rPr lang="hr-HR" sz="1800" b="1" dirty="0"/>
              <a:t>Asistentica na projektu HRZZ na Katedri za kazneno procesno pravo</a:t>
            </a:r>
          </a:p>
          <a:p>
            <a:pPr algn="r"/>
            <a:r>
              <a:rPr lang="hr-HR" sz="1800" b="1" dirty="0"/>
              <a:t>Treća Istraživačka radionica na Projektu nedužnosti HRZZ</a:t>
            </a:r>
          </a:p>
          <a:p>
            <a:pPr algn="r"/>
            <a:r>
              <a:rPr lang="hr-HR" sz="1800" b="1" dirty="0"/>
              <a:t>25. travnja 2023</a:t>
            </a:r>
            <a:r>
              <a:rPr lang="hr-HR" b="1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8B91C10-DD76-5222-04F3-5134C34C1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967" y="287285"/>
            <a:ext cx="1127858" cy="112785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457A547-EB30-30F3-0657-1172D9C1B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43" y="276904"/>
            <a:ext cx="2058839" cy="85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8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D26232-0943-86A0-095E-D8A54AF7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Svrha pravnih lijekova: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3AB0D5-79A6-F48D-BC5B-ED226D4C0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i="1" dirty="0" err="1"/>
              <a:t>errores</a:t>
            </a:r>
            <a:r>
              <a:rPr lang="hr-HR" i="1" dirty="0"/>
              <a:t> </a:t>
            </a:r>
            <a:r>
              <a:rPr lang="hr-HR" i="1" dirty="0" err="1"/>
              <a:t>in</a:t>
            </a:r>
            <a:r>
              <a:rPr lang="hr-HR" i="1" dirty="0"/>
              <a:t> </a:t>
            </a:r>
            <a:r>
              <a:rPr lang="hr-HR" i="1" dirty="0" err="1"/>
              <a:t>iudicando</a:t>
            </a:r>
            <a:r>
              <a:rPr lang="hr-HR" dirty="0"/>
              <a:t>; </a:t>
            </a:r>
            <a:r>
              <a:rPr lang="hr-HR" i="1" dirty="0" err="1"/>
              <a:t>procedendo</a:t>
            </a:r>
            <a:r>
              <a:rPr lang="hr-HR" dirty="0"/>
              <a:t>; </a:t>
            </a:r>
            <a:r>
              <a:rPr lang="hr-HR" i="1" dirty="0" err="1"/>
              <a:t>facti</a:t>
            </a:r>
            <a:endParaRPr lang="hr-HR" i="1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iluzorno očekivati nepogrešivost sudova 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(praksa ESLJP):</a:t>
            </a:r>
          </a:p>
          <a:p>
            <a:endParaRPr lang="hr-HR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65BFFDA4-8303-AF42-BA29-2E5CBA61A8B6}"/>
              </a:ext>
            </a:extLst>
          </p:cNvPr>
          <p:cNvSpPr/>
          <p:nvPr/>
        </p:nvSpPr>
        <p:spPr>
          <a:xfrm>
            <a:off x="8752115" y="4425722"/>
            <a:ext cx="2035628" cy="18335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Presude na temelju sporazuma stranaka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25FB9947-47EF-68F6-8FD6-6A417135BCF5}"/>
              </a:ext>
            </a:extLst>
          </p:cNvPr>
          <p:cNvSpPr/>
          <p:nvPr/>
        </p:nvSpPr>
        <p:spPr>
          <a:xfrm>
            <a:off x="1404257" y="4425722"/>
            <a:ext cx="1774372" cy="175124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Pogreške u suđenju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D90D69E0-04C5-79D8-AA9A-E57B52024EA9}"/>
              </a:ext>
            </a:extLst>
          </p:cNvPr>
          <p:cNvSpPr/>
          <p:nvPr/>
        </p:nvSpPr>
        <p:spPr>
          <a:xfrm>
            <a:off x="5078186" y="4425722"/>
            <a:ext cx="1774372" cy="175124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Dokazi – ljudski faktor; DNA </a:t>
            </a:r>
          </a:p>
        </p:txBody>
      </p:sp>
    </p:spTree>
    <p:extLst>
      <p:ext uri="{BB962C8B-B14F-4D97-AF65-F5344CB8AC3E}">
        <p14:creationId xmlns:p14="http://schemas.microsoft.com/office/powerpoint/2010/main" val="323585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B91B83-C101-0377-E0FC-917B3DD1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58B5AB74-D5A3-C2BE-8521-03A937170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953"/>
            <a:ext cx="5172528" cy="5915934"/>
          </a:xfr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14FA80AD-C5FC-57AD-83BD-28FBEE536CE0}"/>
              </a:ext>
            </a:extLst>
          </p:cNvPr>
          <p:cNvSpPr/>
          <p:nvPr/>
        </p:nvSpPr>
        <p:spPr>
          <a:xfrm>
            <a:off x="6409591" y="2259622"/>
            <a:ext cx="5064369" cy="166174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 smtClean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sz="1400" b="1" dirty="0" smtClean="0">
              <a:solidFill>
                <a:schemeClr val="tx1"/>
              </a:solidFill>
            </a:endParaRPr>
          </a:p>
          <a:p>
            <a:pPr algn="just"/>
            <a:r>
              <a:rPr lang="hr-HR" sz="1400" dirty="0" smtClean="0">
                <a:solidFill>
                  <a:schemeClr val="tx1"/>
                </a:solidFill>
              </a:rPr>
              <a:t>para. 24.: ‘…</a:t>
            </a:r>
            <a:r>
              <a:rPr lang="hr-HR" sz="1400" i="1" dirty="0" smtClean="0">
                <a:solidFill>
                  <a:schemeClr val="tx1"/>
                </a:solidFill>
              </a:rPr>
              <a:t>od </a:t>
            </a:r>
            <a:r>
              <a:rPr lang="hr-HR" sz="1400" i="1" dirty="0">
                <a:solidFill>
                  <a:schemeClr val="tx1"/>
                </a:solidFill>
              </a:rPr>
              <a:t>"</a:t>
            </a:r>
            <a:r>
              <a:rPr lang="hr-HR" sz="1400" b="1" i="1" dirty="0">
                <a:solidFill>
                  <a:schemeClr val="tx1"/>
                </a:solidFill>
              </a:rPr>
              <a:t>rekla-kazala" iskaza svjedoka </a:t>
            </a:r>
            <a:r>
              <a:rPr lang="hr-HR" sz="1400" i="1" dirty="0" smtClean="0">
                <a:solidFill>
                  <a:schemeClr val="tx1"/>
                </a:solidFill>
              </a:rPr>
              <a:t>koji boluje </a:t>
            </a:r>
            <a:r>
              <a:rPr lang="hr-HR" sz="1400" i="1" dirty="0">
                <a:solidFill>
                  <a:schemeClr val="tx1"/>
                </a:solidFill>
              </a:rPr>
              <a:t>do emotivne nestabilnosti i </a:t>
            </a:r>
            <a:r>
              <a:rPr lang="hr-HR" sz="1400" i="1" dirty="0" err="1" smtClean="0">
                <a:solidFill>
                  <a:schemeClr val="tx1"/>
                </a:solidFill>
              </a:rPr>
              <a:t>histrionskog</a:t>
            </a:r>
            <a:r>
              <a:rPr lang="hr-HR" sz="1400" i="1" dirty="0" smtClean="0">
                <a:solidFill>
                  <a:schemeClr val="tx1"/>
                </a:solidFill>
              </a:rPr>
              <a:t> poremećaja </a:t>
            </a:r>
            <a:r>
              <a:rPr lang="hr-HR" sz="1400" i="1" dirty="0">
                <a:solidFill>
                  <a:schemeClr val="tx1"/>
                </a:solidFill>
              </a:rPr>
              <a:t>osobnosti, te da</a:t>
            </a:r>
          </a:p>
          <a:p>
            <a:pPr algn="just"/>
            <a:r>
              <a:rPr lang="hr-HR" sz="1400" i="1" dirty="0">
                <a:solidFill>
                  <a:schemeClr val="tx1"/>
                </a:solidFill>
              </a:rPr>
              <a:t>je ta osuda bila potpuno arbitrarna i protivna jamstvima poštenog </a:t>
            </a:r>
            <a:r>
              <a:rPr lang="hr-HR" sz="1400" i="1" dirty="0" smtClean="0">
                <a:solidFill>
                  <a:schemeClr val="tx1"/>
                </a:solidFill>
              </a:rPr>
              <a:t>suđenja, pravu na </a:t>
            </a:r>
            <a:r>
              <a:rPr lang="hr-HR" sz="1400" i="1" dirty="0">
                <a:solidFill>
                  <a:schemeClr val="tx1"/>
                </a:solidFill>
              </a:rPr>
              <a:t>presumpciju nevinosti i načelu jednakosti stranaka</a:t>
            </a:r>
            <a:r>
              <a:rPr lang="hr-HR" sz="1400" dirty="0" smtClean="0">
                <a:solidFill>
                  <a:schemeClr val="tx1"/>
                </a:solidFill>
              </a:rPr>
              <a:t>.’</a:t>
            </a:r>
            <a:endParaRPr lang="hr-HR" sz="1400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r>
              <a:rPr lang="hr-H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22831" y="743840"/>
            <a:ext cx="4167554" cy="8352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ESLJP, zahtjev br.  20883/09, 13. prosinac 2011.</a:t>
            </a: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09592" y="4466492"/>
            <a:ext cx="4944208" cy="20222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400" dirty="0">
                <a:solidFill>
                  <a:schemeClr val="tx1"/>
                </a:solidFill>
              </a:rPr>
              <a:t>p</a:t>
            </a:r>
            <a:r>
              <a:rPr lang="hr-HR" sz="1400" dirty="0" smtClean="0">
                <a:solidFill>
                  <a:schemeClr val="tx1"/>
                </a:solidFill>
              </a:rPr>
              <a:t>ara. 51. ‘… </a:t>
            </a:r>
            <a:r>
              <a:rPr lang="hr-HR" sz="1400" i="1" dirty="0" smtClean="0">
                <a:solidFill>
                  <a:schemeClr val="tx1"/>
                </a:solidFill>
              </a:rPr>
              <a:t>odluke </a:t>
            </a:r>
            <a:r>
              <a:rPr lang="hr-HR" sz="1400" i="1" dirty="0">
                <a:solidFill>
                  <a:schemeClr val="tx1"/>
                </a:solidFill>
              </a:rPr>
              <a:t>do kojih su došli domaći sudovi </a:t>
            </a:r>
            <a:r>
              <a:rPr lang="hr-HR" sz="1400" b="1" i="1" dirty="0">
                <a:solidFill>
                  <a:schemeClr val="tx1"/>
                </a:solidFill>
              </a:rPr>
              <a:t>nisu bile odgovarajuće </a:t>
            </a:r>
            <a:r>
              <a:rPr lang="hr-HR" sz="1400" b="1" i="1" dirty="0" smtClean="0">
                <a:solidFill>
                  <a:schemeClr val="tx1"/>
                </a:solidFill>
              </a:rPr>
              <a:t>obrazložene</a:t>
            </a:r>
            <a:r>
              <a:rPr lang="hr-HR" sz="1400" i="1" dirty="0" smtClean="0">
                <a:solidFill>
                  <a:schemeClr val="tx1"/>
                </a:solidFill>
              </a:rPr>
              <a:t>. Stoga </a:t>
            </a:r>
            <a:r>
              <a:rPr lang="hr-HR" sz="1400" b="1" i="1" dirty="0">
                <a:solidFill>
                  <a:schemeClr val="tx1"/>
                </a:solidFill>
              </a:rPr>
              <a:t>očigledna nepodudarnost </a:t>
            </a:r>
            <a:r>
              <a:rPr lang="hr-HR" sz="1400" i="1" dirty="0">
                <a:solidFill>
                  <a:schemeClr val="tx1"/>
                </a:solidFill>
              </a:rPr>
              <a:t>u iskazima </a:t>
            </a:r>
            <a:r>
              <a:rPr lang="hr-HR" sz="1400" i="1" dirty="0" smtClean="0">
                <a:solidFill>
                  <a:schemeClr val="tx1"/>
                </a:solidFill>
              </a:rPr>
              <a:t>svjedoka … </a:t>
            </a:r>
            <a:r>
              <a:rPr lang="it-IT" sz="1400" i="1" dirty="0" smtClean="0">
                <a:solidFill>
                  <a:schemeClr val="tx1"/>
                </a:solidFill>
              </a:rPr>
              <a:t> </a:t>
            </a:r>
            <a:r>
              <a:rPr lang="it-IT" sz="1400" i="1" dirty="0" err="1">
                <a:solidFill>
                  <a:schemeClr val="tx1"/>
                </a:solidFill>
              </a:rPr>
              <a:t>nisu</a:t>
            </a:r>
            <a:r>
              <a:rPr lang="it-IT" sz="1400" i="1" dirty="0">
                <a:solidFill>
                  <a:schemeClr val="tx1"/>
                </a:solidFill>
              </a:rPr>
              <a:t> bili </a:t>
            </a:r>
            <a:r>
              <a:rPr lang="it-IT" sz="1400" i="1" dirty="0" err="1">
                <a:solidFill>
                  <a:schemeClr val="tx1"/>
                </a:solidFill>
              </a:rPr>
              <a:t>uopće</a:t>
            </a:r>
            <a:r>
              <a:rPr lang="it-IT" sz="1400" i="1" dirty="0">
                <a:solidFill>
                  <a:schemeClr val="tx1"/>
                </a:solidFill>
              </a:rPr>
              <a:t> ili </a:t>
            </a:r>
            <a:r>
              <a:rPr lang="it-IT" sz="1400" i="1" dirty="0" err="1">
                <a:solidFill>
                  <a:schemeClr val="tx1"/>
                </a:solidFill>
              </a:rPr>
              <a:t>dovoljno</a:t>
            </a:r>
            <a:r>
              <a:rPr lang="it-IT" sz="1400" i="1" dirty="0">
                <a:solidFill>
                  <a:schemeClr val="tx1"/>
                </a:solidFill>
              </a:rPr>
              <a:t> </a:t>
            </a:r>
            <a:r>
              <a:rPr lang="it-IT" sz="1400" i="1" dirty="0" err="1" smtClean="0">
                <a:solidFill>
                  <a:schemeClr val="tx1"/>
                </a:solidFill>
              </a:rPr>
              <a:t>rješavani</a:t>
            </a:r>
            <a:r>
              <a:rPr lang="hr-HR" sz="1400" i="1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endParaRPr lang="hr-HR" sz="1400" i="1" dirty="0" smtClean="0">
              <a:solidFill>
                <a:schemeClr val="tx1"/>
              </a:solidFill>
            </a:endParaRPr>
          </a:p>
          <a:p>
            <a:pPr algn="just"/>
            <a:r>
              <a:rPr lang="hr-HR" sz="1400" i="1" dirty="0" smtClean="0">
                <a:solidFill>
                  <a:schemeClr val="tx1"/>
                </a:solidFill>
              </a:rPr>
              <a:t>Odluke </a:t>
            </a:r>
            <a:r>
              <a:rPr lang="hr-HR" sz="1400" i="1" dirty="0">
                <a:solidFill>
                  <a:schemeClr val="tx1"/>
                </a:solidFill>
              </a:rPr>
              <a:t>domaćih sudova nisu poštovale osnovni zahtjev </a:t>
            </a:r>
            <a:r>
              <a:rPr lang="hr-HR" sz="1400" i="1" dirty="0" smtClean="0">
                <a:solidFill>
                  <a:schemeClr val="tx1"/>
                </a:solidFill>
              </a:rPr>
              <a:t>kaznenog pravosuđa</a:t>
            </a:r>
            <a:r>
              <a:rPr lang="hr-HR" sz="1400" i="1" dirty="0">
                <a:solidFill>
                  <a:schemeClr val="tx1"/>
                </a:solidFill>
              </a:rPr>
              <a:t>, da </a:t>
            </a:r>
            <a:r>
              <a:rPr lang="hr-HR" sz="1400" b="1" i="1" dirty="0">
                <a:solidFill>
                  <a:schemeClr val="tx1"/>
                </a:solidFill>
              </a:rPr>
              <a:t>tužitelj mora izvan razumne dvojbe dokazati optužbu</a:t>
            </a:r>
            <a:r>
              <a:rPr lang="hr-HR" sz="1400" i="1" dirty="0">
                <a:solidFill>
                  <a:schemeClr val="tx1"/>
                </a:solidFill>
              </a:rPr>
              <a:t>, te </a:t>
            </a:r>
            <a:r>
              <a:rPr lang="hr-HR" sz="1400" i="1" dirty="0" smtClean="0">
                <a:solidFill>
                  <a:schemeClr val="tx1"/>
                </a:solidFill>
              </a:rPr>
              <a:t>nisu bile </a:t>
            </a:r>
            <a:r>
              <a:rPr lang="hr-HR" sz="1400" i="1" dirty="0">
                <a:solidFill>
                  <a:schemeClr val="tx1"/>
                </a:solidFill>
              </a:rPr>
              <a:t>u skladu s jednim od temeljnih načela kaznenog prava, i </a:t>
            </a:r>
            <a:r>
              <a:rPr lang="hr-HR" sz="1400" b="1" i="1" dirty="0">
                <a:solidFill>
                  <a:schemeClr val="tx1"/>
                </a:solidFill>
              </a:rPr>
              <a:t>to načelom </a:t>
            </a:r>
            <a:r>
              <a:rPr lang="hr-HR" sz="1400" b="1" i="1" dirty="0" err="1" smtClean="0">
                <a:solidFill>
                  <a:schemeClr val="tx1"/>
                </a:solidFill>
              </a:rPr>
              <a:t>in</a:t>
            </a:r>
            <a:r>
              <a:rPr lang="hr-HR" sz="1400" b="1" i="1" dirty="0" smtClean="0">
                <a:solidFill>
                  <a:schemeClr val="tx1"/>
                </a:solidFill>
              </a:rPr>
              <a:t> dubio </a:t>
            </a:r>
            <a:r>
              <a:rPr lang="hr-HR" sz="1400" b="1" i="1" dirty="0">
                <a:solidFill>
                  <a:schemeClr val="tx1"/>
                </a:solidFill>
              </a:rPr>
              <a:t>pro </a:t>
            </a:r>
            <a:r>
              <a:rPr lang="hr-HR" sz="1400" b="1" i="1" dirty="0" err="1" smtClean="0">
                <a:solidFill>
                  <a:schemeClr val="tx1"/>
                </a:solidFill>
              </a:rPr>
              <a:t>reo</a:t>
            </a:r>
            <a:r>
              <a:rPr lang="hr-HR" sz="1400" i="1" dirty="0" smtClean="0">
                <a:solidFill>
                  <a:schemeClr val="tx1"/>
                </a:solidFill>
              </a:rPr>
              <a:t>.’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4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32512-60A2-8D24-3D63-F78C5EF7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Žalbeni postupak: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71CE36-59C2-2D26-A78E-9C0A28061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966BE668-F5CE-B642-EC59-51D11B4B9568}"/>
              </a:ext>
            </a:extLst>
          </p:cNvPr>
          <p:cNvSpPr/>
          <p:nvPr/>
        </p:nvSpPr>
        <p:spPr>
          <a:xfrm>
            <a:off x="1175657" y="1825625"/>
            <a:ext cx="10003972" cy="168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0" i="0" dirty="0">
                <a:solidFill>
                  <a:srgbClr val="414145"/>
                </a:solidFill>
                <a:effectLst/>
                <a:latin typeface="Open Sans" panose="020B0606030504020204" pitchFamily="34" charset="0"/>
              </a:rPr>
              <a:t>ČL. </a:t>
            </a:r>
            <a:r>
              <a:rPr lang="hr-HR" dirty="0">
                <a:solidFill>
                  <a:srgbClr val="414145"/>
                </a:solidFill>
                <a:latin typeface="Open Sans" panose="020B0606030504020204" pitchFamily="34" charset="0"/>
              </a:rPr>
              <a:t>466 </a:t>
            </a:r>
            <a:r>
              <a:rPr lang="hr-HR" b="0" i="0" dirty="0">
                <a:solidFill>
                  <a:srgbClr val="414145"/>
                </a:solidFill>
                <a:effectLst/>
                <a:latin typeface="Open Sans" panose="020B0606030504020204" pitchFamily="34" charset="0"/>
              </a:rPr>
              <a:t>(4) U žalbi </a:t>
            </a:r>
            <a:r>
              <a:rPr lang="hr-HR" b="1" i="0" dirty="0">
                <a:solidFill>
                  <a:srgbClr val="414145"/>
                </a:solidFill>
                <a:effectLst/>
                <a:latin typeface="Open Sans" panose="020B0606030504020204" pitchFamily="34" charset="0"/>
              </a:rPr>
              <a:t>se ne mogu iznositi nove činjenice i novi dokazi,</a:t>
            </a:r>
            <a:r>
              <a:rPr lang="hr-HR" b="0" i="0" dirty="0">
                <a:solidFill>
                  <a:srgbClr val="414145"/>
                </a:solidFill>
                <a:effectLst/>
                <a:latin typeface="Open Sans" panose="020B0606030504020204" pitchFamily="34" charset="0"/>
              </a:rPr>
              <a:t> osim ako je </a:t>
            </a:r>
            <a:r>
              <a:rPr lang="hr-HR" b="1" i="0" dirty="0">
                <a:solidFill>
                  <a:srgbClr val="414145"/>
                </a:solidFill>
                <a:effectLst/>
                <a:latin typeface="Open Sans" panose="020B0606030504020204" pitchFamily="34" charset="0"/>
              </a:rPr>
              <a:t>žalitelj za njih saznao nakon zaključenja rasprave. </a:t>
            </a:r>
            <a:r>
              <a:rPr lang="hr-HR" b="0" i="0" dirty="0">
                <a:solidFill>
                  <a:srgbClr val="414145"/>
                </a:solidFill>
                <a:effectLst/>
                <a:latin typeface="Open Sans" panose="020B0606030504020204" pitchFamily="34" charset="0"/>
              </a:rPr>
              <a:t>Pozivajući se na nove činjenice, žalitelj je dužan navesti dokaze kojima bi se te činjenice imale dokazati, a pozivajući se na nove dokaze, dužan je navesti činjenice koje tim dokazima želi dokazati.</a:t>
            </a:r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CABFE397-0750-C04C-8968-AB30132B4533}"/>
              </a:ext>
            </a:extLst>
          </p:cNvPr>
          <p:cNvSpPr/>
          <p:nvPr/>
        </p:nvSpPr>
        <p:spPr>
          <a:xfrm>
            <a:off x="1175657" y="3929743"/>
            <a:ext cx="10003972" cy="12845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Čl. </a:t>
            </a:r>
            <a:r>
              <a:rPr lang="hr-HR" dirty="0">
                <a:solidFill>
                  <a:schemeClr val="bg1"/>
                </a:solidFill>
              </a:rPr>
              <a:t>475</a:t>
            </a:r>
            <a:r>
              <a:rPr lang="hr-HR" dirty="0" smtClean="0">
                <a:solidFill>
                  <a:schemeClr val="bg1"/>
                </a:solidFill>
              </a:rPr>
              <a:t>. b (3</a:t>
            </a:r>
            <a:r>
              <a:rPr lang="hr-HR" dirty="0">
                <a:solidFill>
                  <a:schemeClr val="bg1"/>
                </a:solidFill>
              </a:rPr>
              <a:t>) Stranke </a:t>
            </a:r>
            <a:r>
              <a:rPr lang="hr-HR" b="1" dirty="0">
                <a:solidFill>
                  <a:schemeClr val="bg1"/>
                </a:solidFill>
              </a:rPr>
              <a:t>ne mogu na raspravi iznositi nove dokaze i činjenice</a:t>
            </a:r>
            <a:r>
              <a:rPr lang="hr-HR" dirty="0">
                <a:solidFill>
                  <a:schemeClr val="bg1"/>
                </a:solidFill>
              </a:rPr>
              <a:t> osim onih koji su nastali </a:t>
            </a:r>
            <a:r>
              <a:rPr lang="hr-HR" b="1" dirty="0">
                <a:solidFill>
                  <a:schemeClr val="bg1"/>
                </a:solidFill>
              </a:rPr>
              <a:t>nakon izricanja prvostupanjske presude u ponovljenom postupku ili za koje su nakon toga saznale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37031" y="5372100"/>
            <a:ext cx="8792" cy="325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924739" y="5823927"/>
            <a:ext cx="2505808" cy="97594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/>
              <a:t>Čl. 490. st. 1. (2) Mogućnost žalbe </a:t>
            </a:r>
            <a:r>
              <a:rPr lang="hr-HR" sz="1400" b="1" dirty="0" err="1" smtClean="0"/>
              <a:t>trećestupanjskom</a:t>
            </a:r>
            <a:r>
              <a:rPr lang="hr-HR" sz="1400" b="1" dirty="0" smtClean="0"/>
              <a:t> sudu</a:t>
            </a:r>
            <a:endParaRPr lang="en-US" sz="1400" b="1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0545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4E45A9-2AB9-4F19-7B66-EE280C60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916" y="314587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O</a:t>
            </a:r>
            <a:r>
              <a:rPr lang="hr-HR" b="1" dirty="0" smtClean="0">
                <a:solidFill>
                  <a:srgbClr val="C00000"/>
                </a:solidFill>
              </a:rPr>
              <a:t>bnova </a:t>
            </a:r>
            <a:r>
              <a:rPr lang="hr-HR" b="1" dirty="0">
                <a:solidFill>
                  <a:srgbClr val="C00000"/>
                </a:solidFill>
              </a:rPr>
              <a:t>kaznenog postupka:</a:t>
            </a:r>
            <a:r>
              <a:rPr lang="hr-HR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669DB4-5763-6723-5BF5-81FF4A7C4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2712"/>
            <a:ext cx="9927771" cy="14292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hr-HR" sz="2400" dirty="0"/>
              <a:t>čl. 4. st. 2. Protokol br. 7 EKLJP predviđa mogućnost da se obnovi kazneni postupak ako postoje dokazi o novim ili novootkrivenim činjenicama ili ako je u prethodnom postupku došlo do bitnih povreda koje su mogle utjecati na rješenje slučaja</a:t>
            </a:r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8BDA4E29-FD3A-678B-41AC-DDF426BF9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007235"/>
              </p:ext>
            </p:extLst>
          </p:nvPr>
        </p:nvGraphicFramePr>
        <p:xfrm>
          <a:off x="2066192" y="4448908"/>
          <a:ext cx="9287608" cy="195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914400" y="3640015"/>
            <a:ext cx="9917723" cy="53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Dvostrani, nije sveobuhvatan, </a:t>
            </a:r>
            <a:r>
              <a:rPr lang="hr-HR" dirty="0" err="1" smtClean="0"/>
              <a:t>remonstrativni</a:t>
            </a:r>
            <a:r>
              <a:rPr lang="hr-HR" dirty="0" smtClean="0"/>
              <a:t> izvanredni pravni lijek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3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94AB9F-469D-4B3E-234F-904F2115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</a:rPr>
              <a:t>Prava obnova </a:t>
            </a:r>
            <a:r>
              <a:rPr lang="hr-HR" b="1" dirty="0">
                <a:solidFill>
                  <a:srgbClr val="C00000"/>
                </a:solidFill>
              </a:rPr>
              <a:t>u korist osuđenika postupka završenog pravomoćnom presudom (501.)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8C0C86C-0EA6-1516-6690-3176A8634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2797" y="4793197"/>
            <a:ext cx="4651651" cy="135952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5397551"/>
              </p:ext>
            </p:extLst>
          </p:nvPr>
        </p:nvGraphicFramePr>
        <p:xfrm>
          <a:off x="580658" y="1099038"/>
          <a:ext cx="10972433" cy="41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841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DBDC9-1822-4A76-C05A-8A88846DA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5"/>
            <a:ext cx="11800114" cy="1325563"/>
          </a:xfrm>
        </p:spPr>
        <p:txBody>
          <a:bodyPr>
            <a:normAutofit/>
          </a:bodyPr>
          <a:lstStyle/>
          <a:p>
            <a:r>
              <a:rPr lang="hr-HR" sz="3000" b="1" dirty="0">
                <a:solidFill>
                  <a:srgbClr val="C00000"/>
                </a:solidFill>
              </a:rPr>
              <a:t>Zaključak o sustavu pravnih lijekova kroz prizmu pogrešno osuđenih osoba: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21C229-11E4-9EFF-33AC-5A8BE864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2013856"/>
            <a:ext cx="11636828" cy="4206649"/>
          </a:xfrm>
        </p:spPr>
        <p:txBody>
          <a:bodyPr/>
          <a:lstStyle/>
          <a:p>
            <a:pPr algn="just"/>
            <a:r>
              <a:rPr lang="hr-HR" dirty="0"/>
              <a:t>postojeći sustav </a:t>
            </a:r>
            <a:r>
              <a:rPr lang="hr-HR" i="1" dirty="0"/>
              <a:t>de </a:t>
            </a:r>
            <a:r>
              <a:rPr lang="hr-HR" i="1" dirty="0" err="1"/>
              <a:t>iure</a:t>
            </a:r>
            <a:r>
              <a:rPr lang="hr-HR" i="1" dirty="0"/>
              <a:t> </a:t>
            </a:r>
            <a:r>
              <a:rPr lang="hr-HR" dirty="0" smtClean="0"/>
              <a:t>učinkovit</a:t>
            </a:r>
          </a:p>
          <a:p>
            <a:pPr algn="just"/>
            <a:r>
              <a:rPr lang="hr-HR" dirty="0"/>
              <a:t>k</a:t>
            </a:r>
            <a:r>
              <a:rPr lang="hr-HR" dirty="0" smtClean="0"/>
              <a:t>ljučno osigurati optimalnu ravnotežu između stabilnosti pravnog poretka (</a:t>
            </a:r>
            <a:r>
              <a:rPr lang="hr-HR" i="1" dirty="0" smtClean="0"/>
              <a:t>pravomoćnost</a:t>
            </a:r>
            <a:r>
              <a:rPr lang="hr-HR" dirty="0" smtClean="0"/>
              <a:t>) i sposobnosti istog da ispravi ‘</a:t>
            </a:r>
            <a:r>
              <a:rPr lang="hr-HR" i="1" dirty="0" err="1" smtClean="0"/>
              <a:t>miscarriages</a:t>
            </a:r>
            <a:r>
              <a:rPr lang="hr-HR" i="1" dirty="0" smtClean="0"/>
              <a:t> </a:t>
            </a:r>
            <a:r>
              <a:rPr lang="hr-HR" i="1" dirty="0" err="1" smtClean="0"/>
              <a:t>of</a:t>
            </a:r>
            <a:r>
              <a:rPr lang="hr-HR" i="1" dirty="0" smtClean="0"/>
              <a:t> </a:t>
            </a:r>
            <a:r>
              <a:rPr lang="hr-HR" i="1" dirty="0" err="1" smtClean="0"/>
              <a:t>justice</a:t>
            </a:r>
            <a:r>
              <a:rPr lang="hr-HR" dirty="0" smtClean="0"/>
              <a:t>’</a:t>
            </a:r>
            <a:endParaRPr lang="hr-HR" dirty="0"/>
          </a:p>
          <a:p>
            <a:pPr marL="0" indent="0" algn="just">
              <a:buNone/>
            </a:pPr>
            <a:endParaRPr lang="hr-HR" dirty="0"/>
          </a:p>
          <a:p>
            <a:pPr algn="just"/>
            <a:endParaRPr lang="hr-HR" dirty="0"/>
          </a:p>
          <a:p>
            <a:pPr marL="0" indent="0" algn="just">
              <a:buNone/>
            </a:pPr>
            <a:endParaRPr lang="hr-HR" dirty="0"/>
          </a:p>
          <a:p>
            <a:pPr algn="just"/>
            <a:r>
              <a:rPr lang="hr-HR" dirty="0"/>
              <a:t>empirijsko istraživanje obnove kaznenog postupka - snižavanje </a:t>
            </a:r>
            <a:r>
              <a:rPr lang="hr-HR" i="1" dirty="0" err="1"/>
              <a:t>novum</a:t>
            </a:r>
            <a:r>
              <a:rPr lang="hr-HR" dirty="0"/>
              <a:t> kriterija?</a:t>
            </a:r>
          </a:p>
        </p:txBody>
      </p:sp>
    </p:spTree>
    <p:extLst>
      <p:ext uri="{BB962C8B-B14F-4D97-AF65-F5344CB8AC3E}">
        <p14:creationId xmlns:p14="http://schemas.microsoft.com/office/powerpoint/2010/main" val="286392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706" y="29412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</a:rPr>
              <a:t>Zahvaljujem na pažnji!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386" y="643650"/>
            <a:ext cx="2060627" cy="859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895" y="340010"/>
            <a:ext cx="11278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84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536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Tema sustava Office</vt:lpstr>
      <vt:lpstr>(Ne)učinkovitost sustava pravnih lijekova za zaštitu pogrešno osuđenih osoba u Republici Hrvatskoj</vt:lpstr>
      <vt:lpstr>Svrha pravnih lijekova:</vt:lpstr>
      <vt:lpstr>PowerPoint Presentation</vt:lpstr>
      <vt:lpstr>Žalbeni postupak:</vt:lpstr>
      <vt:lpstr>Obnova kaznenog postupka: </vt:lpstr>
      <vt:lpstr>Prava obnova u korist osuđenika postupka završenog pravomoćnom presudom (501.) </vt:lpstr>
      <vt:lpstr>Zaključak o sustavu pravnih lijekova kroz prizmu pogrešno osuđenih osoba:</vt:lpstr>
      <vt:lpstr>Zahvaljujem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(Ne)učinkovitost sustava pravnih lijekova za zaštitu pogrešno osuđenih osoba u Republici Hrvatskoj</dc:title>
  <dc:creator>Darija Željko</dc:creator>
  <cp:lastModifiedBy>Darija Željko</cp:lastModifiedBy>
  <cp:revision>16</cp:revision>
  <dcterms:created xsi:type="dcterms:W3CDTF">2023-04-24T09:29:45Z</dcterms:created>
  <dcterms:modified xsi:type="dcterms:W3CDTF">2023-04-25T09:55:10Z</dcterms:modified>
</cp:coreProperties>
</file>