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92" r:id="rId2"/>
    <p:sldId id="389" r:id="rId3"/>
    <p:sldId id="399" r:id="rId4"/>
    <p:sldId id="396" r:id="rId5"/>
    <p:sldId id="401" r:id="rId6"/>
    <p:sldId id="402" r:id="rId7"/>
    <p:sldId id="403" r:id="rId8"/>
    <p:sldId id="406" r:id="rId9"/>
    <p:sldId id="407" r:id="rId10"/>
    <p:sldId id="408" r:id="rId11"/>
    <p:sldId id="409" r:id="rId12"/>
    <p:sldId id="286" r:id="rId13"/>
  </p:sldIdLst>
  <p:sldSz cx="9144000" cy="6858000" type="screen4x3"/>
  <p:notesSz cx="6858000" cy="9926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FF"/>
    <a:srgbClr val="FF0000"/>
    <a:srgbClr val="0033CC"/>
    <a:srgbClr val="0000FF"/>
    <a:srgbClr val="000066"/>
    <a:srgbClr val="00743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9" autoAdjust="0"/>
    <p:restoredTop sz="94743" autoAdjust="0"/>
  </p:normalViewPr>
  <p:slideViewPr>
    <p:cSldViewPr>
      <p:cViewPr varScale="1">
        <p:scale>
          <a:sx n="131" d="100"/>
          <a:sy n="131" d="100"/>
        </p:scale>
        <p:origin x="2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26" y="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14" y="0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9707-CBFC-4180-B6A3-9E8C9F1511CA}" type="datetime1">
              <a:rPr lang="hr-HR" smtClean="0"/>
              <a:t>16.11.2023.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14" y="9428716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0B715-1486-4EB5-AE74-7F9DE86553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7944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1D35652-15F0-475F-9877-000403D1FB80}" type="datetime1">
              <a:rPr lang="hr-HR" smtClean="0"/>
              <a:t>16.11.2023.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4F639ADB-7FB5-4927-9D60-3B16CA8089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5969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" y="0"/>
            <a:ext cx="3212974" cy="496332"/>
          </a:xfrm>
        </p:spPr>
        <p:txBody>
          <a:bodyPr/>
          <a:lstStyle/>
          <a:p>
            <a:r>
              <a:rPr lang="hr-HR" dirty="0" smtClean="0"/>
              <a:t>EFIKASNOST BAZA DNK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7688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07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99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55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7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74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7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08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15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31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35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VJEŠTAČENJE BIOLOŠKIH TRAGOVA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39ADB-7FB5-4927-9D60-3B16CA808910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fingerprint_logo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09824"/>
            <a:ext cx="9144000" cy="6548176"/>
          </a:xfrm>
          <a:prstGeom prst="rect">
            <a:avLst/>
          </a:prstGeom>
        </p:spPr>
      </p:pic>
      <p:sp>
        <p:nvSpPr>
          <p:cNvPr id="8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>
            <a:off x="0" y="6596063"/>
            <a:ext cx="9144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Centar za forenzična ispitivanja, istraživanja i vještačenja “Ivan Vučetić” – Ilica 335, Zagreb – </a:t>
            </a:r>
            <a:r>
              <a:rPr lang="hr-HR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tel</a:t>
            </a:r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3788-231; </a:t>
            </a:r>
            <a:r>
              <a:rPr lang="hr-HR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fax</a:t>
            </a:r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3788-051</a:t>
            </a:r>
          </a:p>
        </p:txBody>
      </p:sp>
      <p:pic>
        <p:nvPicPr>
          <p:cNvPr id="10" name="Picture 7" descr="1 copy"/>
          <p:cNvPicPr>
            <a:picLocks noChangeAspect="1" noChangeArrowheads="1"/>
          </p:cNvPicPr>
          <p:nvPr/>
        </p:nvPicPr>
        <p:blipFill>
          <a:blip r:embed="rId3"/>
          <a:srcRect t="34373" b="51044"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20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/>
          <p:cNvCxnSpPr/>
          <p:nvPr/>
        </p:nvCxnSpPr>
        <p:spPr>
          <a:xfrm>
            <a:off x="0" y="1158875"/>
            <a:ext cx="9144000" cy="1588"/>
          </a:xfrm>
          <a:prstGeom prst="line">
            <a:avLst/>
          </a:prstGeom>
          <a:ln w="444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2"/>
          <p:cNvCxnSpPr/>
          <p:nvPr/>
        </p:nvCxnSpPr>
        <p:spPr>
          <a:xfrm>
            <a:off x="0" y="1230313"/>
            <a:ext cx="9144000" cy="158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3"/>
          <p:cNvSpPr/>
          <p:nvPr/>
        </p:nvSpPr>
        <p:spPr>
          <a:xfrm>
            <a:off x="0" y="6596063"/>
            <a:ext cx="9144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Centar za forenzična ispitivanja, istraživanja i vještačenja “Ivan Vučetić” – Ilica 335, Zagreb – </a:t>
            </a:r>
            <a:r>
              <a:rPr lang="hr-HR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tel</a:t>
            </a:r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3788-231; </a:t>
            </a:r>
            <a:r>
              <a:rPr lang="hr-HR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fax</a:t>
            </a:r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3788-051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1071538" y="142852"/>
            <a:ext cx="8072462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n-lt"/>
              </a:rPr>
              <a:t>Centar za forenzična ispitivanja, istraživanja i vještačenja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n-lt"/>
              </a:rPr>
              <a:t>“Ivan Vučetić”</a:t>
            </a:r>
          </a:p>
        </p:txBody>
      </p:sp>
      <p:pic>
        <p:nvPicPr>
          <p:cNvPr id="16" name="Picture 51" descr="LogoVuccVert-bez-natpis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71438"/>
            <a:ext cx="827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389"/>
            <a:ext cx="8229600" cy="612413"/>
          </a:xfrm>
        </p:spPr>
        <p:txBody>
          <a:bodyPr/>
          <a:lstStyle>
            <a:lvl1pPr>
              <a:defRPr sz="2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71678"/>
            <a:ext cx="4040188" cy="4500595"/>
          </a:xfr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1678"/>
            <a:ext cx="4041775" cy="4500595"/>
          </a:xfr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spcBef>
                <a:spcPts val="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0063" y="1285875"/>
            <a:ext cx="8229600" cy="64293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0063" y="2071688"/>
            <a:ext cx="82296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kar@mup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7920880" cy="128953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000099"/>
                </a:solidFill>
                <a:effectLst/>
              </a:rPr>
              <a:t>EFIKASNOST BAZA DNK </a:t>
            </a:r>
            <a:r>
              <a:rPr lang="hr-HR">
                <a:solidFill>
                  <a:srgbClr val="000099"/>
                </a:solidFill>
                <a:effectLst/>
              </a:rPr>
              <a:t>PODATAKA </a:t>
            </a:r>
            <a:endParaRPr lang="hr-HR" dirty="0">
              <a:solidFill>
                <a:srgbClr val="000099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9959" y="4437112"/>
            <a:ext cx="57606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r" eaLnBrk="1" hangingPunct="1">
              <a:lnSpc>
                <a:spcPct val="90000"/>
              </a:lnSpc>
            </a:pPr>
            <a:endParaRPr lang="hr-HR" sz="1600" b="1" dirty="0">
              <a:cs typeface="Arial" charset="0"/>
            </a:endParaRPr>
          </a:p>
          <a:p>
            <a:pPr algn="r"/>
            <a:r>
              <a:rPr lang="hr-HR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algn="r"/>
            <a:endParaRPr lang="hr-H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433246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 smtClean="0">
                <a:solidFill>
                  <a:srgbClr val="000099"/>
                </a:solidFill>
              </a:rPr>
              <a:t>Adela Makar, </a:t>
            </a:r>
            <a:r>
              <a:rPr lang="hr-HR" sz="1600" dirty="0" err="1" smtClean="0">
                <a:solidFill>
                  <a:srgbClr val="000099"/>
                </a:solidFill>
              </a:rPr>
              <a:t>mag</a:t>
            </a:r>
            <a:r>
              <a:rPr lang="hr-HR" sz="1600" dirty="0" smtClean="0">
                <a:solidFill>
                  <a:srgbClr val="000099"/>
                </a:solidFill>
              </a:rPr>
              <a:t>. </a:t>
            </a:r>
            <a:r>
              <a:rPr lang="hr-HR" sz="1600" dirty="0" err="1" smtClean="0">
                <a:solidFill>
                  <a:srgbClr val="000099"/>
                </a:solidFill>
              </a:rPr>
              <a:t>biol</a:t>
            </a:r>
            <a:r>
              <a:rPr lang="hr-HR" sz="1600" dirty="0" smtClean="0">
                <a:solidFill>
                  <a:srgbClr val="000099"/>
                </a:solidFill>
              </a:rPr>
              <a:t>. mol.</a:t>
            </a:r>
          </a:p>
          <a:p>
            <a:pPr algn="r"/>
            <a:r>
              <a:rPr lang="hr-HR" sz="1600" dirty="0">
                <a:solidFill>
                  <a:srgbClr val="000099"/>
                </a:solidFill>
              </a:rPr>
              <a:t>v</a:t>
            </a:r>
            <a:r>
              <a:rPr lang="hr-HR" sz="1600" dirty="0" smtClean="0">
                <a:solidFill>
                  <a:srgbClr val="000099"/>
                </a:solidFill>
              </a:rPr>
              <a:t>oditeljica Službe bioloških i kontaktnih vještačenja</a:t>
            </a:r>
          </a:p>
          <a:p>
            <a:pPr algn="r"/>
            <a:r>
              <a:rPr lang="hr-HR" sz="1600" dirty="0" smtClean="0">
                <a:solidFill>
                  <a:srgbClr val="000099"/>
                </a:solidFill>
                <a:hlinkClick r:id="rId3"/>
              </a:rPr>
              <a:t>amakar@mup.hr</a:t>
            </a:r>
            <a:endParaRPr lang="hr-HR" sz="1600" dirty="0" smtClean="0">
              <a:solidFill>
                <a:srgbClr val="000099"/>
              </a:solidFill>
            </a:endParaRPr>
          </a:p>
          <a:p>
            <a:pPr algn="ctr"/>
            <a:endParaRPr lang="hr-HR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hr-HR" b="1" dirty="0" smtClean="0">
                <a:solidFill>
                  <a:srgbClr val="000099"/>
                </a:solidFill>
              </a:rPr>
              <a:t>2. </a:t>
            </a:r>
            <a:r>
              <a:rPr lang="hr-HR" b="1" u="sng" dirty="0" smtClean="0">
                <a:solidFill>
                  <a:srgbClr val="000099"/>
                </a:solidFill>
              </a:rPr>
              <a:t>Pretraživanje </a:t>
            </a:r>
            <a:r>
              <a:rPr lang="hr-HR" b="1" u="sng" dirty="0">
                <a:solidFill>
                  <a:srgbClr val="000099"/>
                </a:solidFill>
              </a:rPr>
              <a:t>po srodstvu </a:t>
            </a:r>
            <a:r>
              <a:rPr lang="hr-HR" dirty="0">
                <a:solidFill>
                  <a:srgbClr val="000099"/>
                </a:solidFill>
              </a:rPr>
              <a:t>(engl. </a:t>
            </a:r>
            <a:r>
              <a:rPr lang="hr-HR" i="1" dirty="0" err="1">
                <a:solidFill>
                  <a:srgbClr val="000099"/>
                </a:solidFill>
              </a:rPr>
              <a:t>Familial</a:t>
            </a:r>
            <a:r>
              <a:rPr lang="hr-HR" i="1" dirty="0">
                <a:solidFill>
                  <a:srgbClr val="000099"/>
                </a:solidFill>
              </a:rPr>
              <a:t> </a:t>
            </a:r>
            <a:r>
              <a:rPr lang="hr-HR" i="1" dirty="0" err="1">
                <a:solidFill>
                  <a:srgbClr val="000099"/>
                </a:solidFill>
              </a:rPr>
              <a:t>Searching</a:t>
            </a:r>
            <a:r>
              <a:rPr lang="hr-HR" dirty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204864"/>
            <a:ext cx="806489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provodi se aktivno pretraživanje </a:t>
            </a:r>
            <a:r>
              <a:rPr lang="hr-HR" sz="1600" u="sng" dirty="0" smtClean="0">
                <a:solidFill>
                  <a:srgbClr val="000099"/>
                </a:solidFill>
              </a:rPr>
              <a:t>forenzičke</a:t>
            </a:r>
            <a:r>
              <a:rPr lang="hr-HR" sz="1600" dirty="0" smtClean="0">
                <a:solidFill>
                  <a:srgbClr val="000099"/>
                </a:solidFill>
              </a:rPr>
              <a:t> baze DNK podataka u cilju pronalaska srodnika, korištenjem posebnih algoritama (engl. </a:t>
            </a:r>
            <a:r>
              <a:rPr lang="hr-HR" sz="1600" i="1" dirty="0" smtClean="0">
                <a:solidFill>
                  <a:srgbClr val="000099"/>
                </a:solidFill>
              </a:rPr>
              <a:t>k</a:t>
            </a:r>
            <a:r>
              <a:rPr lang="en-US" sz="1600" i="1" dirty="0" err="1" smtClean="0">
                <a:solidFill>
                  <a:srgbClr val="000099"/>
                </a:solidFill>
              </a:rPr>
              <a:t>inship</a:t>
            </a:r>
            <a:r>
              <a:rPr lang="en-US" sz="1600" i="1" dirty="0" smtClean="0">
                <a:solidFill>
                  <a:srgbClr val="000099"/>
                </a:solidFill>
              </a:rPr>
              <a:t> algorithm</a:t>
            </a:r>
            <a:r>
              <a:rPr lang="hr-HR" sz="1600" dirty="0" smtClean="0">
                <a:solidFill>
                  <a:srgbClr val="000099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t</a:t>
            </a:r>
            <a:r>
              <a:rPr lang="hr-HR" sz="1600" dirty="0" smtClean="0">
                <a:solidFill>
                  <a:srgbClr val="000099"/>
                </a:solidFill>
              </a:rPr>
              <a:t>raži se bliska srodnost – roditelji, djeca, braća i sestre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n</a:t>
            </a:r>
            <a:r>
              <a:rPr lang="hr-HR" sz="1600" dirty="0" smtClean="0">
                <a:solidFill>
                  <a:srgbClr val="000099"/>
                </a:solidFill>
              </a:rPr>
              <a:t>e koristi se za daljnje srodnike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Nakon utvrđene podudarnosti mogu se </a:t>
            </a:r>
          </a:p>
          <a:p>
            <a:pPr>
              <a:spcAft>
                <a:spcPts val="0"/>
              </a:spcAft>
            </a:pPr>
            <a:r>
              <a:rPr lang="hr-HR" sz="1600" dirty="0">
                <a:solidFill>
                  <a:srgbClr val="000099"/>
                </a:solidFill>
              </a:rPr>
              <a:t> </a:t>
            </a:r>
            <a:r>
              <a:rPr lang="hr-HR" sz="1600" dirty="0" smtClean="0">
                <a:solidFill>
                  <a:srgbClr val="000099"/>
                </a:solidFill>
              </a:rPr>
              <a:t>    provesti i dodatne analize (dodatni </a:t>
            </a:r>
            <a:r>
              <a:rPr lang="hr-HR" sz="1600" dirty="0" err="1" smtClean="0">
                <a:solidFill>
                  <a:srgbClr val="000099"/>
                </a:solidFill>
              </a:rPr>
              <a:t>autosomalni</a:t>
            </a:r>
            <a:r>
              <a:rPr lang="hr-HR" sz="1600" dirty="0" smtClean="0">
                <a:solidFill>
                  <a:srgbClr val="000099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hr-HR" sz="1600" dirty="0" smtClean="0">
                <a:solidFill>
                  <a:srgbClr val="000099"/>
                </a:solidFill>
              </a:rPr>
              <a:t>     markeri, Y-kromosom, mitohondrijska DNK) </a:t>
            </a:r>
          </a:p>
          <a:p>
            <a:pPr>
              <a:spcAft>
                <a:spcPts val="0"/>
              </a:spcAft>
            </a:pPr>
            <a:r>
              <a:rPr lang="hr-HR" sz="1600" dirty="0" smtClean="0">
                <a:solidFill>
                  <a:srgbClr val="000099"/>
                </a:solidFill>
              </a:rPr>
              <a:t>     radi dodatne potvrde srodstva</a:t>
            </a:r>
          </a:p>
          <a:p>
            <a:endParaRPr lang="hr-HR" sz="1600" dirty="0"/>
          </a:p>
          <a:p>
            <a:endParaRPr lang="hr-HR" dirty="0"/>
          </a:p>
          <a:p>
            <a:endParaRPr lang="hr-HR" sz="1600" dirty="0"/>
          </a:p>
        </p:txBody>
      </p:sp>
      <p:pic>
        <p:nvPicPr>
          <p:cNvPr id="1028" name="Picture 4" descr="Use of familial searching in combination with a close match in a police DNA dat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72" y="3501008"/>
            <a:ext cx="3858166" cy="2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4088" y="6330329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 dirty="0"/>
              <a:t>https://ivypanda.com/essays/dna-and-genealogy-solving-cold-case-murders-the-modern-technology/</a:t>
            </a:r>
          </a:p>
        </p:txBody>
      </p:sp>
    </p:spTree>
    <p:extLst>
      <p:ext uri="{BB962C8B-B14F-4D97-AF65-F5344CB8AC3E}">
        <p14:creationId xmlns:p14="http://schemas.microsoft.com/office/powerpoint/2010/main" val="42389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478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0"/>
              </a:spcAft>
            </a:pPr>
            <a:r>
              <a:rPr lang="hr-HR" b="1" dirty="0" smtClean="0">
                <a:solidFill>
                  <a:srgbClr val="000099"/>
                </a:solidFill>
              </a:rPr>
              <a:t>3. </a:t>
            </a:r>
            <a:r>
              <a:rPr lang="hr-HR" b="1" u="sng" dirty="0" smtClean="0">
                <a:solidFill>
                  <a:srgbClr val="000099"/>
                </a:solidFill>
              </a:rPr>
              <a:t>Istraživačka / forenzička </a:t>
            </a:r>
            <a:r>
              <a:rPr lang="hr-HR" b="1" u="sng" dirty="0">
                <a:solidFill>
                  <a:srgbClr val="000099"/>
                </a:solidFill>
              </a:rPr>
              <a:t>genetička </a:t>
            </a:r>
            <a:r>
              <a:rPr lang="hr-HR" b="1" u="sng" dirty="0" err="1" smtClean="0">
                <a:solidFill>
                  <a:srgbClr val="000099"/>
                </a:solidFill>
              </a:rPr>
              <a:t>geneologija</a:t>
            </a:r>
            <a:r>
              <a:rPr lang="hr-HR" b="1" u="sng" dirty="0" smtClean="0">
                <a:solidFill>
                  <a:srgbClr val="000099"/>
                </a:solidFill>
              </a:rPr>
              <a:t> (IGG/FGG)</a:t>
            </a:r>
          </a:p>
          <a:p>
            <a:pPr lvl="1">
              <a:spcAft>
                <a:spcPts val="0"/>
              </a:spcAft>
            </a:pPr>
            <a:r>
              <a:rPr lang="hr-HR" b="1" dirty="0">
                <a:solidFill>
                  <a:srgbClr val="000099"/>
                </a:solidFill>
              </a:rPr>
              <a:t> </a:t>
            </a:r>
            <a:r>
              <a:rPr lang="hr-HR" b="1" dirty="0" smtClean="0">
                <a:solidFill>
                  <a:srgbClr val="000099"/>
                </a:solidFill>
              </a:rPr>
              <a:t>     </a:t>
            </a:r>
            <a:r>
              <a:rPr lang="hr-HR" dirty="0" smtClean="0">
                <a:solidFill>
                  <a:srgbClr val="000099"/>
                </a:solidFill>
              </a:rPr>
              <a:t>(engl</a:t>
            </a:r>
            <a:r>
              <a:rPr lang="hr-HR" dirty="0">
                <a:solidFill>
                  <a:srgbClr val="000099"/>
                </a:solidFill>
              </a:rPr>
              <a:t>. </a:t>
            </a:r>
            <a:r>
              <a:rPr lang="hr-HR" i="1" dirty="0" err="1" smtClean="0">
                <a:solidFill>
                  <a:srgbClr val="000099"/>
                </a:solidFill>
              </a:rPr>
              <a:t>Investigative</a:t>
            </a:r>
            <a:r>
              <a:rPr lang="hr-HR" i="1" dirty="0" smtClean="0">
                <a:solidFill>
                  <a:srgbClr val="000099"/>
                </a:solidFill>
              </a:rPr>
              <a:t> / </a:t>
            </a:r>
            <a:r>
              <a:rPr lang="hr-HR" i="1" dirty="0" err="1" smtClean="0">
                <a:solidFill>
                  <a:srgbClr val="000099"/>
                </a:solidFill>
              </a:rPr>
              <a:t>Forensic</a:t>
            </a:r>
            <a:r>
              <a:rPr lang="hr-HR" i="1" dirty="0" smtClean="0">
                <a:solidFill>
                  <a:srgbClr val="000099"/>
                </a:solidFill>
              </a:rPr>
              <a:t> </a:t>
            </a:r>
            <a:r>
              <a:rPr lang="hr-HR" i="1" dirty="0" err="1" smtClean="0">
                <a:solidFill>
                  <a:srgbClr val="000099"/>
                </a:solidFill>
              </a:rPr>
              <a:t>Genetic</a:t>
            </a:r>
            <a:r>
              <a:rPr lang="hr-HR" i="1" dirty="0" smtClean="0">
                <a:solidFill>
                  <a:srgbClr val="000099"/>
                </a:solidFill>
              </a:rPr>
              <a:t> </a:t>
            </a:r>
            <a:r>
              <a:rPr lang="hr-HR" i="1" dirty="0" err="1">
                <a:solidFill>
                  <a:srgbClr val="000099"/>
                </a:solidFill>
              </a:rPr>
              <a:t>Genealogy</a:t>
            </a:r>
            <a:r>
              <a:rPr lang="hr-HR" dirty="0">
                <a:solidFill>
                  <a:srgbClr val="000099"/>
                </a:solidFill>
              </a:rPr>
              <a:t>)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89756" y="2348880"/>
            <a:ext cx="873071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  <a:latin typeface="+mn-lt"/>
              </a:rPr>
              <a:t>r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ezultati analize </a:t>
            </a:r>
            <a:r>
              <a:rPr lang="hr-HR" sz="1600" dirty="0" err="1" smtClean="0">
                <a:solidFill>
                  <a:srgbClr val="000099"/>
                </a:solidFill>
                <a:latin typeface="+mn-lt"/>
              </a:rPr>
              <a:t>polimorfizama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jednog </a:t>
            </a:r>
            <a:r>
              <a:rPr lang="hr-HR" sz="1600" dirty="0" err="1" smtClean="0">
                <a:solidFill>
                  <a:srgbClr val="000099"/>
                </a:solidFill>
                <a:latin typeface="+mn-lt"/>
              </a:rPr>
              <a:t>nukleotida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(SNP) iz forenzičkog uzorka unose se u </a:t>
            </a:r>
            <a:r>
              <a:rPr lang="hr-HR" sz="1600" u="sng" dirty="0" smtClean="0">
                <a:solidFill>
                  <a:srgbClr val="000099"/>
                </a:solidFill>
                <a:latin typeface="+mn-lt"/>
              </a:rPr>
              <a:t>komercijalne tzv. genealoške baze potrošača 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(engl. </a:t>
            </a:r>
            <a:r>
              <a:rPr lang="en-US" sz="1600" i="1" dirty="0">
                <a:solidFill>
                  <a:srgbClr val="000099"/>
                </a:solidFill>
                <a:latin typeface="+mn-lt"/>
              </a:rPr>
              <a:t>consumer genealogy </a:t>
            </a:r>
            <a:r>
              <a:rPr lang="en-US" sz="1600" i="1" dirty="0" smtClean="0">
                <a:solidFill>
                  <a:srgbClr val="000099"/>
                </a:solidFill>
                <a:latin typeface="+mn-lt"/>
              </a:rPr>
              <a:t>database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) kao npr. </a:t>
            </a:r>
            <a:r>
              <a:rPr lang="hr-HR" sz="1600" i="1" dirty="0" err="1" smtClean="0">
                <a:solidFill>
                  <a:srgbClr val="000099"/>
                </a:solidFill>
                <a:latin typeface="+mn-lt"/>
              </a:rPr>
              <a:t>GEDmatch</a:t>
            </a:r>
            <a:r>
              <a:rPr lang="hr-HR" sz="1600" i="1" dirty="0">
                <a:solidFill>
                  <a:srgbClr val="000099"/>
                </a:solidFill>
                <a:latin typeface="+mn-lt"/>
              </a:rPr>
              <a:t>, Geneanet, Open SNP, 23andMe, </a:t>
            </a:r>
            <a:r>
              <a:rPr lang="hr-HR" sz="1600" i="1" dirty="0" err="1" smtClean="0">
                <a:solidFill>
                  <a:srgbClr val="000099"/>
                </a:solidFill>
                <a:latin typeface="+mn-lt"/>
              </a:rPr>
              <a:t>AncestryDNA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i dr.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kreiraju se proširena obiteljska stabla temeljem indirektnih podudarnosti u komercijalnim bazama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IGG može povezati i rođake u 4. ili 5. koljenu</a:t>
            </a:r>
            <a:endParaRPr lang="hr-HR" sz="1600" dirty="0">
              <a:solidFill>
                <a:srgbClr val="000099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u="sng" dirty="0">
                <a:solidFill>
                  <a:srgbClr val="000099"/>
                </a:solidFill>
                <a:latin typeface="+mn-lt"/>
              </a:rPr>
              <a:t>the Golden State Killer</a:t>
            </a:r>
            <a:r>
              <a:rPr lang="hr-HR" sz="1600" i="1" dirty="0">
                <a:solidFill>
                  <a:srgbClr val="000099"/>
                </a:solidFill>
                <a:latin typeface="+mn-lt"/>
              </a:rPr>
              <a:t> </a:t>
            </a:r>
            <a:endParaRPr lang="hr-HR" sz="1600" i="1" dirty="0" smtClean="0">
              <a:solidFill>
                <a:srgbClr val="000099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i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jedan od prvih riješenih slučaja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000099"/>
                </a:solidFill>
                <a:latin typeface="+mn-lt"/>
              </a:rPr>
              <a:t> 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bilo je potrebno </a:t>
            </a:r>
            <a:r>
              <a:rPr lang="hr-HR" sz="1600" dirty="0">
                <a:solidFill>
                  <a:srgbClr val="000099"/>
                </a:solidFill>
                <a:latin typeface="+mn-lt"/>
              </a:rPr>
              <a:t>68 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dana genealoškog istraživanja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 </a:t>
            </a:r>
            <a:endParaRPr lang="hr-HR" sz="1600" dirty="0" smtClean="0">
              <a:solidFill>
                <a:srgbClr val="000099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od 1974. godine do 1986. godine počinio je </a:t>
            </a:r>
          </a:p>
          <a:p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             više od 13 ubojstava, 50 seksualnih napada i </a:t>
            </a:r>
          </a:p>
          <a:p>
            <a:r>
              <a:rPr lang="hr-HR" sz="1600" dirty="0">
                <a:solidFill>
                  <a:srgbClr val="000099"/>
                </a:solidFill>
                <a:latin typeface="+mn-lt"/>
              </a:rPr>
              <a:t> </a:t>
            </a: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            200 provala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uhićen 2018. godine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  <a:latin typeface="+mn-lt"/>
              </a:rPr>
              <a:t> osuđen 2020. godine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600" dirty="0"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537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family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8" y="3501009"/>
            <a:ext cx="3514462" cy="27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03870" y="6288255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 dirty="0"/>
              <a:t>https://www.sciencenews.org/article/genetic-genealogy-forensics-top-science-stories-2018-yir</a:t>
            </a:r>
          </a:p>
        </p:txBody>
      </p:sp>
    </p:spTree>
    <p:extLst>
      <p:ext uri="{BB962C8B-B14F-4D97-AF65-F5344CB8AC3E}">
        <p14:creationId xmlns:p14="http://schemas.microsoft.com/office/powerpoint/2010/main" val="18177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4941168"/>
            <a:ext cx="8389967" cy="560674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hr-HR" sz="2800" dirty="0" smtClean="0">
                <a:solidFill>
                  <a:srgbClr val="0070C0"/>
                </a:solidFill>
              </a:rPr>
              <a:t>HVALA  NA  PAŽNJI</a:t>
            </a:r>
          </a:p>
          <a:p>
            <a:pPr algn="ctr">
              <a:buFont typeface="Wingdings 3" pitchFamily="18" charset="2"/>
              <a:buNone/>
            </a:pPr>
            <a:endParaRPr lang="hr-HR" sz="1600" dirty="0">
              <a:solidFill>
                <a:srgbClr val="0070C0"/>
              </a:solidFill>
            </a:endParaRPr>
          </a:p>
          <a:p>
            <a:pPr algn="ctr">
              <a:buFont typeface="Wingdings 3" pitchFamily="18" charset="2"/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pPr algn="ctr">
              <a:buFont typeface="Wingdings 3" pitchFamily="18" charset="2"/>
              <a:buNone/>
            </a:pPr>
            <a:endParaRPr lang="hr-HR" sz="1600" dirty="0">
              <a:solidFill>
                <a:srgbClr val="0070C0"/>
              </a:solidFill>
            </a:endParaRPr>
          </a:p>
          <a:p>
            <a:pPr algn="ctr">
              <a:buFont typeface="Wingdings 3" pitchFamily="18" charset="2"/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pPr algn="ctr">
              <a:buFont typeface="Wingdings 3" pitchFamily="18" charset="2"/>
              <a:buNone/>
            </a:pPr>
            <a:endParaRPr lang="hr-HR" sz="1600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 descr="http://medzlisbrcko.ba/wp-content/uploads/2013/09/Question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1315"/>
            <a:ext cx="3337967" cy="292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23933"/>
            <a:ext cx="84589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Forenzičkom </a:t>
            </a:r>
            <a:r>
              <a:rPr lang="hr-HR" sz="1600" dirty="0">
                <a:solidFill>
                  <a:srgbClr val="000099"/>
                </a:solidFill>
              </a:rPr>
              <a:t>analizom bioloških tragova </a:t>
            </a:r>
            <a:r>
              <a:rPr lang="hr-HR" sz="1600" dirty="0" smtClean="0">
                <a:solidFill>
                  <a:srgbClr val="000099"/>
                </a:solidFill>
              </a:rPr>
              <a:t>(molekularno-genetskom analizom) određuju se </a:t>
            </a:r>
            <a:r>
              <a:rPr lang="hr-HR" sz="1600" dirty="0">
                <a:solidFill>
                  <a:srgbClr val="000099"/>
                </a:solidFill>
              </a:rPr>
              <a:t>DNK profili spornih tragova i nespornih uzoraka osoba te se njihovom usporedbom utvrđuje identitet osobe od koje potječe biološki </a:t>
            </a:r>
            <a:r>
              <a:rPr lang="hr-HR" sz="1600" dirty="0" smtClean="0">
                <a:solidFill>
                  <a:srgbClr val="000099"/>
                </a:solidFill>
              </a:rPr>
              <a:t>trag</a:t>
            </a:r>
            <a:r>
              <a:rPr lang="hr-HR" sz="1600" dirty="0" smtClean="0">
                <a:solidFill>
                  <a:srgbClr val="000099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Mogu se analizirati </a:t>
            </a:r>
            <a:r>
              <a:rPr lang="hr-HR" sz="1600" dirty="0" err="1" smtClean="0">
                <a:solidFill>
                  <a:srgbClr val="000099"/>
                </a:solidFill>
              </a:rPr>
              <a:t>autosomalni</a:t>
            </a:r>
            <a:r>
              <a:rPr lang="hr-HR" sz="1600" dirty="0" smtClean="0">
                <a:solidFill>
                  <a:srgbClr val="000099"/>
                </a:solidFill>
              </a:rPr>
              <a:t> STR-i (kratki ponavljajući </a:t>
            </a:r>
            <a:r>
              <a:rPr lang="hr-HR" sz="1600" dirty="0" err="1" smtClean="0">
                <a:solidFill>
                  <a:srgbClr val="000099"/>
                </a:solidFill>
              </a:rPr>
              <a:t>slijedovi</a:t>
            </a:r>
            <a:r>
              <a:rPr lang="hr-HR" sz="1600" dirty="0" smtClean="0">
                <a:solidFill>
                  <a:srgbClr val="000099"/>
                </a:solidFill>
              </a:rPr>
              <a:t>, engl. </a:t>
            </a:r>
            <a:r>
              <a:rPr lang="hr-HR" sz="1600" i="1" dirty="0" smtClean="0">
                <a:solidFill>
                  <a:srgbClr val="000099"/>
                </a:solidFill>
              </a:rPr>
              <a:t>Short Tandem </a:t>
            </a:r>
            <a:r>
              <a:rPr lang="hr-HR" sz="1600" i="1" dirty="0" err="1">
                <a:solidFill>
                  <a:srgbClr val="000099"/>
                </a:solidFill>
              </a:rPr>
              <a:t>R</a:t>
            </a:r>
            <a:r>
              <a:rPr lang="hr-HR" sz="1600" i="1" dirty="0" err="1" smtClean="0">
                <a:solidFill>
                  <a:srgbClr val="000099"/>
                </a:solidFill>
              </a:rPr>
              <a:t>epeats</a:t>
            </a:r>
            <a:r>
              <a:rPr lang="hr-HR" sz="1600" dirty="0" smtClean="0">
                <a:solidFill>
                  <a:srgbClr val="000099"/>
                </a:solidFill>
              </a:rPr>
              <a:t>), </a:t>
            </a:r>
            <a:r>
              <a:rPr lang="hr-HR" sz="1600" dirty="0" err="1" smtClean="0">
                <a:solidFill>
                  <a:srgbClr val="000099"/>
                </a:solidFill>
              </a:rPr>
              <a:t>haplotipovi</a:t>
            </a:r>
            <a:r>
              <a:rPr lang="hr-HR" sz="1600" dirty="0" smtClean="0">
                <a:solidFill>
                  <a:srgbClr val="000099"/>
                </a:solidFill>
              </a:rPr>
              <a:t> Y-kromosoma, </a:t>
            </a:r>
            <a:r>
              <a:rPr lang="hr-HR" sz="1600" dirty="0">
                <a:solidFill>
                  <a:srgbClr val="000099"/>
                </a:solidFill>
              </a:rPr>
              <a:t>STR-i </a:t>
            </a:r>
            <a:r>
              <a:rPr lang="hr-HR" sz="1600" dirty="0" smtClean="0">
                <a:solidFill>
                  <a:srgbClr val="000099"/>
                </a:solidFill>
              </a:rPr>
              <a:t>na X-kromosomu, sekvenca mitohondrijske DNK, </a:t>
            </a:r>
            <a:r>
              <a:rPr lang="hr-HR" sz="1600" dirty="0" err="1" smtClean="0">
                <a:solidFill>
                  <a:srgbClr val="000099"/>
                </a:solidFill>
              </a:rPr>
              <a:t>polimorfizmi</a:t>
            </a:r>
            <a:r>
              <a:rPr lang="hr-HR" sz="1600" dirty="0" smtClean="0">
                <a:solidFill>
                  <a:srgbClr val="000099"/>
                </a:solidFill>
              </a:rPr>
              <a:t> </a:t>
            </a:r>
            <a:r>
              <a:rPr lang="hr-HR" sz="1600" dirty="0">
                <a:solidFill>
                  <a:srgbClr val="000099"/>
                </a:solidFill>
              </a:rPr>
              <a:t>jednog </a:t>
            </a:r>
            <a:r>
              <a:rPr lang="hr-HR" sz="1600" dirty="0" err="1">
                <a:solidFill>
                  <a:srgbClr val="000099"/>
                </a:solidFill>
              </a:rPr>
              <a:t>nukleotida</a:t>
            </a:r>
            <a:r>
              <a:rPr lang="hr-HR" sz="1600" dirty="0">
                <a:solidFill>
                  <a:srgbClr val="000099"/>
                </a:solidFill>
              </a:rPr>
              <a:t> </a:t>
            </a:r>
            <a:r>
              <a:rPr lang="hr-HR" sz="1600" dirty="0" smtClean="0">
                <a:solidFill>
                  <a:srgbClr val="000099"/>
                </a:solidFill>
              </a:rPr>
              <a:t>(engl. Single </a:t>
            </a:r>
            <a:r>
              <a:rPr lang="hr-HR" sz="1600" dirty="0" err="1">
                <a:solidFill>
                  <a:srgbClr val="000099"/>
                </a:solidFill>
              </a:rPr>
              <a:t>N</a:t>
            </a:r>
            <a:r>
              <a:rPr lang="hr-HR" sz="1600" dirty="0" err="1" smtClean="0">
                <a:solidFill>
                  <a:srgbClr val="000099"/>
                </a:solidFill>
              </a:rPr>
              <a:t>ucleotide</a:t>
            </a:r>
            <a:r>
              <a:rPr lang="hr-HR" sz="1600" dirty="0" smtClean="0">
                <a:solidFill>
                  <a:srgbClr val="000099"/>
                </a:solidFill>
              </a:rPr>
              <a:t> </a:t>
            </a:r>
            <a:r>
              <a:rPr lang="hr-HR" sz="1600" dirty="0" err="1">
                <a:solidFill>
                  <a:srgbClr val="000099"/>
                </a:solidFill>
              </a:rPr>
              <a:t>P</a:t>
            </a:r>
            <a:r>
              <a:rPr lang="hr-HR" sz="1600" dirty="0" err="1" smtClean="0">
                <a:solidFill>
                  <a:srgbClr val="000099"/>
                </a:solidFill>
              </a:rPr>
              <a:t>olymorphism</a:t>
            </a:r>
            <a:r>
              <a:rPr lang="hr-HR" sz="1600" dirty="0" smtClean="0">
                <a:solidFill>
                  <a:srgbClr val="000099"/>
                </a:solidFill>
              </a:rPr>
              <a:t>, SNP</a:t>
            </a:r>
            <a:r>
              <a:rPr lang="hr-HR" sz="1600" dirty="0">
                <a:solidFill>
                  <a:srgbClr val="000099"/>
                </a:solidFill>
              </a:rPr>
              <a:t>) </a:t>
            </a:r>
            <a:r>
              <a:rPr lang="hr-HR" sz="1600" dirty="0" smtClean="0">
                <a:solidFill>
                  <a:srgbClr val="000099"/>
                </a:solidFill>
              </a:rPr>
              <a:t>i dr.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Digitalna </a:t>
            </a:r>
            <a:r>
              <a:rPr lang="hr-HR" sz="1600" dirty="0">
                <a:solidFill>
                  <a:srgbClr val="000099"/>
                </a:solidFill>
              </a:rPr>
              <a:t>baza DNK </a:t>
            </a:r>
            <a:r>
              <a:rPr lang="hr-HR" sz="1600" dirty="0" smtClean="0">
                <a:solidFill>
                  <a:srgbClr val="000099"/>
                </a:solidFill>
              </a:rPr>
              <a:t>podataka služi </a:t>
            </a:r>
            <a:r>
              <a:rPr lang="hr-HR" sz="1600" dirty="0">
                <a:solidFill>
                  <a:srgbClr val="000099"/>
                </a:solidFill>
              </a:rPr>
              <a:t>za </a:t>
            </a:r>
            <a:r>
              <a:rPr lang="hr-HR" sz="1600" dirty="0" smtClean="0">
                <a:solidFill>
                  <a:srgbClr val="000099"/>
                </a:solidFill>
              </a:rPr>
              <a:t>obradu</a:t>
            </a:r>
            <a:r>
              <a:rPr lang="hr-HR" sz="1600" baseline="30000" dirty="0" smtClean="0">
                <a:solidFill>
                  <a:srgbClr val="000099"/>
                </a:solidFill>
              </a:rPr>
              <a:t>(1)</a:t>
            </a:r>
            <a:r>
              <a:rPr lang="hr-HR" sz="1600" dirty="0" smtClean="0">
                <a:solidFill>
                  <a:srgbClr val="000099"/>
                </a:solidFill>
              </a:rPr>
              <a:t> </a:t>
            </a:r>
            <a:r>
              <a:rPr lang="hr-HR" sz="1600" dirty="0">
                <a:solidFill>
                  <a:srgbClr val="000099"/>
                </a:solidFill>
              </a:rPr>
              <a:t>biometrijskih </a:t>
            </a:r>
            <a:r>
              <a:rPr lang="hr-HR" sz="1600" dirty="0" smtClean="0">
                <a:solidFill>
                  <a:srgbClr val="000099"/>
                </a:solidFill>
              </a:rPr>
              <a:t>podataka</a:t>
            </a:r>
            <a:r>
              <a:rPr lang="hr-HR" sz="1600" baseline="30000" dirty="0" smtClean="0">
                <a:solidFill>
                  <a:srgbClr val="000099"/>
                </a:solidFill>
              </a:rPr>
              <a:t>(2)</a:t>
            </a:r>
            <a:r>
              <a:rPr lang="hr-HR" sz="1600" dirty="0" smtClean="0">
                <a:solidFill>
                  <a:srgbClr val="000099"/>
                </a:solidFill>
              </a:rPr>
              <a:t>.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u="sng" dirty="0">
                <a:solidFill>
                  <a:srgbClr val="000099"/>
                </a:solidFill>
              </a:rPr>
              <a:t>Glavna svrha</a:t>
            </a:r>
            <a:r>
              <a:rPr lang="hr-HR" sz="1600" dirty="0">
                <a:solidFill>
                  <a:srgbClr val="000099"/>
                </a:solidFill>
              </a:rPr>
              <a:t>: zaštita sigurnosti građana i imovine otkrivanjem, smanjenjem i prevencijom </a:t>
            </a:r>
            <a:r>
              <a:rPr lang="hr-HR" sz="1600" dirty="0" smtClean="0">
                <a:solidFill>
                  <a:srgbClr val="000099"/>
                </a:solidFill>
              </a:rPr>
              <a:t>kriminaliteta; traganje </a:t>
            </a:r>
            <a:r>
              <a:rPr lang="hr-HR" sz="1600" dirty="0">
                <a:solidFill>
                  <a:srgbClr val="000099"/>
                </a:solidFill>
              </a:rPr>
              <a:t>za počiniteljima kaznenih djela i njihovo </a:t>
            </a:r>
            <a:r>
              <a:rPr lang="hr-HR" sz="1600" dirty="0" smtClean="0">
                <a:solidFill>
                  <a:srgbClr val="000099"/>
                </a:solidFill>
              </a:rPr>
              <a:t>otkrivanje; identifikacija </a:t>
            </a:r>
            <a:r>
              <a:rPr lang="hr-HR" sz="1600" dirty="0">
                <a:solidFill>
                  <a:srgbClr val="000099"/>
                </a:solidFill>
              </a:rPr>
              <a:t>nestalih </a:t>
            </a:r>
            <a:r>
              <a:rPr lang="hr-HR" sz="1600" dirty="0" smtClean="0">
                <a:solidFill>
                  <a:srgbClr val="000099"/>
                </a:solidFill>
              </a:rPr>
              <a:t>osoba; utvrđivanje </a:t>
            </a:r>
            <a:r>
              <a:rPr lang="hr-HR" sz="1600" dirty="0">
                <a:solidFill>
                  <a:srgbClr val="000099"/>
                </a:solidFill>
              </a:rPr>
              <a:t>identiteta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r-HR" sz="1600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26" y="1469845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Baze DNK podataka</a:t>
            </a:r>
            <a:endParaRPr lang="hr-HR" b="1" i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116" y="5517232"/>
            <a:ext cx="8523364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baseline="30000" dirty="0" smtClean="0"/>
              <a:t>1</a:t>
            </a:r>
            <a:r>
              <a:rPr lang="hr-HR" sz="1000" dirty="0" smtClean="0"/>
              <a:t> Obrada je skup </a:t>
            </a:r>
            <a:r>
              <a:rPr lang="hr-HR" sz="1000" dirty="0"/>
              <a:t>automatiziranih ili neautomatiziranih postupaka kao što su: prikupljanje, bilježenje, organiziranje, strukturiranje, </a:t>
            </a:r>
            <a:r>
              <a:rPr lang="hr-HR" sz="1000" dirty="0" smtClean="0"/>
              <a:t>pohrana, </a:t>
            </a:r>
            <a:r>
              <a:rPr lang="hr-HR" sz="1000" dirty="0" smtClean="0"/>
              <a:t>obavljanje </a:t>
            </a:r>
            <a:r>
              <a:rPr lang="hr-HR" sz="1000" dirty="0"/>
              <a:t>uvida, pretraživanje, uporaba, ograničavanje, brisanje ili </a:t>
            </a:r>
            <a:r>
              <a:rPr lang="hr-HR" sz="1000" dirty="0" smtClean="0"/>
              <a:t>uništavanje</a:t>
            </a:r>
          </a:p>
          <a:p>
            <a:endParaRPr lang="hr-HR" sz="1000" i="1" baseline="30000" dirty="0" smtClean="0"/>
          </a:p>
          <a:p>
            <a:r>
              <a:rPr lang="hr-HR" sz="1000" b="1" i="1" baseline="30000" dirty="0" smtClean="0"/>
              <a:t>2</a:t>
            </a:r>
            <a:r>
              <a:rPr lang="hr-HR" sz="1000" b="1" i="1" dirty="0" smtClean="0"/>
              <a:t> </a:t>
            </a:r>
            <a:r>
              <a:rPr lang="hr-HR" sz="1000" b="1" i="1" dirty="0" smtClean="0"/>
              <a:t>„</a:t>
            </a:r>
            <a:r>
              <a:rPr lang="hr-HR" sz="1000" i="1" dirty="0" smtClean="0"/>
              <a:t>Biometrijski </a:t>
            </a:r>
            <a:r>
              <a:rPr lang="hr-HR" sz="1000" i="1" dirty="0"/>
              <a:t>podaci </a:t>
            </a:r>
            <a:r>
              <a:rPr lang="hr-HR" sz="1000" dirty="0"/>
              <a:t>su osobni podaci dobiveni posebnom tehničkom obradom u vezi s fizičkim ili fiziološkim obilježjima pojedinca koja omogućuju ili potvrđuju jedinstvenu identifikaciju tog pojedinca, kao što su otisci </a:t>
            </a:r>
            <a:r>
              <a:rPr lang="hr-HR" sz="1000" dirty="0" err="1"/>
              <a:t>papilarnih</a:t>
            </a:r>
            <a:r>
              <a:rPr lang="hr-HR" sz="1000" dirty="0"/>
              <a:t> linija prstiju, dlanova i stopala, fotografije, prikazi lica, profil DNK i šarenica </a:t>
            </a:r>
            <a:r>
              <a:rPr lang="hr-HR" sz="1000" dirty="0" smtClean="0"/>
              <a:t>oka”, </a:t>
            </a:r>
            <a:r>
              <a:rPr lang="hr-HR" sz="1000" i="1" dirty="0" smtClean="0"/>
              <a:t>Zakon </a:t>
            </a:r>
            <a:r>
              <a:rPr lang="hr-HR" sz="1000" i="1" dirty="0"/>
              <a:t>o obradi biometrijskih podataka </a:t>
            </a:r>
            <a:r>
              <a:rPr lang="hr-HR" sz="1000" i="1" dirty="0" smtClean="0"/>
              <a:t>(NN 127/2019) </a:t>
            </a: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9796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Veličina baza DNK podataka</a:t>
            </a:r>
            <a:r>
              <a:rPr lang="hr-HR" b="1" i="1" u="sng" baseline="30000" dirty="0" smtClean="0">
                <a:solidFill>
                  <a:srgbClr val="000099"/>
                </a:solidFill>
              </a:rPr>
              <a:t>(3)</a:t>
            </a:r>
            <a:r>
              <a:rPr lang="hr-HR" b="1" i="1" u="sng" dirty="0" smtClean="0">
                <a:solidFill>
                  <a:srgbClr val="000099"/>
                </a:solidFill>
              </a:rPr>
              <a:t> :</a:t>
            </a:r>
            <a:endParaRPr lang="hr-HR" b="1" i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555" y="1912256"/>
            <a:ext cx="82809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rgbClr val="000099"/>
                </a:solidFill>
              </a:rPr>
              <a:t>Kina, prema dostupnim podacima, ima više od </a:t>
            </a:r>
            <a:r>
              <a:rPr lang="en-US" sz="1400" dirty="0" smtClean="0">
                <a:solidFill>
                  <a:srgbClr val="000099"/>
                </a:solidFill>
              </a:rPr>
              <a:t>80</a:t>
            </a:r>
            <a:r>
              <a:rPr lang="hr-HR" sz="1400" dirty="0" smtClean="0">
                <a:solidFill>
                  <a:srgbClr val="000099"/>
                </a:solidFill>
              </a:rPr>
              <a:t> </a:t>
            </a:r>
            <a:r>
              <a:rPr lang="hr-HR" sz="1400" dirty="0" err="1" smtClean="0">
                <a:solidFill>
                  <a:srgbClr val="000099"/>
                </a:solidFill>
              </a:rPr>
              <a:t>mil</a:t>
            </a:r>
            <a:r>
              <a:rPr lang="hr-HR" sz="1400" dirty="0" smtClean="0">
                <a:solidFill>
                  <a:srgbClr val="000099"/>
                </a:solidFill>
              </a:rPr>
              <a:t>. DNK profila muškaraca i dječaka!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rgbClr val="000099"/>
                </a:solidFill>
              </a:rPr>
              <a:t>SAD </a:t>
            </a:r>
            <a:r>
              <a:rPr lang="hr-HR" sz="1400" dirty="0">
                <a:solidFill>
                  <a:srgbClr val="000099"/>
                </a:solidFill>
              </a:rPr>
              <a:t>– više od 14 </a:t>
            </a:r>
            <a:r>
              <a:rPr lang="hr-HR" sz="1400" dirty="0" err="1">
                <a:solidFill>
                  <a:srgbClr val="000099"/>
                </a:solidFill>
              </a:rPr>
              <a:t>mil</a:t>
            </a:r>
            <a:r>
              <a:rPr lang="hr-HR" sz="1400" dirty="0">
                <a:solidFill>
                  <a:srgbClr val="000099"/>
                </a:solidFill>
              </a:rPr>
              <a:t>. </a:t>
            </a:r>
            <a:r>
              <a:rPr lang="hr-HR" sz="1400" dirty="0" smtClean="0">
                <a:solidFill>
                  <a:srgbClr val="000099"/>
                </a:solidFill>
              </a:rPr>
              <a:t>DNK </a:t>
            </a:r>
            <a:r>
              <a:rPr lang="hr-HR" sz="1400" dirty="0">
                <a:solidFill>
                  <a:srgbClr val="000099"/>
                </a:solidFill>
              </a:rPr>
              <a:t>profila počinitelja, 4,2 </a:t>
            </a:r>
            <a:r>
              <a:rPr lang="hr-HR" sz="1400" dirty="0" err="1">
                <a:solidFill>
                  <a:srgbClr val="000099"/>
                </a:solidFill>
              </a:rPr>
              <a:t>mil</a:t>
            </a:r>
            <a:r>
              <a:rPr lang="hr-HR" sz="1400" dirty="0">
                <a:solidFill>
                  <a:srgbClr val="000099"/>
                </a:solidFill>
              </a:rPr>
              <a:t>. uhićenika te oko 1 </a:t>
            </a:r>
            <a:r>
              <a:rPr lang="hr-HR" sz="1400" dirty="0" err="1">
                <a:solidFill>
                  <a:srgbClr val="000099"/>
                </a:solidFill>
              </a:rPr>
              <a:t>mil</a:t>
            </a:r>
            <a:r>
              <a:rPr lang="hr-HR" sz="1400" dirty="0">
                <a:solidFill>
                  <a:srgbClr val="000099"/>
                </a:solidFill>
              </a:rPr>
              <a:t>. forenzičkih </a:t>
            </a:r>
            <a:r>
              <a:rPr lang="hr-HR" sz="1400" dirty="0" smtClean="0">
                <a:solidFill>
                  <a:srgbClr val="000099"/>
                </a:solidFill>
              </a:rPr>
              <a:t>DNK </a:t>
            </a:r>
            <a:r>
              <a:rPr lang="hr-HR" sz="1400" dirty="0">
                <a:solidFill>
                  <a:srgbClr val="000099"/>
                </a:solidFill>
              </a:rPr>
              <a:t>profila te je prema dostupnim podacima najveća baza </a:t>
            </a:r>
            <a:r>
              <a:rPr lang="hr-HR" sz="1400" dirty="0" smtClean="0">
                <a:solidFill>
                  <a:srgbClr val="000099"/>
                </a:solidFill>
              </a:rPr>
              <a:t>DNK </a:t>
            </a:r>
            <a:r>
              <a:rPr lang="hr-HR" sz="1400" dirty="0">
                <a:solidFill>
                  <a:srgbClr val="000099"/>
                </a:solidFill>
              </a:rPr>
              <a:t>podataka u </a:t>
            </a:r>
            <a:r>
              <a:rPr lang="hr-HR" sz="1400" dirty="0" smtClean="0">
                <a:solidFill>
                  <a:srgbClr val="000099"/>
                </a:solidFill>
              </a:rPr>
              <a:t>svijetu</a:t>
            </a:r>
            <a:endParaRPr lang="hr-HR" sz="1400" dirty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rgbClr val="000099"/>
                </a:solidFill>
              </a:rPr>
              <a:t>UK </a:t>
            </a:r>
            <a:r>
              <a:rPr lang="hr-HR" sz="1400" dirty="0">
                <a:solidFill>
                  <a:srgbClr val="000099"/>
                </a:solidFill>
              </a:rPr>
              <a:t>- više od 6,6 </a:t>
            </a:r>
            <a:r>
              <a:rPr lang="hr-HR" sz="1400" dirty="0" err="1">
                <a:solidFill>
                  <a:srgbClr val="000099"/>
                </a:solidFill>
              </a:rPr>
              <a:t>mil</a:t>
            </a:r>
            <a:r>
              <a:rPr lang="hr-HR" sz="1400" dirty="0">
                <a:solidFill>
                  <a:srgbClr val="000099"/>
                </a:solidFill>
              </a:rPr>
              <a:t>. </a:t>
            </a:r>
            <a:r>
              <a:rPr lang="hr-HR" sz="1400" dirty="0" smtClean="0">
                <a:solidFill>
                  <a:srgbClr val="000099"/>
                </a:solidFill>
              </a:rPr>
              <a:t>DNK </a:t>
            </a:r>
            <a:r>
              <a:rPr lang="hr-HR" sz="1400" dirty="0">
                <a:solidFill>
                  <a:srgbClr val="000099"/>
                </a:solidFill>
              </a:rPr>
              <a:t>profila osoba i više od 660.000 </a:t>
            </a:r>
            <a:r>
              <a:rPr lang="hr-HR" sz="1400" dirty="0" smtClean="0">
                <a:solidFill>
                  <a:srgbClr val="000099"/>
                </a:solidFill>
              </a:rPr>
              <a:t>DNK profila </a:t>
            </a:r>
            <a:r>
              <a:rPr lang="hr-HR" sz="1400" dirty="0">
                <a:solidFill>
                  <a:srgbClr val="000099"/>
                </a:solidFill>
              </a:rPr>
              <a:t>tragova</a:t>
            </a:r>
            <a:r>
              <a:rPr lang="hr-HR" sz="1400" dirty="0" smtClean="0">
                <a:solidFill>
                  <a:srgbClr val="000099"/>
                </a:solidFill>
              </a:rPr>
              <a:t>.</a:t>
            </a:r>
            <a:r>
              <a:rPr lang="hr-HR" sz="1400" dirty="0">
                <a:solidFill>
                  <a:srgbClr val="000099"/>
                </a:solidFill>
              </a:rPr>
              <a:t>	</a:t>
            </a:r>
            <a:endParaRPr lang="hr-HR" sz="1400" dirty="0" smtClean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1400" u="sng" dirty="0" smtClean="0">
                <a:solidFill>
                  <a:srgbClr val="3366FF"/>
                </a:solidFill>
              </a:rPr>
              <a:t>ovisi </a:t>
            </a:r>
            <a:r>
              <a:rPr lang="hr-HR" sz="1400" u="sng" dirty="0">
                <a:solidFill>
                  <a:srgbClr val="3366FF"/>
                </a:solidFill>
              </a:rPr>
              <a:t>o </a:t>
            </a:r>
            <a:r>
              <a:rPr lang="hr-HR" sz="1400" u="sng" dirty="0" smtClean="0">
                <a:solidFill>
                  <a:srgbClr val="3366FF"/>
                </a:solidFill>
              </a:rPr>
              <a:t>restriktivnosti zakonskog okvira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400" dirty="0" smtClean="0">
                <a:solidFill>
                  <a:srgbClr val="000099"/>
                </a:solidFill>
              </a:rPr>
              <a:t>nerestriktivni (Austrija, Danska, Engleska i Wales, Finska, Škotska)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rgbClr val="000099"/>
                </a:solidFill>
              </a:rPr>
              <a:t>r</a:t>
            </a:r>
            <a:r>
              <a:rPr lang="hr-HR" sz="1400" dirty="0" smtClean="0">
                <a:solidFill>
                  <a:srgbClr val="000099"/>
                </a:solidFill>
              </a:rPr>
              <a:t>estriktivni (Belgija, </a:t>
            </a:r>
            <a:r>
              <a:rPr lang="hr-HR" sz="1400" b="1" dirty="0" smtClean="0">
                <a:solidFill>
                  <a:srgbClr val="000099"/>
                </a:solidFill>
              </a:rPr>
              <a:t>Francuska, Njemačka, Mađarska, Nizozemska</a:t>
            </a:r>
            <a:r>
              <a:rPr lang="hr-HR" sz="1400" dirty="0" smtClean="0">
                <a:solidFill>
                  <a:srgbClr val="000099"/>
                </a:solidFill>
              </a:rPr>
              <a:t>, Španjolska, </a:t>
            </a:r>
            <a:r>
              <a:rPr lang="hr-HR" sz="1400" b="1" dirty="0" smtClean="0">
                <a:solidFill>
                  <a:srgbClr val="000099"/>
                </a:solidFill>
              </a:rPr>
              <a:t>Švedska</a:t>
            </a:r>
            <a:r>
              <a:rPr lang="hr-HR" sz="1400" dirty="0" smtClean="0">
                <a:solidFill>
                  <a:srgbClr val="000099"/>
                </a:solidFill>
              </a:rPr>
              <a:t>)</a:t>
            </a:r>
            <a:endParaRPr lang="hr-HR" sz="1400" dirty="0">
              <a:solidFill>
                <a:srgbClr val="0000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59270"/>
            <a:ext cx="3521885" cy="2413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123" y="6374022"/>
            <a:ext cx="8712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b="1" baseline="30000" dirty="0" smtClean="0"/>
              <a:t>3</a:t>
            </a:r>
            <a:r>
              <a:rPr lang="hr-HR" sz="800" dirty="0" smtClean="0"/>
              <a:t> Poglavlje knjige </a:t>
            </a:r>
            <a:r>
              <a:rPr lang="en-US" sz="800" i="1" dirty="0" smtClean="0"/>
              <a:t>DNA </a:t>
            </a:r>
            <a:r>
              <a:rPr lang="en-US" sz="800" i="1" dirty="0"/>
              <a:t>Databases</a:t>
            </a:r>
            <a:r>
              <a:rPr lang="en-US" sz="800" i="1" dirty="0" smtClean="0"/>
              <a:t>, </a:t>
            </a:r>
            <a:r>
              <a:rPr lang="en-US" sz="800" dirty="0" smtClean="0"/>
              <a:t>Andrea </a:t>
            </a:r>
            <a:r>
              <a:rPr lang="en-US" sz="800" dirty="0" err="1" smtClean="0"/>
              <a:t>Ledić</a:t>
            </a:r>
            <a:r>
              <a:rPr lang="en-US" sz="800" dirty="0" smtClean="0"/>
              <a:t>, Adela Makar, Igor </a:t>
            </a:r>
            <a:r>
              <a:rPr lang="en-US" sz="800" dirty="0" err="1" smtClean="0"/>
              <a:t>Obleščuk</a:t>
            </a:r>
            <a:r>
              <a:rPr lang="en-US" sz="800" dirty="0" smtClean="0"/>
              <a:t>, </a:t>
            </a:r>
            <a:r>
              <a:rPr lang="en-US" sz="800" dirty="0" err="1" smtClean="0"/>
              <a:t>knjiga</a:t>
            </a:r>
            <a:r>
              <a:rPr lang="hr-HR" sz="800" dirty="0" smtClean="0"/>
              <a:t> </a:t>
            </a:r>
            <a:r>
              <a:rPr lang="hr-HR" sz="800" i="1" dirty="0" err="1"/>
              <a:t>Forensic</a:t>
            </a:r>
            <a:r>
              <a:rPr lang="hr-HR" sz="800" i="1" dirty="0"/>
              <a:t> DNA </a:t>
            </a:r>
            <a:r>
              <a:rPr lang="hr-HR" sz="800" i="1" dirty="0" err="1"/>
              <a:t>Applications</a:t>
            </a:r>
            <a:r>
              <a:rPr lang="en-US" sz="800" i="1" dirty="0"/>
              <a:t>, </a:t>
            </a:r>
            <a:r>
              <a:rPr lang="en-US" sz="800" dirty="0"/>
              <a:t>2023</a:t>
            </a:r>
            <a:r>
              <a:rPr lang="hr-HR" sz="800" dirty="0"/>
              <a:t>, </a:t>
            </a:r>
            <a:r>
              <a:rPr lang="en-US" sz="800" dirty="0" err="1"/>
              <a:t>drugo</a:t>
            </a:r>
            <a:r>
              <a:rPr lang="en-US" sz="800" dirty="0"/>
              <a:t> </a:t>
            </a:r>
            <a:r>
              <a:rPr lang="en-US" sz="800" dirty="0" err="1"/>
              <a:t>izdanje</a:t>
            </a:r>
            <a:r>
              <a:rPr lang="en-US" sz="800" i="1" dirty="0"/>
              <a:t>, Imprint CRC Press, eBook </a:t>
            </a:r>
            <a:r>
              <a:rPr lang="en-US" sz="800" i="1" dirty="0" smtClean="0"/>
              <a:t>ISBN9780429019944</a:t>
            </a:r>
            <a:endParaRPr lang="hr-HR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811015"/>
            <a:ext cx="2952328" cy="25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3473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Efikasnost baza DNK podataka </a:t>
            </a:r>
            <a:r>
              <a:rPr lang="hr-HR" baseline="30000" dirty="0" smtClean="0">
                <a:solidFill>
                  <a:srgbClr val="000099"/>
                </a:solidFill>
              </a:rPr>
              <a:t>(4)</a:t>
            </a:r>
            <a:r>
              <a:rPr lang="hr-HR" baseline="30000" dirty="0" smtClean="0"/>
              <a:t> </a:t>
            </a:r>
            <a:endParaRPr lang="hr-HR" b="1" i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18" y="1944919"/>
            <a:ext cx="6078977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koliko baza pridonosi </a:t>
            </a:r>
            <a:r>
              <a:rPr lang="hr-HR" sz="1600" dirty="0">
                <a:solidFill>
                  <a:srgbClr val="000099"/>
                </a:solidFill>
              </a:rPr>
              <a:t>rješavanju kaznenih </a:t>
            </a:r>
            <a:r>
              <a:rPr lang="hr-HR" sz="1600" dirty="0" smtClean="0">
                <a:solidFill>
                  <a:srgbClr val="000099"/>
                </a:solidFill>
              </a:rPr>
              <a:t>djela može se pratiti putem indikatora efikasnosti:</a:t>
            </a:r>
            <a:r>
              <a:rPr lang="hr-HR" sz="1600" baseline="30000" dirty="0" smtClean="0">
                <a:solidFill>
                  <a:srgbClr val="00009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600" baseline="30000" dirty="0" smtClean="0">
              <a:solidFill>
                <a:srgbClr val="000099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kapacitet rješavanja kaznenih djela (pronalazak počinitelja)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učinak onesposobljenja (potencijalni počinitelji lišeni slobode)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odvraćanje od prijestupa (preventivni potencijal)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zaštita privatnosti (pitanje zadržavanja podataka nedužnih osoba)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legitimitet (proporcionalnost interesima javne sigurnosti)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efikasnost implementacije (vrijeme i nefinancijski kapaciteti)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000099"/>
                </a:solidFill>
              </a:rPr>
              <a:t>cijena implementacije (direktna i indirektna)</a:t>
            </a:r>
            <a:endParaRPr lang="hr-HR" sz="16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23731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baseline="30000" dirty="0"/>
              <a:t>4</a:t>
            </a:r>
            <a:r>
              <a:rPr lang="hr-HR" sz="1000" baseline="30000" dirty="0" smtClean="0"/>
              <a:t> </a:t>
            </a:r>
            <a:r>
              <a:rPr lang="hr-HR" sz="1000" dirty="0" err="1" smtClean="0"/>
              <a:t>Amankwaa</a:t>
            </a:r>
            <a:r>
              <a:rPr lang="hr-HR" sz="1000" dirty="0"/>
              <a:t>, A. O., </a:t>
            </a:r>
            <a:r>
              <a:rPr lang="hr-HR" sz="1000" dirty="0" err="1"/>
              <a:t>and</a:t>
            </a:r>
            <a:r>
              <a:rPr lang="hr-HR" sz="1000" dirty="0"/>
              <a:t> C. McCartney. 2019. </a:t>
            </a:r>
            <a:r>
              <a:rPr lang="hr-HR" sz="1000" dirty="0" err="1"/>
              <a:t>The</a:t>
            </a:r>
            <a:r>
              <a:rPr lang="hr-HR" sz="1000" dirty="0"/>
              <a:t> </a:t>
            </a:r>
            <a:r>
              <a:rPr lang="hr-HR" sz="1000" dirty="0" err="1"/>
              <a:t>effectiveness</a:t>
            </a:r>
            <a:r>
              <a:rPr lang="hr-HR" sz="1000" dirty="0"/>
              <a:t>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the</a:t>
            </a:r>
            <a:r>
              <a:rPr lang="hr-HR" sz="1000" dirty="0"/>
              <a:t> UK </a:t>
            </a:r>
            <a:r>
              <a:rPr lang="hr-HR" sz="1000" dirty="0" err="1"/>
              <a:t>national</a:t>
            </a:r>
            <a:r>
              <a:rPr lang="hr-HR" sz="1000" dirty="0"/>
              <a:t> DNA </a:t>
            </a:r>
            <a:r>
              <a:rPr lang="hr-HR" sz="1000" dirty="0" err="1"/>
              <a:t>database</a:t>
            </a:r>
            <a:r>
              <a:rPr lang="hr-HR" sz="1000" dirty="0"/>
              <a:t>. </a:t>
            </a:r>
            <a:r>
              <a:rPr lang="hr-HR" sz="1000" i="1" dirty="0" err="1"/>
              <a:t>Forensic</a:t>
            </a:r>
            <a:r>
              <a:rPr lang="hr-HR" sz="1000" i="1" dirty="0"/>
              <a:t> Science International: </a:t>
            </a:r>
            <a:r>
              <a:rPr lang="hr-HR" sz="1000" i="1" dirty="0" err="1"/>
              <a:t>Synergy</a:t>
            </a:r>
            <a:r>
              <a:rPr lang="hr-HR" sz="1000" i="1" dirty="0"/>
              <a:t> </a:t>
            </a:r>
            <a:r>
              <a:rPr lang="hr-HR" sz="1000" dirty="0"/>
              <a:t>1: 45-55. </a:t>
            </a:r>
            <a:r>
              <a:rPr lang="hr-HR" sz="1000" dirty="0" smtClean="0"/>
              <a:t>doi:10.1016/j.fsisyn.2019.03.004</a:t>
            </a:r>
            <a:endParaRPr lang="hr-HR" dirty="0"/>
          </a:p>
        </p:txBody>
      </p:sp>
      <p:pic>
        <p:nvPicPr>
          <p:cNvPr id="1026" name="Picture 2" descr="Fig. 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89" y="3383730"/>
            <a:ext cx="288551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07" y="2041989"/>
            <a:ext cx="8458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r-HR" sz="1600" b="1" dirty="0" smtClean="0">
                <a:solidFill>
                  <a:srgbClr val="000099"/>
                </a:solidFill>
              </a:rPr>
              <a:t>1. </a:t>
            </a:r>
            <a:r>
              <a:rPr lang="hr-HR" sz="1600" b="1" u="sng" dirty="0" smtClean="0">
                <a:solidFill>
                  <a:srgbClr val="000099"/>
                </a:solidFill>
              </a:rPr>
              <a:t>Y - </a:t>
            </a:r>
            <a:r>
              <a:rPr lang="hr-HR" sz="1600" b="1" u="sng" dirty="0" err="1">
                <a:solidFill>
                  <a:srgbClr val="000099"/>
                </a:solidFill>
              </a:rPr>
              <a:t>H</a:t>
            </a:r>
            <a:r>
              <a:rPr lang="hr-HR" sz="1600" b="1" u="sng" dirty="0" err="1" smtClean="0">
                <a:solidFill>
                  <a:srgbClr val="000099"/>
                </a:solidFill>
              </a:rPr>
              <a:t>aplotype</a:t>
            </a:r>
            <a:r>
              <a:rPr lang="hr-HR" sz="1600" b="1" u="sng" dirty="0" smtClean="0">
                <a:solidFill>
                  <a:srgbClr val="000099"/>
                </a:solidFill>
              </a:rPr>
              <a:t> Reference </a:t>
            </a:r>
            <a:r>
              <a:rPr lang="hr-HR" sz="1600" b="1" u="sng" dirty="0" err="1" smtClean="0">
                <a:solidFill>
                  <a:srgbClr val="000099"/>
                </a:solidFill>
              </a:rPr>
              <a:t>Database</a:t>
            </a:r>
            <a:r>
              <a:rPr lang="hr-HR" sz="1600" b="1" u="sng" dirty="0" smtClean="0">
                <a:solidFill>
                  <a:srgbClr val="000099"/>
                </a:solidFill>
              </a:rPr>
              <a:t> (YHRD)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najveća svjetska </a:t>
            </a:r>
            <a:r>
              <a:rPr lang="hr-HR" sz="1600" dirty="0">
                <a:solidFill>
                  <a:srgbClr val="000099"/>
                </a:solidFill>
              </a:rPr>
              <a:t>baza </a:t>
            </a:r>
            <a:r>
              <a:rPr lang="hr-HR" sz="1600" dirty="0" err="1">
                <a:solidFill>
                  <a:srgbClr val="000099"/>
                </a:solidFill>
              </a:rPr>
              <a:t>haplotipova</a:t>
            </a:r>
            <a:r>
              <a:rPr lang="hr-HR" sz="1600" dirty="0">
                <a:solidFill>
                  <a:srgbClr val="000099"/>
                </a:solidFill>
              </a:rPr>
              <a:t> </a:t>
            </a:r>
            <a:r>
              <a:rPr lang="hr-HR" sz="1600" dirty="0" smtClean="0">
                <a:solidFill>
                  <a:srgbClr val="000099"/>
                </a:solidFill>
              </a:rPr>
              <a:t>Y-kromosoma (muška linija naslijeđa)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referentna </a:t>
            </a:r>
            <a:r>
              <a:rPr lang="hr-HR" sz="1600" dirty="0">
                <a:solidFill>
                  <a:srgbClr val="000099"/>
                </a:solidFill>
              </a:rPr>
              <a:t>svjetska baza od 2000. godine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sadrži oko 350.000 </a:t>
            </a:r>
            <a:r>
              <a:rPr lang="hr-HR" sz="1600" dirty="0" err="1" smtClean="0">
                <a:solidFill>
                  <a:srgbClr val="000099"/>
                </a:solidFill>
              </a:rPr>
              <a:t>haplotipova</a:t>
            </a:r>
            <a:r>
              <a:rPr lang="hr-HR" sz="1600" dirty="0" smtClean="0">
                <a:solidFill>
                  <a:srgbClr val="000099"/>
                </a:solidFill>
              </a:rPr>
              <a:t> </a:t>
            </a:r>
            <a:r>
              <a:rPr lang="hr-HR" sz="1600" dirty="0">
                <a:solidFill>
                  <a:srgbClr val="000099"/>
                </a:solidFill>
              </a:rPr>
              <a:t>iz cijelog svijeta </a:t>
            </a:r>
            <a:r>
              <a:rPr lang="hr-HR" sz="1600" dirty="0" smtClean="0">
                <a:solidFill>
                  <a:srgbClr val="000099"/>
                </a:solidFill>
              </a:rPr>
              <a:t>	</a:t>
            </a:r>
            <a:endParaRPr lang="hr-HR" sz="1600" dirty="0">
              <a:solidFill>
                <a:srgbClr val="000099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r-HR" sz="1600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26" y="1469845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Međunarodne baze DNK podataka</a:t>
            </a:r>
            <a:endParaRPr lang="hr-HR" b="1" i="1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9395" t="29190" r="32081" b="34761"/>
          <a:stretch/>
        </p:blipFill>
        <p:spPr bwMode="auto">
          <a:xfrm>
            <a:off x="755576" y="3356992"/>
            <a:ext cx="6768752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3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07" y="2041989"/>
            <a:ext cx="8458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r-HR" sz="1600" b="1" dirty="0">
                <a:solidFill>
                  <a:srgbClr val="000099"/>
                </a:solidFill>
              </a:rPr>
              <a:t>2</a:t>
            </a:r>
            <a:r>
              <a:rPr lang="hr-HR" sz="1600" b="1" dirty="0" smtClean="0">
                <a:solidFill>
                  <a:srgbClr val="000099"/>
                </a:solidFill>
              </a:rPr>
              <a:t>. </a:t>
            </a:r>
            <a:r>
              <a:rPr lang="hr-HR" sz="1600" b="1" u="sng" dirty="0">
                <a:solidFill>
                  <a:srgbClr val="000099"/>
                </a:solidFill>
              </a:rPr>
              <a:t>EDNAP </a:t>
            </a:r>
            <a:r>
              <a:rPr lang="hr-HR" sz="1600" b="1" u="sng" dirty="0" err="1">
                <a:solidFill>
                  <a:srgbClr val="000099"/>
                </a:solidFill>
              </a:rPr>
              <a:t>Mitochondrial</a:t>
            </a:r>
            <a:r>
              <a:rPr lang="hr-HR" sz="1600" b="1" u="sng" dirty="0">
                <a:solidFill>
                  <a:srgbClr val="000099"/>
                </a:solidFill>
              </a:rPr>
              <a:t> DNA </a:t>
            </a:r>
            <a:r>
              <a:rPr lang="hr-HR" sz="1600" b="1" u="sng" dirty="0" err="1">
                <a:solidFill>
                  <a:srgbClr val="000099"/>
                </a:solidFill>
              </a:rPr>
              <a:t>Population</a:t>
            </a:r>
            <a:r>
              <a:rPr lang="hr-HR" sz="1600" b="1" u="sng" dirty="0">
                <a:solidFill>
                  <a:srgbClr val="000099"/>
                </a:solidFill>
              </a:rPr>
              <a:t> </a:t>
            </a:r>
            <a:r>
              <a:rPr lang="hr-HR" sz="1600" b="1" u="sng" dirty="0" err="1" smtClean="0">
                <a:solidFill>
                  <a:srgbClr val="000099"/>
                </a:solidFill>
              </a:rPr>
              <a:t>Database</a:t>
            </a:r>
            <a:r>
              <a:rPr lang="hr-HR" sz="1600" b="1" u="sng" dirty="0" smtClean="0">
                <a:solidFill>
                  <a:srgbClr val="000099"/>
                </a:solidFill>
              </a:rPr>
              <a:t> (EMPOP)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referentna </a:t>
            </a:r>
            <a:r>
              <a:rPr lang="hr-HR" sz="1600" dirty="0" smtClean="0">
                <a:solidFill>
                  <a:srgbClr val="000099"/>
                </a:solidFill>
              </a:rPr>
              <a:t>svjetska populacijska </a:t>
            </a:r>
            <a:r>
              <a:rPr lang="hr-HR" sz="1600" dirty="0">
                <a:solidFill>
                  <a:srgbClr val="000099"/>
                </a:solidFill>
              </a:rPr>
              <a:t>baza </a:t>
            </a:r>
            <a:r>
              <a:rPr lang="hr-HR" sz="1600" dirty="0" smtClean="0">
                <a:solidFill>
                  <a:srgbClr val="000099"/>
                </a:solidFill>
              </a:rPr>
              <a:t>sekvenci mitohondrijske DNK (ženska linija)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o</a:t>
            </a:r>
            <a:r>
              <a:rPr lang="hr-HR" sz="1600" dirty="0" smtClean="0">
                <a:solidFill>
                  <a:srgbClr val="000099"/>
                </a:solidFill>
              </a:rPr>
              <a:t>snovana </a:t>
            </a:r>
            <a:r>
              <a:rPr lang="hr-HR" sz="1600" dirty="0">
                <a:solidFill>
                  <a:srgbClr val="000099"/>
                </a:solidFill>
              </a:rPr>
              <a:t>je 2006. godine 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sadrži </a:t>
            </a:r>
            <a:r>
              <a:rPr lang="hr-HR" sz="1600" dirty="0">
                <a:solidFill>
                  <a:srgbClr val="000099"/>
                </a:solidFill>
              </a:rPr>
              <a:t>više od </a:t>
            </a:r>
            <a:r>
              <a:rPr lang="hr-HR" sz="1600" dirty="0" smtClean="0">
                <a:solidFill>
                  <a:srgbClr val="000099"/>
                </a:solidFill>
              </a:rPr>
              <a:t>48.500 </a:t>
            </a:r>
            <a:r>
              <a:rPr lang="hr-HR" sz="1600" dirty="0">
                <a:solidFill>
                  <a:srgbClr val="000099"/>
                </a:solidFill>
              </a:rPr>
              <a:t>sekvenci mitohondrijske </a:t>
            </a:r>
            <a:r>
              <a:rPr lang="hr-HR" sz="1600" dirty="0" smtClean="0">
                <a:solidFill>
                  <a:srgbClr val="000099"/>
                </a:solidFill>
              </a:rPr>
              <a:t>DNK iz </a:t>
            </a:r>
            <a:r>
              <a:rPr lang="hr-HR" sz="1600" dirty="0">
                <a:solidFill>
                  <a:srgbClr val="000099"/>
                </a:solidFill>
              </a:rPr>
              <a:t>cijelog svijeta</a:t>
            </a:r>
            <a:r>
              <a:rPr lang="hr-HR" sz="1600" dirty="0" smtClean="0">
                <a:solidFill>
                  <a:srgbClr val="000099"/>
                </a:solidFill>
              </a:rPr>
              <a:t> 	</a:t>
            </a:r>
            <a:endParaRPr lang="hr-HR" sz="1600" dirty="0">
              <a:solidFill>
                <a:srgbClr val="000099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r-HR" sz="1600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26" y="1469845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Međunarodne baze DNK podataka</a:t>
            </a:r>
            <a:endParaRPr lang="hr-HR" b="1" i="1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3356992"/>
            <a:ext cx="64807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07" y="2041989"/>
            <a:ext cx="845892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r-HR" sz="1600" b="1" dirty="0" smtClean="0">
                <a:solidFill>
                  <a:srgbClr val="000099"/>
                </a:solidFill>
              </a:rPr>
              <a:t>3. </a:t>
            </a:r>
            <a:r>
              <a:rPr lang="hr-HR" sz="1600" b="1" u="sng" dirty="0" smtClean="0">
                <a:solidFill>
                  <a:srgbClr val="000099"/>
                </a:solidFill>
              </a:rPr>
              <a:t>INTERPOL-ova baza DNK podataka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osnovana </a:t>
            </a:r>
            <a:r>
              <a:rPr lang="hr-HR" sz="1600" dirty="0">
                <a:solidFill>
                  <a:srgbClr val="000099"/>
                </a:solidFill>
              </a:rPr>
              <a:t>je </a:t>
            </a:r>
            <a:r>
              <a:rPr lang="hr-HR" sz="1600" dirty="0" smtClean="0">
                <a:solidFill>
                  <a:srgbClr val="000099"/>
                </a:solidFill>
              </a:rPr>
              <a:t>2002. </a:t>
            </a:r>
            <a:r>
              <a:rPr lang="hr-HR" sz="1600" dirty="0">
                <a:solidFill>
                  <a:srgbClr val="000099"/>
                </a:solidFill>
              </a:rPr>
              <a:t>godine 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s</a:t>
            </a:r>
            <a:r>
              <a:rPr lang="hr-HR" sz="1600" dirty="0" smtClean="0">
                <a:solidFill>
                  <a:srgbClr val="000099"/>
                </a:solidFill>
              </a:rPr>
              <a:t>adrži više od 280.000 DNK profila iz 87 država svijeta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sz="1600" b="1" dirty="0">
              <a:solidFill>
                <a:srgbClr val="000099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0099"/>
                </a:solidFill>
              </a:rPr>
              <a:t>I – Familia </a:t>
            </a:r>
            <a:r>
              <a:rPr lang="hr-HR" sz="1600" dirty="0" smtClean="0">
                <a:solidFill>
                  <a:srgbClr val="000099"/>
                </a:solidFill>
              </a:rPr>
              <a:t>– specijalizirana DNK baza za identifikaciju nestalih osoba</a:t>
            </a:r>
            <a:endParaRPr lang="hr-HR" sz="1600" dirty="0">
              <a:solidFill>
                <a:srgbClr val="000099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sz="1600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26" y="1469845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Međunarodne baze DNK podataka</a:t>
            </a:r>
            <a:endParaRPr lang="hr-HR" b="1" i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Interpo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91" y="1451162"/>
            <a:ext cx="1687543" cy="15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nterpol.int/var/interpol/storage/images/1/3/6/4/254631-1-eng-GB/20COM0732%20-%20I-FAMILIA%20DNA%20Database%20infographies_E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75" y="3861048"/>
            <a:ext cx="4819986" cy="27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26" y="1469845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000099"/>
                </a:solidFill>
              </a:rPr>
              <a:t>Indirektno pretraživanje DNK</a:t>
            </a:r>
            <a:r>
              <a:rPr lang="hr-HR" b="1" i="1" dirty="0" smtClean="0">
                <a:solidFill>
                  <a:srgbClr val="000099"/>
                </a:solidFill>
              </a:rPr>
              <a:t> </a:t>
            </a:r>
            <a:r>
              <a:rPr lang="hr-HR" baseline="30000" dirty="0" smtClean="0">
                <a:solidFill>
                  <a:srgbClr val="000099"/>
                </a:solidFill>
              </a:rPr>
              <a:t>(5)</a:t>
            </a:r>
            <a:endParaRPr lang="hr-HR" i="1" baseline="30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temelji se na činjenici da biološki srodnici dijele dio genetskog materijala, što može pomoći u povezivanju bioloških tragova s osobama poznatog </a:t>
            </a:r>
            <a:r>
              <a:rPr lang="hr-HR" sz="1600" dirty="0" smtClean="0">
                <a:solidFill>
                  <a:srgbClr val="000099"/>
                </a:solidFill>
              </a:rPr>
              <a:t>identiteta čiji se DNK profili nalaze u bazi, a nisu počinitelji kaznenog djela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f</a:t>
            </a:r>
            <a:r>
              <a:rPr lang="hr-HR" sz="1600" dirty="0" smtClean="0">
                <a:solidFill>
                  <a:srgbClr val="000099"/>
                </a:solidFill>
              </a:rPr>
              <a:t>orenzički DNK profil uspoređuje se s DNK profilima osoba koje potencijalno mogu biti srodne počinitelju kaznenog djela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i</a:t>
            </a:r>
            <a:r>
              <a:rPr lang="hr-HR" sz="1600" dirty="0" smtClean="0">
                <a:solidFill>
                  <a:srgbClr val="000099"/>
                </a:solidFill>
              </a:rPr>
              <a:t>ndirektno podudaranje DNK može pomoći tijekom istraživanja u kojem drugi tragovi nisu dali rezultate</a:t>
            </a:r>
          </a:p>
          <a:p>
            <a:pPr>
              <a:spcAft>
                <a:spcPts val="600"/>
              </a:spcAft>
            </a:pPr>
            <a:endParaRPr lang="hr-HR" sz="1600" dirty="0" smtClean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tehnike indirektnog pretraživanja su: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>
                <a:solidFill>
                  <a:srgbClr val="000099"/>
                </a:solidFill>
              </a:rPr>
              <a:t>Djelomično podudaranje (engl. </a:t>
            </a:r>
            <a:r>
              <a:rPr lang="hr-HR" sz="1600" i="1" dirty="0" err="1" smtClean="0">
                <a:solidFill>
                  <a:srgbClr val="000099"/>
                </a:solidFill>
              </a:rPr>
              <a:t>Partial</a:t>
            </a:r>
            <a:r>
              <a:rPr lang="hr-HR" sz="1600" i="1" dirty="0" smtClean="0">
                <a:solidFill>
                  <a:srgbClr val="000099"/>
                </a:solidFill>
              </a:rPr>
              <a:t> </a:t>
            </a:r>
            <a:r>
              <a:rPr lang="hr-HR" sz="1600" i="1" dirty="0" err="1" smtClean="0">
                <a:solidFill>
                  <a:srgbClr val="000099"/>
                </a:solidFill>
              </a:rPr>
              <a:t>Matching</a:t>
            </a:r>
            <a:r>
              <a:rPr lang="hr-HR" sz="1600" dirty="0" smtClean="0">
                <a:solidFill>
                  <a:srgbClr val="000099"/>
                </a:solidFill>
              </a:rPr>
              <a:t>)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>
                <a:solidFill>
                  <a:srgbClr val="000099"/>
                </a:solidFill>
              </a:rPr>
              <a:t>Pretraživanje po srodstvu (engl. </a:t>
            </a:r>
            <a:r>
              <a:rPr lang="hr-HR" sz="1600" i="1" dirty="0" err="1" smtClean="0">
                <a:solidFill>
                  <a:srgbClr val="000099"/>
                </a:solidFill>
              </a:rPr>
              <a:t>Familial</a:t>
            </a:r>
            <a:r>
              <a:rPr lang="hr-HR" sz="1600" i="1" dirty="0" smtClean="0">
                <a:solidFill>
                  <a:srgbClr val="000099"/>
                </a:solidFill>
              </a:rPr>
              <a:t> </a:t>
            </a:r>
            <a:r>
              <a:rPr lang="hr-HR" sz="1600" i="1" dirty="0" err="1" smtClean="0">
                <a:solidFill>
                  <a:srgbClr val="000099"/>
                </a:solidFill>
              </a:rPr>
              <a:t>Searching</a:t>
            </a:r>
            <a:r>
              <a:rPr lang="hr-HR" sz="1600" dirty="0" smtClean="0">
                <a:solidFill>
                  <a:srgbClr val="000099"/>
                </a:solidFill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>
                <a:solidFill>
                  <a:srgbClr val="000099"/>
                </a:solidFill>
              </a:rPr>
              <a:t>Istraživačka/forenzička genetička </a:t>
            </a:r>
            <a:r>
              <a:rPr lang="hr-HR" sz="1600" dirty="0" err="1" smtClean="0">
                <a:solidFill>
                  <a:srgbClr val="000099"/>
                </a:solidFill>
              </a:rPr>
              <a:t>geneologija</a:t>
            </a:r>
            <a:r>
              <a:rPr lang="hr-HR" sz="1600" dirty="0" smtClean="0">
                <a:solidFill>
                  <a:srgbClr val="000099"/>
                </a:solidFill>
              </a:rPr>
              <a:t> (engl. </a:t>
            </a:r>
            <a:r>
              <a:rPr lang="hr-HR" sz="1600" i="1" dirty="0" err="1" smtClean="0">
                <a:solidFill>
                  <a:srgbClr val="000099"/>
                </a:solidFill>
              </a:rPr>
              <a:t>Investigative</a:t>
            </a:r>
            <a:r>
              <a:rPr lang="hr-HR" sz="1600" i="1" dirty="0" smtClean="0">
                <a:solidFill>
                  <a:srgbClr val="000099"/>
                </a:solidFill>
              </a:rPr>
              <a:t>/</a:t>
            </a:r>
            <a:r>
              <a:rPr lang="hr-HR" sz="1600" i="1" dirty="0" err="1" smtClean="0">
                <a:solidFill>
                  <a:srgbClr val="000099"/>
                </a:solidFill>
              </a:rPr>
              <a:t>Forensic</a:t>
            </a:r>
            <a:r>
              <a:rPr lang="hr-HR" sz="1600" i="1" dirty="0" smtClean="0">
                <a:solidFill>
                  <a:srgbClr val="000099"/>
                </a:solidFill>
              </a:rPr>
              <a:t> </a:t>
            </a:r>
            <a:r>
              <a:rPr lang="hr-HR" sz="1600" i="1" dirty="0" err="1" smtClean="0">
                <a:solidFill>
                  <a:srgbClr val="000099"/>
                </a:solidFill>
              </a:rPr>
              <a:t>Genetic</a:t>
            </a:r>
            <a:r>
              <a:rPr lang="hr-HR" sz="1600" i="1" dirty="0" smtClean="0">
                <a:solidFill>
                  <a:srgbClr val="000099"/>
                </a:solidFill>
              </a:rPr>
              <a:t> </a:t>
            </a:r>
            <a:r>
              <a:rPr lang="hr-HR" sz="1600" i="1" dirty="0" err="1" smtClean="0">
                <a:solidFill>
                  <a:srgbClr val="000099"/>
                </a:solidFill>
              </a:rPr>
              <a:t>Genealogy</a:t>
            </a:r>
            <a:r>
              <a:rPr lang="hr-HR" sz="1600" dirty="0" smtClean="0">
                <a:solidFill>
                  <a:srgbClr val="000099"/>
                </a:solidFill>
              </a:rPr>
              <a:t>)</a:t>
            </a:r>
            <a:endParaRPr lang="hr-H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4944" y="6237312"/>
            <a:ext cx="824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baseline="30000" dirty="0" smtClean="0"/>
              <a:t>5</a:t>
            </a:r>
            <a:r>
              <a:rPr lang="hr-HR" sz="1000" dirty="0" smtClean="0"/>
              <a:t> </a:t>
            </a:r>
            <a:r>
              <a:rPr lang="en-US" sz="1000" dirty="0" err="1" smtClean="0"/>
              <a:t>Wickenheiser</a:t>
            </a:r>
            <a:r>
              <a:rPr lang="hr-HR" sz="1000" dirty="0" smtClean="0"/>
              <a:t>,</a:t>
            </a:r>
            <a:r>
              <a:rPr lang="en-US" sz="1000" dirty="0" smtClean="0"/>
              <a:t> </a:t>
            </a:r>
            <a:r>
              <a:rPr lang="en-US" sz="1000" dirty="0"/>
              <a:t>R</a:t>
            </a:r>
            <a:r>
              <a:rPr lang="en-US" sz="1000" dirty="0" smtClean="0"/>
              <a:t>.</a:t>
            </a:r>
            <a:r>
              <a:rPr lang="hr-HR" sz="1000" dirty="0" smtClean="0"/>
              <a:t> 2022.</a:t>
            </a:r>
            <a:r>
              <a:rPr lang="en-US" sz="1000" dirty="0" smtClean="0"/>
              <a:t> </a:t>
            </a:r>
            <a:r>
              <a:rPr lang="en-US" sz="1000" dirty="0"/>
              <a:t>Expanding DNA database </a:t>
            </a:r>
            <a:r>
              <a:rPr lang="en-US" sz="1000" dirty="0" smtClean="0"/>
              <a:t>effectiveness</a:t>
            </a:r>
            <a:r>
              <a:rPr lang="hr-HR" sz="1000" dirty="0" smtClean="0"/>
              <a:t>, </a:t>
            </a:r>
            <a:r>
              <a:rPr lang="hr-HR" sz="1000" i="1" dirty="0" err="1" smtClean="0"/>
              <a:t>Forensic</a:t>
            </a:r>
            <a:r>
              <a:rPr lang="hr-HR" sz="1000" i="1" dirty="0" smtClean="0"/>
              <a:t> </a:t>
            </a:r>
            <a:r>
              <a:rPr lang="hr-HR" sz="1000" i="1" dirty="0"/>
              <a:t>Science International: </a:t>
            </a:r>
            <a:r>
              <a:rPr lang="hr-HR" sz="1000" i="1" dirty="0" err="1" smtClean="0"/>
              <a:t>Synergy</a:t>
            </a:r>
            <a:r>
              <a:rPr lang="hr-HR" sz="1000" i="1" dirty="0" smtClean="0"/>
              <a:t> 4: </a:t>
            </a:r>
            <a:r>
              <a:rPr lang="hr-HR" sz="1000" dirty="0" smtClean="0"/>
              <a:t>doi:10.1016/j.fsisyn.2022.100226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9620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735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1.</a:t>
            </a:r>
            <a:r>
              <a:rPr lang="hr-HR" dirty="0" smtClean="0">
                <a:solidFill>
                  <a:srgbClr val="000099"/>
                </a:solidFill>
              </a:rPr>
              <a:t> </a:t>
            </a:r>
            <a:r>
              <a:rPr lang="hr-HR" b="1" u="sng" dirty="0" smtClean="0">
                <a:solidFill>
                  <a:srgbClr val="000099"/>
                </a:solidFill>
              </a:rPr>
              <a:t>Djelomično </a:t>
            </a:r>
            <a:r>
              <a:rPr lang="hr-HR" b="1" u="sng" dirty="0">
                <a:solidFill>
                  <a:srgbClr val="000099"/>
                </a:solidFill>
              </a:rPr>
              <a:t>podudaranje </a:t>
            </a:r>
            <a:r>
              <a:rPr lang="hr-HR" dirty="0">
                <a:solidFill>
                  <a:srgbClr val="000099"/>
                </a:solidFill>
              </a:rPr>
              <a:t>(engl. </a:t>
            </a:r>
            <a:r>
              <a:rPr lang="hr-HR" i="1" dirty="0" err="1">
                <a:solidFill>
                  <a:srgbClr val="000099"/>
                </a:solidFill>
              </a:rPr>
              <a:t>Partial</a:t>
            </a:r>
            <a:r>
              <a:rPr lang="hr-HR" i="1" dirty="0">
                <a:solidFill>
                  <a:srgbClr val="000099"/>
                </a:solidFill>
              </a:rPr>
              <a:t> </a:t>
            </a:r>
            <a:r>
              <a:rPr lang="hr-HR" i="1" dirty="0" err="1" smtClean="0">
                <a:solidFill>
                  <a:srgbClr val="000099"/>
                </a:solidFill>
              </a:rPr>
              <a:t>Matching</a:t>
            </a:r>
            <a:r>
              <a:rPr lang="hr-HR" i="1" dirty="0" smtClean="0">
                <a:solidFill>
                  <a:srgbClr val="000099"/>
                </a:solidFill>
              </a:rPr>
              <a:t>)</a:t>
            </a:r>
            <a:endParaRPr lang="hr-HR" b="1" i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/>
          </a:p>
          <a:p>
            <a:endParaRPr lang="hr-HR" sz="1600" dirty="0" smtClean="0"/>
          </a:p>
          <a:p>
            <a:endParaRPr lang="hr-H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8136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uspoređuju </a:t>
            </a:r>
            <a:r>
              <a:rPr lang="hr-HR" sz="1600" dirty="0" smtClean="0">
                <a:solidFill>
                  <a:srgbClr val="000099"/>
                </a:solidFill>
              </a:rPr>
              <a:t>se </a:t>
            </a:r>
            <a:r>
              <a:rPr lang="hr-HR" sz="1600" dirty="0" smtClean="0">
                <a:solidFill>
                  <a:srgbClr val="000099"/>
                </a:solidFill>
              </a:rPr>
              <a:t>DNK profili </a:t>
            </a:r>
            <a:r>
              <a:rPr lang="hr-HR" sz="1600" dirty="0" smtClean="0">
                <a:solidFill>
                  <a:srgbClr val="000099"/>
                </a:solidFill>
              </a:rPr>
              <a:t>koji </a:t>
            </a:r>
            <a:r>
              <a:rPr lang="hr-HR" sz="1600" dirty="0" smtClean="0">
                <a:solidFill>
                  <a:srgbClr val="000099"/>
                </a:solidFill>
              </a:rPr>
              <a:t>su slični (dijele neke od </a:t>
            </a:r>
            <a:r>
              <a:rPr lang="hr-HR" sz="1600" dirty="0" err="1" smtClean="0">
                <a:solidFill>
                  <a:srgbClr val="000099"/>
                </a:solidFill>
              </a:rPr>
              <a:t>alela</a:t>
            </a:r>
            <a:r>
              <a:rPr lang="hr-HR" sz="1600" dirty="0" smtClean="0">
                <a:solidFill>
                  <a:srgbClr val="000099"/>
                </a:solidFill>
              </a:rPr>
              <a:t>), no nisu </a:t>
            </a:r>
            <a:r>
              <a:rPr lang="hr-HR" sz="1600" dirty="0" smtClean="0">
                <a:solidFill>
                  <a:srgbClr val="000099"/>
                </a:solidFill>
              </a:rPr>
              <a:t>u potpunosti </a:t>
            </a:r>
            <a:r>
              <a:rPr lang="hr-HR" sz="1600" dirty="0" smtClean="0">
                <a:solidFill>
                  <a:srgbClr val="000099"/>
                </a:solidFill>
              </a:rPr>
              <a:t>identični (ne </a:t>
            </a:r>
            <a:r>
              <a:rPr lang="hr-HR" sz="1600" dirty="0" smtClean="0">
                <a:solidFill>
                  <a:srgbClr val="000099"/>
                </a:solidFill>
              </a:rPr>
              <a:t>potječu od </a:t>
            </a:r>
            <a:r>
              <a:rPr lang="hr-HR" sz="1600" dirty="0" smtClean="0">
                <a:solidFill>
                  <a:srgbClr val="000099"/>
                </a:solidFill>
              </a:rPr>
              <a:t>iste osobe)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ne radi se i ciljanim pretragama već najčešće slučajnim, npr. tijekom evaluacije i periodičke provjere podataka u bazi, kontrole kvalitete i sl.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000099"/>
                </a:solidFill>
              </a:rPr>
              <a:t>p</a:t>
            </a:r>
            <a:r>
              <a:rPr lang="hr-HR" sz="1600" dirty="0" smtClean="0">
                <a:solidFill>
                  <a:srgbClr val="000099"/>
                </a:solidFill>
              </a:rPr>
              <a:t>odudaranje može </a:t>
            </a:r>
            <a:r>
              <a:rPr lang="hr-HR" sz="1600" dirty="0" smtClean="0">
                <a:solidFill>
                  <a:srgbClr val="000099"/>
                </a:solidFill>
              </a:rPr>
              <a:t>biti slučajno </a:t>
            </a:r>
            <a:r>
              <a:rPr lang="hr-HR" sz="1600" dirty="0" smtClean="0">
                <a:solidFill>
                  <a:srgbClr val="000099"/>
                </a:solidFill>
              </a:rPr>
              <a:t>(dijele neke značajke DNK, ali osobe </a:t>
            </a:r>
            <a:r>
              <a:rPr lang="hr-HR" sz="1600" dirty="0" smtClean="0">
                <a:solidFill>
                  <a:srgbClr val="000099"/>
                </a:solidFill>
              </a:rPr>
              <a:t>nisu srodne) ili se može raditi o </a:t>
            </a:r>
            <a:r>
              <a:rPr lang="hr-HR" sz="1600" dirty="0" smtClean="0">
                <a:solidFill>
                  <a:srgbClr val="000099"/>
                </a:solidFill>
              </a:rPr>
              <a:t>biološkim srodnicima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s</a:t>
            </a:r>
            <a:r>
              <a:rPr lang="hr-HR" sz="1600" dirty="0" smtClean="0">
                <a:solidFill>
                  <a:srgbClr val="000099"/>
                </a:solidFill>
              </a:rPr>
              <a:t>rodnost se potvrđuje </a:t>
            </a:r>
            <a:r>
              <a:rPr lang="hr-HR" sz="1600" dirty="0" err="1" smtClean="0">
                <a:solidFill>
                  <a:srgbClr val="000099"/>
                </a:solidFill>
              </a:rPr>
              <a:t>biostatističkim</a:t>
            </a:r>
            <a:r>
              <a:rPr lang="hr-HR" sz="1600" dirty="0" smtClean="0">
                <a:solidFill>
                  <a:srgbClr val="000099"/>
                </a:solidFill>
              </a:rPr>
              <a:t> </a:t>
            </a:r>
            <a:r>
              <a:rPr lang="hr-HR" sz="1600" dirty="0" smtClean="0">
                <a:solidFill>
                  <a:srgbClr val="000099"/>
                </a:solidFill>
              </a:rPr>
              <a:t>izračunom </a:t>
            </a:r>
            <a:r>
              <a:rPr lang="hr-HR" sz="1600" dirty="0" smtClean="0">
                <a:solidFill>
                  <a:srgbClr val="000099"/>
                </a:solidFill>
              </a:rPr>
              <a:t>(</a:t>
            </a:r>
            <a:r>
              <a:rPr lang="hr-HR" sz="1600" dirty="0" smtClean="0">
                <a:solidFill>
                  <a:srgbClr val="000099"/>
                </a:solidFill>
              </a:rPr>
              <a:t>engl. </a:t>
            </a:r>
            <a:r>
              <a:rPr lang="hr-HR" sz="1600" i="1" dirty="0" smtClean="0">
                <a:solidFill>
                  <a:srgbClr val="000099"/>
                </a:solidFill>
              </a:rPr>
              <a:t>K</a:t>
            </a:r>
            <a:r>
              <a:rPr lang="en-US" sz="1600" i="1" dirty="0" err="1" smtClean="0">
                <a:solidFill>
                  <a:srgbClr val="000099"/>
                </a:solidFill>
              </a:rPr>
              <a:t>inship</a:t>
            </a:r>
            <a:r>
              <a:rPr lang="en-US" sz="1600" i="1" dirty="0" smtClean="0">
                <a:solidFill>
                  <a:srgbClr val="000099"/>
                </a:solidFill>
              </a:rPr>
              <a:t> </a:t>
            </a:r>
            <a:r>
              <a:rPr lang="hr-HR" sz="1600" i="1" dirty="0" smtClean="0">
                <a:solidFill>
                  <a:srgbClr val="000099"/>
                </a:solidFill>
              </a:rPr>
              <a:t>S</a:t>
            </a:r>
            <a:r>
              <a:rPr lang="en-US" sz="1600" i="1" dirty="0" err="1" smtClean="0">
                <a:solidFill>
                  <a:srgbClr val="000099"/>
                </a:solidFill>
              </a:rPr>
              <a:t>tatistics</a:t>
            </a:r>
            <a:r>
              <a:rPr lang="hr-HR" sz="1600" dirty="0" smtClean="0"/>
              <a:t>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0099"/>
                </a:solidFill>
              </a:rPr>
              <a:t>i</a:t>
            </a:r>
            <a:r>
              <a:rPr lang="hr-HR" sz="1600" dirty="0" smtClean="0">
                <a:solidFill>
                  <a:srgbClr val="000099"/>
                </a:solidFill>
              </a:rPr>
              <a:t>nformacija o djelomičnom podudaranju </a:t>
            </a:r>
            <a:endParaRPr lang="hr-HR" sz="1600" dirty="0" smtClean="0">
              <a:solidFill>
                <a:srgbClr val="000099"/>
              </a:solidFill>
            </a:endParaRPr>
          </a:p>
          <a:p>
            <a:pPr>
              <a:spcAft>
                <a:spcPts val="0"/>
              </a:spcAft>
            </a:pPr>
            <a:r>
              <a:rPr lang="hr-HR" sz="1600" dirty="0" smtClean="0">
                <a:solidFill>
                  <a:srgbClr val="000099"/>
                </a:solidFill>
              </a:rPr>
              <a:t>DNK </a:t>
            </a:r>
            <a:r>
              <a:rPr lang="hr-HR" sz="1600" dirty="0" smtClean="0">
                <a:solidFill>
                  <a:srgbClr val="000099"/>
                </a:solidFill>
              </a:rPr>
              <a:t>profila biološkog traga i određene osobe </a:t>
            </a:r>
            <a:endParaRPr lang="hr-HR" sz="1600" dirty="0" smtClean="0">
              <a:solidFill>
                <a:srgbClr val="000099"/>
              </a:solidFill>
            </a:endParaRPr>
          </a:p>
          <a:p>
            <a:pPr>
              <a:spcAft>
                <a:spcPts val="0"/>
              </a:spcAft>
            </a:pPr>
            <a:r>
              <a:rPr lang="hr-HR" sz="1600" dirty="0" smtClean="0">
                <a:solidFill>
                  <a:srgbClr val="000099"/>
                </a:solidFill>
              </a:rPr>
              <a:t>zatim </a:t>
            </a:r>
            <a:r>
              <a:rPr lang="hr-HR" sz="1600" dirty="0" smtClean="0">
                <a:solidFill>
                  <a:srgbClr val="000099"/>
                </a:solidFill>
              </a:rPr>
              <a:t>se prosljeđuje istražitelju koji provodi </a:t>
            </a:r>
            <a:endParaRPr lang="hr-HR" sz="1600" dirty="0" smtClean="0">
              <a:solidFill>
                <a:srgbClr val="000099"/>
              </a:solidFill>
            </a:endParaRPr>
          </a:p>
          <a:p>
            <a:pPr>
              <a:spcAft>
                <a:spcPts val="0"/>
              </a:spcAft>
            </a:pPr>
            <a:r>
              <a:rPr lang="hr-HR" sz="1600" dirty="0" smtClean="0">
                <a:solidFill>
                  <a:srgbClr val="000099"/>
                </a:solidFill>
              </a:rPr>
              <a:t>daljnje provjere…</a:t>
            </a:r>
            <a:endParaRPr lang="hr-HR" sz="1600" dirty="0" smtClean="0">
              <a:solidFill>
                <a:srgbClr val="000099"/>
              </a:solidFill>
            </a:endParaRPr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1026" name="Picture 2" descr="Partial Matches • CODIS Searches and Partial Matches, co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81078"/>
            <a:ext cx="3507885" cy="23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63411" y="6309320"/>
            <a:ext cx="2557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/>
              <a:t>https://projects.nfstc.org/fse/12/12-03.html</a:t>
            </a:r>
          </a:p>
        </p:txBody>
      </p:sp>
    </p:spTree>
    <p:extLst>
      <p:ext uri="{BB962C8B-B14F-4D97-AF65-F5344CB8AC3E}">
        <p14:creationId xmlns:p14="http://schemas.microsoft.com/office/powerpoint/2010/main" val="12913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FIIV - Theme fing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FIIV - Theme fing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6272</TotalTime>
  <Words>1118</Words>
  <Application>Microsoft Office PowerPoint</Application>
  <PresentationFormat>On-screen Show (4:3)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CFIIV - Theme finger</vt:lpstr>
      <vt:lpstr>EFIKASNOST BAZA DNK PODATAKA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Žugaj Saša</dc:creator>
  <cp:lastModifiedBy>Makar Adela</cp:lastModifiedBy>
  <cp:revision>923</cp:revision>
  <cp:lastPrinted>2023-04-21T11:17:37Z</cp:lastPrinted>
  <dcterms:created xsi:type="dcterms:W3CDTF">2008-11-24T12:43:26Z</dcterms:created>
  <dcterms:modified xsi:type="dcterms:W3CDTF">2023-11-16T13:38:16Z</dcterms:modified>
</cp:coreProperties>
</file>