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59" r:id="rId1"/>
  </p:sldMasterIdLst>
  <p:notesMasterIdLst>
    <p:notesMasterId r:id="rId13"/>
  </p:notesMasterIdLst>
  <p:sldIdLst>
    <p:sldId id="375" r:id="rId2"/>
    <p:sldId id="256" r:id="rId3"/>
    <p:sldId id="324" r:id="rId4"/>
    <p:sldId id="826" r:id="rId5"/>
    <p:sldId id="829" r:id="rId6"/>
    <p:sldId id="830" r:id="rId7"/>
    <p:sldId id="834" r:id="rId8"/>
    <p:sldId id="836" r:id="rId9"/>
    <p:sldId id="833" r:id="rId10"/>
    <p:sldId id="835" r:id="rId11"/>
    <p:sldId id="261" r:id="rId12"/>
  </p:sldIdLst>
  <p:sldSz cx="9144000" cy="5143500" type="screen16x9"/>
  <p:notesSz cx="7315200" cy="9601200"/>
  <p:embeddedFontLst>
    <p:embeddedFont>
      <p:font typeface="Arial Black" panose="020B0A04020102020204" pitchFamily="34" charset="0"/>
      <p:bold r:id="rId14"/>
    </p:embeddedFont>
    <p:embeddedFont>
      <p:font typeface="Calibri" panose="020F0502020204030204" pitchFamily="34" charset="0"/>
      <p:regular r:id="rId15"/>
      <p:bold r:id="rId16"/>
      <p:italic r:id="rId17"/>
      <p:boldItalic r:id="rId18"/>
    </p:embeddedFont>
    <p:embeddedFont>
      <p:font typeface="Roboto" panose="02000000000000000000" pitchFamily="2" charset="0"/>
      <p:regular r:id="rId19"/>
      <p:bold r:id="rId20"/>
      <p:italic r:id="rId21"/>
      <p:boldItalic r:id="rId22"/>
    </p:embeddedFont>
    <p:embeddedFont>
      <p:font typeface="Roboto Slab" pitchFamily="2"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2E5292"/>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251168-9CC8-4B3F-9C9D-CDF1F2D343D7}" v="580" dt="2023-11-16T10:27:58.8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77" autoAdjust="0"/>
    <p:restoredTop sz="58299" autoAdjust="0"/>
  </p:normalViewPr>
  <p:slideViewPr>
    <p:cSldViewPr snapToGrid="0">
      <p:cViewPr varScale="1">
        <p:scale>
          <a:sx n="120" d="100"/>
          <a:sy n="120" d="100"/>
        </p:scale>
        <p:origin x="4764" y="96"/>
      </p:cViewPr>
      <p:guideLst>
        <p:guide orient="horz" pos="1620"/>
        <p:guide pos="2880"/>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31520" y="4560570"/>
            <a:ext cx="5852160" cy="4320540"/>
          </a:xfrm>
          <a:prstGeom prst="rect">
            <a:avLst/>
          </a:prstGeom>
          <a:noFill/>
          <a:ln>
            <a:noFill/>
          </a:ln>
        </p:spPr>
        <p:txBody>
          <a:bodyPr spcFirstLastPara="1" wrap="square" lIns="96645" tIns="96645" rIns="96645" bIns="9664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68019021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81623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tabLst/>
              <a:defRPr/>
            </a:pPr>
            <a:r>
              <a:rPr lang="en-US" sz="1200" b="0" i="0" dirty="0">
                <a:solidFill>
                  <a:srgbClr val="080808"/>
                </a:solidFill>
                <a:effectLst/>
                <a:latin typeface="Calibri" panose="020F0502020204030204" pitchFamily="34" charset="0"/>
                <a:cs typeface="Calibri" panose="020F0502020204030204" pitchFamily="34" charset="0"/>
              </a:rPr>
              <a:t>It would probably be within the range of that exaggeration . . . to say that [the prosecutor] is one of the most powerful peace-time forces known to our country. </a:t>
            </a:r>
          </a:p>
          <a:p>
            <a:pPr marL="457200" marR="0" lvl="0" indent="-317500" algn="l" defTabSz="914400" rtl="0" eaLnBrk="1" fontAlgn="auto" latinLnBrk="0" hangingPunct="1">
              <a:lnSpc>
                <a:spcPct val="100000"/>
              </a:lnSpc>
              <a:spcBef>
                <a:spcPts val="0"/>
              </a:spcBef>
              <a:spcAft>
                <a:spcPts val="0"/>
              </a:spcAft>
              <a:buClr>
                <a:srgbClr val="000000"/>
              </a:buClr>
              <a:buSzPts val="1400"/>
              <a:tabLst/>
              <a:defRPr/>
            </a:pPr>
            <a:endParaRPr lang="en-US" sz="1200" b="0" i="0" dirty="0">
              <a:solidFill>
                <a:srgbClr val="080808"/>
              </a:solidFill>
              <a:effectLst/>
              <a:latin typeface="Calibri" panose="020F0502020204030204" pitchFamily="34" charset="0"/>
              <a:cs typeface="Calibri" panose="020F0502020204030204" pitchFamily="34" charset="0"/>
            </a:endParaRPr>
          </a:p>
          <a:p>
            <a:pPr marL="457200" marR="0" lvl="0" indent="-317500" algn="l" defTabSz="914400" rtl="0" eaLnBrk="1" fontAlgn="auto" latinLnBrk="0" hangingPunct="1">
              <a:lnSpc>
                <a:spcPct val="100000"/>
              </a:lnSpc>
              <a:spcBef>
                <a:spcPts val="0"/>
              </a:spcBef>
              <a:spcAft>
                <a:spcPts val="0"/>
              </a:spcAft>
              <a:buClr>
                <a:srgbClr val="000000"/>
              </a:buClr>
              <a:buSzPts val="1400"/>
              <a:tabLst/>
              <a:defRPr/>
            </a:pPr>
            <a:r>
              <a:rPr lang="en-US" sz="1200" b="0" i="0" dirty="0">
                <a:solidFill>
                  <a:srgbClr val="080808"/>
                </a:solidFill>
                <a:effectLst/>
                <a:latin typeface="Calibri" panose="020F0502020204030204" pitchFamily="34" charset="0"/>
                <a:cs typeface="Calibri" panose="020F0502020204030204" pitchFamily="34" charset="0"/>
              </a:rPr>
              <a:t>The prosecutor has more control over life, liberty, and reputation than any other person in America. </a:t>
            </a:r>
          </a:p>
          <a:p>
            <a:pPr marL="457200" marR="0" lvl="0" indent="-317500" algn="l" defTabSz="914400" rtl="0" eaLnBrk="1" fontAlgn="auto" latinLnBrk="0" hangingPunct="1">
              <a:lnSpc>
                <a:spcPct val="100000"/>
              </a:lnSpc>
              <a:spcBef>
                <a:spcPts val="0"/>
              </a:spcBef>
              <a:spcAft>
                <a:spcPts val="0"/>
              </a:spcAft>
              <a:buClr>
                <a:srgbClr val="000000"/>
              </a:buClr>
              <a:buSzPts val="1400"/>
              <a:tabLst/>
              <a:defRPr/>
            </a:pPr>
            <a:endParaRPr lang="en-US" sz="1200" b="0" i="0" dirty="0">
              <a:solidFill>
                <a:srgbClr val="080808"/>
              </a:solidFill>
              <a:effectLst/>
              <a:latin typeface="Calibri" panose="020F0502020204030204" pitchFamily="34" charset="0"/>
              <a:cs typeface="Calibri" panose="020F0502020204030204" pitchFamily="34" charset="0"/>
            </a:endParaRPr>
          </a:p>
          <a:p>
            <a:pPr marL="457200" marR="0" lvl="0" indent="-317500" algn="l" defTabSz="914400" rtl="0" eaLnBrk="1" fontAlgn="auto" latinLnBrk="0" hangingPunct="1">
              <a:lnSpc>
                <a:spcPct val="100000"/>
              </a:lnSpc>
              <a:spcBef>
                <a:spcPts val="0"/>
              </a:spcBef>
              <a:spcAft>
                <a:spcPts val="0"/>
              </a:spcAft>
              <a:buClr>
                <a:srgbClr val="000000"/>
              </a:buClr>
              <a:buSzPts val="1400"/>
              <a:tabLst/>
              <a:defRPr/>
            </a:pPr>
            <a:r>
              <a:rPr lang="en-US" sz="1200" b="0" i="0" dirty="0">
                <a:solidFill>
                  <a:srgbClr val="080808"/>
                </a:solidFill>
                <a:effectLst/>
                <a:latin typeface="Calibri" panose="020F0502020204030204" pitchFamily="34" charset="0"/>
                <a:cs typeface="Calibri" panose="020F0502020204030204" pitchFamily="34" charset="0"/>
              </a:rPr>
              <a:t>The prosecutor can order arrests.  He can cause the citizen to be indicted and held for trial.  He may dismiss the case before trial, in which case the defense never has a chance to be heard. Or he may go on with a public trial. If he obtains a conviction, the prosecutor can still make recommendations as to sentence, as to whether the prisoner should get probation or a suspended sentence.  </a:t>
            </a:r>
          </a:p>
          <a:p>
            <a:pPr marL="457200" marR="0" lvl="0" indent="-317500" algn="l" defTabSz="914400" rtl="0" eaLnBrk="1" fontAlgn="auto" latinLnBrk="0" hangingPunct="1">
              <a:lnSpc>
                <a:spcPct val="100000"/>
              </a:lnSpc>
              <a:spcBef>
                <a:spcPts val="0"/>
              </a:spcBef>
              <a:spcAft>
                <a:spcPts val="0"/>
              </a:spcAft>
              <a:buClr>
                <a:srgbClr val="000000"/>
              </a:buClr>
              <a:buSzPts val="1400"/>
              <a:tabLst/>
              <a:defRPr/>
            </a:pPr>
            <a:endParaRPr lang="en-US" sz="1200" b="0" i="0" dirty="0">
              <a:solidFill>
                <a:srgbClr val="080808"/>
              </a:solidFill>
              <a:effectLst/>
              <a:latin typeface="Calibri" panose="020F0502020204030204" pitchFamily="34" charset="0"/>
              <a:cs typeface="Calibri" panose="020F0502020204030204" pitchFamily="34" charset="0"/>
            </a:endParaRPr>
          </a:p>
          <a:p>
            <a:pPr marL="457200" marR="0" lvl="0" indent="-317500" algn="l" defTabSz="914400" rtl="0" eaLnBrk="1" fontAlgn="auto" latinLnBrk="0" hangingPunct="1">
              <a:lnSpc>
                <a:spcPct val="100000"/>
              </a:lnSpc>
              <a:spcBef>
                <a:spcPts val="0"/>
              </a:spcBef>
              <a:spcAft>
                <a:spcPts val="0"/>
              </a:spcAft>
              <a:buClr>
                <a:srgbClr val="000000"/>
              </a:buClr>
              <a:buSzPts val="1400"/>
              <a:tabLst/>
              <a:defRPr/>
            </a:pPr>
            <a:r>
              <a:rPr lang="en-US" sz="1200" b="0" i="0" dirty="0">
                <a:solidFill>
                  <a:srgbClr val="080808"/>
                </a:solidFill>
                <a:effectLst/>
                <a:latin typeface="Calibri" panose="020F0502020204030204" pitchFamily="34" charset="0"/>
                <a:cs typeface="Calibri" panose="020F0502020204030204" pitchFamily="34" charset="0"/>
              </a:rPr>
              <a:t>While the prosecutor at his best is one of the most beneficent forces in our society, when he acts from malice or other base motives, he is one of the worst.</a:t>
            </a:r>
            <a:endParaRPr lang="en-US" sz="1200" dirty="0">
              <a:solidFill>
                <a:srgbClr val="080808"/>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64771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c6f75fceb_0_55: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c6f75fceb_0_55: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c6f75fceb_0_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c6f75fceb_0_0: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147677" indent="0" defTabSz="966612">
              <a:buNone/>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147677" indent="0">
              <a:buNone/>
            </a:pPr>
            <a:endParaRPr lang="en-US" sz="1300" dirty="0">
              <a:solidFill>
                <a:schemeClr val="tx2">
                  <a:lumMod val="1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86032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1261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marR="0" indent="0">
              <a:lnSpc>
                <a:spcPct val="107000"/>
              </a:lnSpc>
              <a:spcBef>
                <a:spcPts val="0"/>
              </a:spcBef>
              <a:spcAft>
                <a:spcPts val="0"/>
              </a:spcAft>
              <a:buNone/>
            </a:pPr>
            <a:r>
              <a:rPr lang="en-US" sz="1200" b="1" kern="10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Eyewitness Misidentification</a:t>
            </a:r>
          </a:p>
          <a:p>
            <a:pPr marL="171450" marR="0" indent="-171450">
              <a:lnSpc>
                <a:spcPct val="107000"/>
              </a:lnSpc>
              <a:spcBef>
                <a:spcPts val="0"/>
              </a:spcBef>
              <a:spcAft>
                <a:spcPts val="0"/>
              </a:spcAft>
            </a:pPr>
            <a:r>
              <a:rPr lang="en-US" sz="1200" kern="10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Discuss the unreliability of eyewitness accounts.</a:t>
            </a:r>
          </a:p>
          <a:p>
            <a:pPr marL="171450" marR="0" indent="-171450">
              <a:lnSpc>
                <a:spcPct val="107000"/>
              </a:lnSpc>
              <a:spcBef>
                <a:spcPts val="0"/>
              </a:spcBef>
              <a:spcAft>
                <a:spcPts val="0"/>
              </a:spcAft>
            </a:pPr>
            <a:r>
              <a:rPr lang="en-US" sz="1200" kern="10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Influence of suggestive police procedures.</a:t>
            </a:r>
          </a:p>
          <a:p>
            <a:pPr marL="0" marR="0" indent="0">
              <a:lnSpc>
                <a:spcPct val="107000"/>
              </a:lnSpc>
              <a:spcBef>
                <a:spcPts val="0"/>
              </a:spcBef>
              <a:spcAft>
                <a:spcPts val="0"/>
              </a:spcAft>
              <a:buNone/>
            </a:pPr>
            <a:r>
              <a:rPr lang="en-US" sz="1200" kern="10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 </a:t>
            </a:r>
          </a:p>
          <a:p>
            <a:pPr marL="0" marR="0" indent="0">
              <a:lnSpc>
                <a:spcPct val="107000"/>
              </a:lnSpc>
              <a:spcBef>
                <a:spcPts val="0"/>
              </a:spcBef>
              <a:spcAft>
                <a:spcPts val="0"/>
              </a:spcAft>
              <a:buNone/>
            </a:pPr>
            <a:r>
              <a:rPr lang="en-US" sz="1200" b="1" kern="10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Forensic Science Misapplications</a:t>
            </a:r>
          </a:p>
          <a:p>
            <a:pPr marL="171450" marR="0" indent="-171450">
              <a:lnSpc>
                <a:spcPct val="107000"/>
              </a:lnSpc>
              <a:spcBef>
                <a:spcPts val="0"/>
              </a:spcBef>
              <a:spcAft>
                <a:spcPts val="0"/>
              </a:spcAft>
            </a:pPr>
            <a:r>
              <a:rPr lang="en-US" sz="1200" kern="10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Limitations and misinterpretations of forensic evidence.</a:t>
            </a:r>
          </a:p>
          <a:p>
            <a:pPr marL="171450" marR="0" indent="-171450">
              <a:lnSpc>
                <a:spcPct val="107000"/>
              </a:lnSpc>
              <a:spcBef>
                <a:spcPts val="0"/>
              </a:spcBef>
              <a:spcAft>
                <a:spcPts val="0"/>
              </a:spcAft>
            </a:pPr>
            <a:r>
              <a:rPr lang="en-US" sz="1200" kern="10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Issues with non-validated or improperly performed forensic techniques.</a:t>
            </a:r>
          </a:p>
          <a:p>
            <a:pPr marL="0" marR="0" indent="0">
              <a:lnSpc>
                <a:spcPct val="107000"/>
              </a:lnSpc>
              <a:spcBef>
                <a:spcPts val="0"/>
              </a:spcBef>
              <a:spcAft>
                <a:spcPts val="0"/>
              </a:spcAft>
              <a:buNone/>
            </a:pPr>
            <a:r>
              <a:rPr lang="en-US" sz="1200" kern="10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 </a:t>
            </a:r>
          </a:p>
          <a:p>
            <a:pPr marL="0" marR="0" indent="0">
              <a:lnSpc>
                <a:spcPct val="107000"/>
              </a:lnSpc>
              <a:spcBef>
                <a:spcPts val="0"/>
              </a:spcBef>
              <a:spcAft>
                <a:spcPts val="0"/>
              </a:spcAft>
              <a:buNone/>
            </a:pPr>
            <a:r>
              <a:rPr lang="en-US" sz="1200" b="1" kern="10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False Confessions</a:t>
            </a:r>
          </a:p>
          <a:p>
            <a:pPr marL="171450" marR="0" indent="-171450">
              <a:lnSpc>
                <a:spcPct val="107000"/>
              </a:lnSpc>
              <a:spcBef>
                <a:spcPts val="0"/>
              </a:spcBef>
              <a:spcAft>
                <a:spcPts val="0"/>
              </a:spcAft>
            </a:pPr>
            <a:r>
              <a:rPr lang="en-US" sz="1200" kern="10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Factors leading to coerced or misled confessions.</a:t>
            </a:r>
          </a:p>
          <a:p>
            <a:pPr marL="171450" marR="0" indent="-171450">
              <a:lnSpc>
                <a:spcPct val="107000"/>
              </a:lnSpc>
              <a:spcBef>
                <a:spcPts val="0"/>
              </a:spcBef>
              <a:spcAft>
                <a:spcPts val="0"/>
              </a:spcAft>
            </a:pPr>
            <a:r>
              <a:rPr lang="en-US" sz="1200" kern="10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Psychological pressure and interrogation tactics.</a:t>
            </a:r>
          </a:p>
          <a:p>
            <a:pPr marL="0" marR="0">
              <a:lnSpc>
                <a:spcPct val="107000"/>
              </a:lnSpc>
              <a:spcBef>
                <a:spcPts val="0"/>
              </a:spcBef>
              <a:spcAft>
                <a:spcPts val="0"/>
              </a:spcAft>
            </a:pPr>
            <a:endParaRPr lang="en-US" sz="1200" kern="10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0"/>
              </a:spcAft>
              <a:buNone/>
            </a:pPr>
            <a:r>
              <a:rPr lang="en-US" sz="1200" b="1" kern="10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Official Misconduct</a:t>
            </a:r>
          </a:p>
          <a:p>
            <a:pPr marL="171450" marR="0" indent="-171450">
              <a:lnSpc>
                <a:spcPct val="107000"/>
              </a:lnSpc>
              <a:spcBef>
                <a:spcPts val="0"/>
              </a:spcBef>
              <a:spcAft>
                <a:spcPts val="0"/>
              </a:spcAft>
            </a:pPr>
            <a:r>
              <a:rPr lang="en-US" sz="1200" kern="10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Examples of prosecutorial or police misconduct.</a:t>
            </a:r>
          </a:p>
          <a:p>
            <a:pPr marL="171450" marR="0" indent="-171450">
              <a:lnSpc>
                <a:spcPct val="107000"/>
              </a:lnSpc>
              <a:spcBef>
                <a:spcPts val="0"/>
              </a:spcBef>
              <a:spcAft>
                <a:spcPts val="0"/>
              </a:spcAft>
            </a:pPr>
            <a:r>
              <a:rPr lang="en-US" sz="1200" kern="10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Role of bias or corruption in investigations.</a:t>
            </a:r>
          </a:p>
          <a:p>
            <a:pPr marL="0" marR="0" indent="0">
              <a:lnSpc>
                <a:spcPct val="107000"/>
              </a:lnSpc>
              <a:spcBef>
                <a:spcPts val="0"/>
              </a:spcBef>
              <a:spcAft>
                <a:spcPts val="0"/>
              </a:spcAft>
              <a:buNone/>
            </a:pPr>
            <a:r>
              <a:rPr lang="en-US" sz="1200" kern="10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 </a:t>
            </a:r>
          </a:p>
          <a:p>
            <a:pPr marL="0" marR="0" indent="0">
              <a:lnSpc>
                <a:spcPct val="107000"/>
              </a:lnSpc>
              <a:spcBef>
                <a:spcPts val="0"/>
              </a:spcBef>
              <a:spcAft>
                <a:spcPts val="0"/>
              </a:spcAft>
              <a:buNone/>
            </a:pPr>
            <a:r>
              <a:rPr lang="en-US" sz="1200" b="1" kern="10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Inadequate Defense</a:t>
            </a:r>
          </a:p>
          <a:p>
            <a:pPr marL="171450" marR="0" indent="-171450">
              <a:lnSpc>
                <a:spcPct val="107000"/>
              </a:lnSpc>
              <a:spcBef>
                <a:spcPts val="0"/>
              </a:spcBef>
              <a:spcAft>
                <a:spcPts val="0"/>
              </a:spcAft>
            </a:pPr>
            <a:r>
              <a:rPr lang="en-US" sz="1200" kern="10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Impact of under-resourced or inexperienced defense attorneys.</a:t>
            </a:r>
          </a:p>
          <a:p>
            <a:pPr marL="171450" marR="0" indent="-171450">
              <a:lnSpc>
                <a:spcPct val="107000"/>
              </a:lnSpc>
              <a:spcBef>
                <a:spcPts val="0"/>
              </a:spcBef>
              <a:spcAft>
                <a:spcPts val="0"/>
              </a:spcAft>
            </a:pPr>
            <a:r>
              <a:rPr lang="en-US" sz="1200" kern="10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Lack of access to necessary resources for a proper defense.</a:t>
            </a:r>
          </a:p>
          <a:p>
            <a:pPr marL="0" marR="0" indent="0">
              <a:lnSpc>
                <a:spcPct val="107000"/>
              </a:lnSpc>
              <a:spcBef>
                <a:spcPts val="0"/>
              </a:spcBef>
              <a:spcAft>
                <a:spcPts val="0"/>
              </a:spcAft>
              <a:buNone/>
            </a:pPr>
            <a:endParaRPr lang="en-US" sz="1200" b="1" kern="10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0"/>
              </a:spcAft>
              <a:buNone/>
            </a:pPr>
            <a:r>
              <a:rPr lang="en-US" sz="1200" b="1" kern="10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Unreliable Informants</a:t>
            </a:r>
          </a:p>
          <a:p>
            <a:pPr marL="171450" marR="0" indent="-171450">
              <a:lnSpc>
                <a:spcPct val="107000"/>
              </a:lnSpc>
              <a:spcBef>
                <a:spcPts val="0"/>
              </a:spcBef>
              <a:spcAft>
                <a:spcPts val="0"/>
              </a:spcAft>
            </a:pPr>
            <a:r>
              <a:rPr lang="en-US" sz="1200" kern="10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Problems with credibility and motives of informants.</a:t>
            </a:r>
          </a:p>
          <a:p>
            <a:pPr marL="171450" marR="0" indent="-171450">
              <a:lnSpc>
                <a:spcPct val="107000"/>
              </a:lnSpc>
              <a:spcBef>
                <a:spcPts val="0"/>
              </a:spcBef>
              <a:spcAft>
                <a:spcPts val="0"/>
              </a:spcAft>
            </a:pPr>
            <a:r>
              <a:rPr lang="en-US" sz="1200" kern="10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Risks of incentivized testimony.</a:t>
            </a:r>
          </a:p>
          <a:p>
            <a:pPr marL="0" marR="0" indent="0">
              <a:lnSpc>
                <a:spcPct val="107000"/>
              </a:lnSpc>
              <a:spcBef>
                <a:spcPts val="0"/>
              </a:spcBef>
              <a:spcAft>
                <a:spcPts val="0"/>
              </a:spcAft>
              <a:buNone/>
            </a:pPr>
            <a:endParaRPr lang="en-US" sz="1200" kern="10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0"/>
              </a:spcAft>
              <a:buNone/>
            </a:pPr>
            <a:r>
              <a:rPr lang="en-US" sz="1200" b="1" kern="10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Public and Media Pressure</a:t>
            </a:r>
          </a:p>
          <a:p>
            <a:pPr marL="171450" marR="0" indent="-171450">
              <a:lnSpc>
                <a:spcPct val="107000"/>
              </a:lnSpc>
              <a:spcBef>
                <a:spcPts val="0"/>
              </a:spcBef>
              <a:spcAft>
                <a:spcPts val="0"/>
              </a:spcAft>
            </a:pPr>
            <a:r>
              <a:rPr lang="en-US" sz="1200" kern="10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Influence of public opinion and media on trials.</a:t>
            </a:r>
          </a:p>
          <a:p>
            <a:pPr marL="171450" marR="0" indent="-171450">
              <a:lnSpc>
                <a:spcPct val="107000"/>
              </a:lnSpc>
              <a:spcBef>
                <a:spcPts val="0"/>
              </a:spcBef>
              <a:spcAft>
                <a:spcPts val="0"/>
              </a:spcAft>
            </a:pPr>
            <a:r>
              <a:rPr lang="en-US" sz="1200" kern="10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Rush to judgment or conviction.</a:t>
            </a:r>
          </a:p>
          <a:p>
            <a:pPr marL="0" indent="0">
              <a:lnSpc>
                <a:spcPct val="107000"/>
              </a:lnSpc>
              <a:buNone/>
            </a:pPr>
            <a:endParaRPr lang="en-US" sz="1200" dirty="0">
              <a:solidFill>
                <a:srgbClr val="080808"/>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36596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147677" indent="0">
              <a:buNone/>
            </a:pPr>
            <a:endParaRPr lang="en-US" dirty="0"/>
          </a:p>
        </p:txBody>
      </p:sp>
    </p:spTree>
    <p:extLst>
      <p:ext uri="{BB962C8B-B14F-4D97-AF65-F5344CB8AC3E}">
        <p14:creationId xmlns:p14="http://schemas.microsoft.com/office/powerpoint/2010/main" val="314446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marR="0" indent="0">
              <a:lnSpc>
                <a:spcPct val="100000"/>
              </a:lnSpc>
              <a:spcBef>
                <a:spcPts val="0"/>
              </a:spcBef>
              <a:spcAft>
                <a:spcPts val="800"/>
              </a:spcAft>
              <a:buNone/>
            </a:pPr>
            <a:r>
              <a:rPr lang="en-US" sz="1200" b="1" kern="10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Prosecutorial Independence</a:t>
            </a:r>
          </a:p>
          <a:p>
            <a:pPr marL="0" marR="0" indent="0">
              <a:lnSpc>
                <a:spcPct val="100000"/>
              </a:lnSpc>
              <a:spcBef>
                <a:spcPts val="0"/>
              </a:spcBef>
              <a:spcAft>
                <a:spcPts val="800"/>
              </a:spcAft>
              <a:buNone/>
            </a:pPr>
            <a:r>
              <a:rPr lang="en-US" sz="1200" kern="10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This involves ensuring that prosecutors can make decisions free from political, public, or administrative pressures. Independence is crucial for fair and unbiased prosecution, allowing prosecutors to focus solely on the merits of each case and the pursuit of justice.</a:t>
            </a:r>
          </a:p>
          <a:p>
            <a:pPr marL="0" marR="0" indent="0">
              <a:lnSpc>
                <a:spcPct val="100000"/>
              </a:lnSpc>
              <a:spcBef>
                <a:spcPts val="0"/>
              </a:spcBef>
              <a:spcAft>
                <a:spcPts val="800"/>
              </a:spcAft>
              <a:buNone/>
            </a:pPr>
            <a:endParaRPr lang="en-US" sz="1200" kern="10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00000"/>
              </a:lnSpc>
              <a:spcBef>
                <a:spcPts val="0"/>
              </a:spcBef>
              <a:spcAft>
                <a:spcPts val="800"/>
              </a:spcAft>
              <a:buNone/>
            </a:pPr>
            <a:r>
              <a:rPr lang="en-US" sz="1200" b="1" kern="10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Prosecutorial Supervision of Investigations</a:t>
            </a:r>
          </a:p>
          <a:p>
            <a:pPr marL="0" marR="0" indent="0">
              <a:lnSpc>
                <a:spcPct val="100000"/>
              </a:lnSpc>
              <a:spcBef>
                <a:spcPts val="0"/>
              </a:spcBef>
              <a:spcAft>
                <a:spcPts val="800"/>
              </a:spcAft>
              <a:buNone/>
            </a:pPr>
            <a:r>
              <a:rPr lang="en-US" sz="1200" kern="10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Prosecutors overseeing investigations can help ensure that they are conducted fairly and thoroughly. This supervision can include guiding the gathering of evidence, ensuring legal compliance, and protecting against investigative biases or misconduct.</a:t>
            </a:r>
          </a:p>
          <a:p>
            <a:pPr marL="0" marR="0" indent="0">
              <a:lnSpc>
                <a:spcPct val="100000"/>
              </a:lnSpc>
              <a:spcBef>
                <a:spcPts val="0"/>
              </a:spcBef>
              <a:spcAft>
                <a:spcPts val="800"/>
              </a:spcAft>
              <a:buNone/>
            </a:pPr>
            <a:r>
              <a:rPr lang="en-US" sz="1200" kern="10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 </a:t>
            </a:r>
          </a:p>
          <a:p>
            <a:pPr marL="0" marR="0" indent="0">
              <a:lnSpc>
                <a:spcPct val="100000"/>
              </a:lnSpc>
              <a:spcBef>
                <a:spcPts val="0"/>
              </a:spcBef>
              <a:spcAft>
                <a:spcPts val="800"/>
              </a:spcAft>
              <a:buNone/>
            </a:pPr>
            <a:r>
              <a:rPr lang="en-US" sz="1200" b="1" kern="10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Guided Prosecutorial Discretion</a:t>
            </a:r>
          </a:p>
          <a:p>
            <a:pPr marL="0" marR="0" indent="0">
              <a:lnSpc>
                <a:spcPct val="100000"/>
              </a:lnSpc>
              <a:spcBef>
                <a:spcPts val="0"/>
              </a:spcBef>
              <a:spcAft>
                <a:spcPts val="800"/>
              </a:spcAft>
              <a:buNone/>
            </a:pPr>
            <a:r>
              <a:rPr lang="en-US" sz="1200" kern="10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This measure involves providing clear guidelines and protocols for prosecutors to make informed decisions, especially in areas like charging, plea bargaining, and pursuing or dropping cases. The aim is to reduce arbitrary or biased decision-making.</a:t>
            </a:r>
          </a:p>
          <a:p>
            <a:pPr marL="0" marR="0" indent="0">
              <a:lnSpc>
                <a:spcPct val="100000"/>
              </a:lnSpc>
              <a:spcBef>
                <a:spcPts val="0"/>
              </a:spcBef>
              <a:spcAft>
                <a:spcPts val="800"/>
              </a:spcAft>
              <a:buNone/>
            </a:pPr>
            <a:r>
              <a:rPr lang="en-US" sz="1200" kern="10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 </a:t>
            </a:r>
          </a:p>
          <a:p>
            <a:pPr marL="0" marR="0" indent="0">
              <a:lnSpc>
                <a:spcPct val="100000"/>
              </a:lnSpc>
              <a:spcBef>
                <a:spcPts val="0"/>
              </a:spcBef>
              <a:spcAft>
                <a:spcPts val="800"/>
              </a:spcAft>
              <a:buNone/>
            </a:pPr>
            <a:r>
              <a:rPr lang="en-US" sz="1200" b="1" kern="10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High Ethical Standards</a:t>
            </a:r>
          </a:p>
          <a:p>
            <a:pPr marL="0" marR="0" indent="0">
              <a:lnSpc>
                <a:spcPct val="100000"/>
              </a:lnSpc>
              <a:spcBef>
                <a:spcPts val="0"/>
              </a:spcBef>
              <a:spcAft>
                <a:spcPts val="800"/>
              </a:spcAft>
              <a:buNone/>
            </a:pPr>
            <a:r>
              <a:rPr lang="en-US" sz="1200" kern="10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Maintaining high ethical standards among all legal professionals, particularly prosecutors, is vital. This includes adherence to principles of justice, transparency, integrity, and accountability. Continuous ethics training and a strong professional code of conduct are essential.  Hire the right people who are motivated by the right reasons.</a:t>
            </a:r>
          </a:p>
          <a:p>
            <a:pPr marL="0" marR="0" indent="0">
              <a:lnSpc>
                <a:spcPct val="100000"/>
              </a:lnSpc>
              <a:spcBef>
                <a:spcPts val="0"/>
              </a:spcBef>
              <a:spcAft>
                <a:spcPts val="800"/>
              </a:spcAft>
              <a:buNone/>
            </a:pPr>
            <a:endParaRPr lang="en-US" sz="1200" kern="10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00000"/>
              </a:lnSpc>
              <a:spcBef>
                <a:spcPts val="0"/>
              </a:spcBef>
              <a:spcAft>
                <a:spcPts val="800"/>
              </a:spcAft>
              <a:buNone/>
            </a:pPr>
            <a:r>
              <a:rPr lang="en-US" sz="1200" b="1" kern="10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Stringent Rules on Disclosure</a:t>
            </a:r>
          </a:p>
          <a:p>
            <a:pPr marL="0" marR="0" indent="0">
              <a:lnSpc>
                <a:spcPct val="100000"/>
              </a:lnSpc>
              <a:spcBef>
                <a:spcPts val="0"/>
              </a:spcBef>
              <a:spcAft>
                <a:spcPts val="800"/>
              </a:spcAft>
              <a:buNone/>
            </a:pPr>
            <a:r>
              <a:rPr lang="en-US" sz="1200" kern="10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These rules mandate that prosecutors must disclose certain types of information to the defense, which includes:</a:t>
            </a:r>
          </a:p>
          <a:p>
            <a:pPr marL="0" marR="0" indent="0">
              <a:lnSpc>
                <a:spcPct val="100000"/>
              </a:lnSpc>
              <a:spcBef>
                <a:spcPts val="0"/>
              </a:spcBef>
              <a:spcAft>
                <a:spcPts val="800"/>
              </a:spcAft>
              <a:buNone/>
            </a:pPr>
            <a:r>
              <a:rPr lang="en-US" sz="1200" kern="10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 </a:t>
            </a:r>
          </a:p>
          <a:p>
            <a:pPr marL="0" marR="0" indent="0">
              <a:lnSpc>
                <a:spcPct val="100000"/>
              </a:lnSpc>
              <a:spcBef>
                <a:spcPts val="0"/>
              </a:spcBef>
              <a:spcAft>
                <a:spcPts val="800"/>
              </a:spcAft>
              <a:buNone/>
            </a:pPr>
            <a:r>
              <a:rPr lang="en-US" sz="1200" b="1" kern="10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Exculpatory Information</a:t>
            </a:r>
          </a:p>
          <a:p>
            <a:pPr marL="0" marR="0" indent="0">
              <a:lnSpc>
                <a:spcPct val="100000"/>
              </a:lnSpc>
              <a:spcBef>
                <a:spcPts val="0"/>
              </a:spcBef>
              <a:spcAft>
                <a:spcPts val="800"/>
              </a:spcAft>
              <a:buNone/>
            </a:pPr>
            <a:r>
              <a:rPr lang="en-US" sz="1200" kern="10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Any evidence or information suggesting the defendant's innocence or mitigating their guilt must be disclosed. </a:t>
            </a:r>
          </a:p>
          <a:p>
            <a:pPr marL="0" marR="0" indent="0">
              <a:lnSpc>
                <a:spcPct val="100000"/>
              </a:lnSpc>
              <a:spcBef>
                <a:spcPts val="0"/>
              </a:spcBef>
              <a:spcAft>
                <a:spcPts val="800"/>
              </a:spcAft>
              <a:buNone/>
            </a:pPr>
            <a:r>
              <a:rPr lang="en-US" sz="1200" kern="10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 </a:t>
            </a:r>
          </a:p>
          <a:p>
            <a:pPr marL="0" marR="0" indent="0">
              <a:lnSpc>
                <a:spcPct val="100000"/>
              </a:lnSpc>
              <a:spcBef>
                <a:spcPts val="0"/>
              </a:spcBef>
              <a:spcAft>
                <a:spcPts val="800"/>
              </a:spcAft>
              <a:buNone/>
            </a:pPr>
            <a:r>
              <a:rPr lang="en-US" sz="1200" b="1" kern="10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Prior Witness Statements</a:t>
            </a:r>
          </a:p>
          <a:p>
            <a:pPr marL="0" marR="0" indent="0">
              <a:lnSpc>
                <a:spcPct val="100000"/>
              </a:lnSpc>
              <a:spcBef>
                <a:spcPts val="0"/>
              </a:spcBef>
              <a:spcAft>
                <a:spcPts val="800"/>
              </a:spcAft>
              <a:buNone/>
            </a:pPr>
            <a:r>
              <a:rPr lang="en-US" sz="1200" kern="10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Disclosure of previous statements made by witnesses can be critical for the defense to identify inconsistencies or biases in witness testimonies.</a:t>
            </a:r>
          </a:p>
          <a:p>
            <a:pPr marL="0" marR="0" lvl="0" indent="0" algn="l" defTabSz="914400" rtl="0" eaLnBrk="1" fontAlgn="auto" latinLnBrk="0" hangingPunct="1">
              <a:lnSpc>
                <a:spcPct val="100000"/>
              </a:lnSpc>
              <a:spcBef>
                <a:spcPts val="0"/>
              </a:spcBef>
              <a:spcAft>
                <a:spcPts val="800"/>
              </a:spcAft>
              <a:buClr>
                <a:srgbClr val="000000"/>
              </a:buClr>
              <a:buSzPts val="1400"/>
              <a:buFont typeface="Arial"/>
              <a:buNone/>
              <a:tabLst/>
              <a:defRPr/>
            </a:pPr>
            <a:endParaRPr lang="en-US" sz="1200" b="1" kern="10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800"/>
              </a:spcAft>
              <a:buClr>
                <a:srgbClr val="000000"/>
              </a:buClr>
              <a:buSzPts val="1400"/>
              <a:buFont typeface="Arial"/>
              <a:buNone/>
              <a:tabLst/>
              <a:defRPr/>
            </a:pPr>
            <a:r>
              <a:rPr lang="en-US" sz="1200" b="1" kern="10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Witness Credibility Information</a:t>
            </a:r>
          </a:p>
          <a:p>
            <a:pPr marL="0" marR="0" indent="0">
              <a:lnSpc>
                <a:spcPct val="100000"/>
              </a:lnSpc>
              <a:spcBef>
                <a:spcPts val="0"/>
              </a:spcBef>
              <a:spcAft>
                <a:spcPts val="800"/>
              </a:spcAft>
              <a:buNone/>
            </a:pPr>
            <a:r>
              <a:rPr lang="en-US" sz="1200" kern="10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Known as Giglio information, this includes any information that could affect a witness's credibility, such as criminal history, incentives for testifying, or past dishonesty. This information is vital for assessing the reliability of witness testimony.</a:t>
            </a:r>
          </a:p>
          <a:p>
            <a:pPr marL="0" marR="0" indent="0">
              <a:lnSpc>
                <a:spcPct val="100000"/>
              </a:lnSpc>
              <a:spcBef>
                <a:spcPts val="0"/>
              </a:spcBef>
              <a:spcAft>
                <a:spcPts val="800"/>
              </a:spcAft>
              <a:buNone/>
            </a:pPr>
            <a:endParaRPr lang="en-US" sz="1200" kern="10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None/>
            </a:pPr>
            <a:endParaRPr lang="en-US" sz="1200" dirty="0">
              <a:solidFill>
                <a:srgbClr val="080808"/>
              </a:solidFill>
              <a:latin typeface="Calibri" panose="020F0502020204030204" pitchFamily="34" charset="0"/>
              <a:cs typeface="Calibri" panose="020F0502020204030204" pitchFamily="34" charset="0"/>
            </a:endParaRPr>
          </a:p>
          <a:p>
            <a:pPr marL="0" indent="0">
              <a:lnSpc>
                <a:spcPct val="100000"/>
              </a:lnSpc>
              <a:buNone/>
            </a:pPr>
            <a:endParaRPr lang="en-US" sz="1200" dirty="0">
              <a:solidFill>
                <a:srgbClr val="080808"/>
              </a:solidFill>
              <a:latin typeface="Calibri" panose="020F0502020204030204" pitchFamily="34" charset="0"/>
              <a:cs typeface="Calibri" panose="020F0502020204030204" pitchFamily="34" charset="0"/>
            </a:endParaRPr>
          </a:p>
          <a:p>
            <a:pPr marL="0" indent="0">
              <a:lnSpc>
                <a:spcPct val="100000"/>
              </a:lnSpc>
              <a:buNone/>
            </a:pPr>
            <a:r>
              <a:rPr lang="en-US" sz="1200" b="1" dirty="0">
                <a:solidFill>
                  <a:srgbClr val="080808"/>
                </a:solidFill>
                <a:latin typeface="Calibri" panose="020F0502020204030204" pitchFamily="34" charset="0"/>
                <a:cs typeface="Calibri" panose="020F0502020204030204" pitchFamily="34" charset="0"/>
              </a:rPr>
              <a:t>PEACE model of interrogation</a:t>
            </a:r>
          </a:p>
          <a:p>
            <a:pPr marL="0" indent="0">
              <a:lnSpc>
                <a:spcPct val="100000"/>
              </a:lnSpc>
              <a:buNone/>
            </a:pPr>
            <a:r>
              <a:rPr lang="en-US" sz="1200" dirty="0">
                <a:solidFill>
                  <a:srgbClr val="080808"/>
                </a:solidFill>
                <a:latin typeface="Calibri" panose="020F0502020204030204" pitchFamily="34" charset="0"/>
                <a:cs typeface="Calibri" panose="020F0502020204030204" pitchFamily="34" charset="0"/>
              </a:rPr>
              <a:t>Planning</a:t>
            </a:r>
          </a:p>
          <a:p>
            <a:pPr marL="0" indent="0">
              <a:lnSpc>
                <a:spcPct val="100000"/>
              </a:lnSpc>
              <a:buNone/>
            </a:pPr>
            <a:r>
              <a:rPr lang="en-US" sz="1200" dirty="0">
                <a:solidFill>
                  <a:srgbClr val="080808"/>
                </a:solidFill>
                <a:latin typeface="Calibri" panose="020F0502020204030204" pitchFamily="34" charset="0"/>
                <a:cs typeface="Calibri" panose="020F0502020204030204" pitchFamily="34" charset="0"/>
              </a:rPr>
              <a:t>Engage and Explain (rapport)</a:t>
            </a:r>
          </a:p>
          <a:p>
            <a:pPr marL="0" indent="0">
              <a:lnSpc>
                <a:spcPct val="100000"/>
              </a:lnSpc>
              <a:buNone/>
            </a:pPr>
            <a:r>
              <a:rPr lang="en-US" sz="1200" dirty="0">
                <a:solidFill>
                  <a:srgbClr val="080808"/>
                </a:solidFill>
                <a:latin typeface="Calibri" panose="020F0502020204030204" pitchFamily="34" charset="0"/>
                <a:cs typeface="Calibri" panose="020F0502020204030204" pitchFamily="34" charset="0"/>
              </a:rPr>
              <a:t>Account (open-ended Qs; their version of events; summarizing/confirming)</a:t>
            </a:r>
          </a:p>
          <a:p>
            <a:pPr marL="0" indent="0">
              <a:lnSpc>
                <a:spcPct val="100000"/>
              </a:lnSpc>
              <a:buNone/>
            </a:pPr>
            <a:r>
              <a:rPr lang="en-US" sz="1200" dirty="0">
                <a:solidFill>
                  <a:srgbClr val="080808"/>
                </a:solidFill>
                <a:latin typeface="Calibri" panose="020F0502020204030204" pitchFamily="34" charset="0"/>
                <a:cs typeface="Calibri" panose="020F0502020204030204" pitchFamily="34" charset="0"/>
              </a:rPr>
              <a:t>Closure (summarize key points; next steps)</a:t>
            </a:r>
          </a:p>
          <a:p>
            <a:pPr marL="0" indent="0">
              <a:lnSpc>
                <a:spcPct val="100000"/>
              </a:lnSpc>
              <a:buNone/>
            </a:pPr>
            <a:r>
              <a:rPr lang="en-US" sz="1200" dirty="0">
                <a:solidFill>
                  <a:srgbClr val="080808"/>
                </a:solidFill>
                <a:latin typeface="Calibri" panose="020F0502020204030204" pitchFamily="34" charset="0"/>
                <a:cs typeface="Calibri" panose="020F0502020204030204" pitchFamily="34" charset="0"/>
              </a:rPr>
              <a:t>Evaluate (internally evaluate information obtained, assess credibility, and determine if goals of planning met).</a:t>
            </a:r>
          </a:p>
          <a:p>
            <a:pPr marL="0" indent="0">
              <a:lnSpc>
                <a:spcPct val="100000"/>
              </a:lnSpc>
              <a:buNone/>
            </a:pPr>
            <a:endParaRPr lang="en-US" sz="1200" dirty="0">
              <a:solidFill>
                <a:srgbClr val="080808"/>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58326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147677" indent="0">
              <a:buNone/>
            </a:pPr>
            <a:endParaRPr lang="en-US" dirty="0"/>
          </a:p>
        </p:txBody>
      </p:sp>
    </p:spTree>
    <p:extLst>
      <p:ext uri="{BB962C8B-B14F-4D97-AF65-F5344CB8AC3E}">
        <p14:creationId xmlns:p14="http://schemas.microsoft.com/office/powerpoint/2010/main" val="2019498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marR="0" indent="0">
              <a:lnSpc>
                <a:spcPct val="107000"/>
              </a:lnSpc>
              <a:spcBef>
                <a:spcPts val="0"/>
              </a:spcBef>
              <a:spcAft>
                <a:spcPts val="0"/>
              </a:spcAft>
              <a:buNone/>
            </a:pPr>
            <a:r>
              <a:rPr lang="en-US" sz="1200" b="1" kern="10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Habeas Corpus</a:t>
            </a:r>
          </a:p>
          <a:p>
            <a:pPr marL="0" marR="0" indent="0">
              <a:lnSpc>
                <a:spcPct val="107000"/>
              </a:lnSpc>
              <a:spcBef>
                <a:spcPts val="0"/>
              </a:spcBef>
              <a:spcAft>
                <a:spcPts val="0"/>
              </a:spcAft>
              <a:buNone/>
            </a:pPr>
            <a:r>
              <a:rPr lang="en-US" sz="1200" kern="10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Habeas corpus is a legal petition in court challenging unlawful detention, unlawfulness of court proceedings, or asserting the right to a court review of imprisonment.</a:t>
            </a:r>
          </a:p>
          <a:p>
            <a:pPr marL="0" marR="0" indent="0">
              <a:lnSpc>
                <a:spcPct val="107000"/>
              </a:lnSpc>
              <a:spcBef>
                <a:spcPts val="0"/>
              </a:spcBef>
              <a:spcAft>
                <a:spcPts val="0"/>
              </a:spcAft>
              <a:buNone/>
            </a:pPr>
            <a:endParaRPr lang="en-US" sz="1200" kern="10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0"/>
              </a:spcAft>
              <a:buNone/>
            </a:pPr>
            <a:r>
              <a:rPr lang="en-US" sz="1200" b="1" kern="10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Leveraging Technology and Forensics</a:t>
            </a:r>
          </a:p>
          <a:p>
            <a:pPr marL="0" marR="0" indent="0">
              <a:lnSpc>
                <a:spcPct val="107000"/>
              </a:lnSpc>
              <a:spcBef>
                <a:spcPts val="0"/>
              </a:spcBef>
              <a:spcAft>
                <a:spcPts val="0"/>
              </a:spcAft>
              <a:buNone/>
            </a:pPr>
            <a:r>
              <a:rPr lang="en-US" sz="1200" kern="10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Utilizing advanced DNA testing methods for more accurate results.</a:t>
            </a:r>
          </a:p>
          <a:p>
            <a:pPr marL="0" marR="0" indent="0">
              <a:lnSpc>
                <a:spcPct val="107000"/>
              </a:lnSpc>
              <a:spcBef>
                <a:spcPts val="0"/>
              </a:spcBef>
              <a:spcAft>
                <a:spcPts val="0"/>
              </a:spcAft>
              <a:buNone/>
            </a:pPr>
            <a:r>
              <a:rPr lang="en-US" sz="1200" kern="10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Applying new technologies like artificial intelligence in reviewing case files for signs of wrongful convictions.</a:t>
            </a:r>
          </a:p>
          <a:p>
            <a:pPr marL="0" marR="0" indent="0">
              <a:lnSpc>
                <a:spcPct val="107000"/>
              </a:lnSpc>
              <a:spcBef>
                <a:spcPts val="0"/>
              </a:spcBef>
              <a:spcAft>
                <a:spcPts val="0"/>
              </a:spcAft>
              <a:buNone/>
            </a:pPr>
            <a:r>
              <a:rPr lang="en-US" sz="1200" kern="10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 </a:t>
            </a:r>
          </a:p>
          <a:p>
            <a:pPr marL="0" marR="0" indent="0">
              <a:lnSpc>
                <a:spcPct val="107000"/>
              </a:lnSpc>
              <a:spcBef>
                <a:spcPts val="0"/>
              </a:spcBef>
              <a:spcAft>
                <a:spcPts val="0"/>
              </a:spcAft>
              <a:buNone/>
            </a:pPr>
            <a:r>
              <a:rPr lang="en-US" sz="1200" b="1" kern="10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Collaboration with Innocence Projects</a:t>
            </a:r>
          </a:p>
          <a:p>
            <a:pPr marL="0" marR="0" indent="0">
              <a:lnSpc>
                <a:spcPct val="107000"/>
              </a:lnSpc>
              <a:spcBef>
                <a:spcPts val="0"/>
              </a:spcBef>
              <a:spcAft>
                <a:spcPts val="0"/>
              </a:spcAft>
              <a:buNone/>
            </a:pPr>
            <a:r>
              <a:rPr lang="en-US" sz="1200" kern="10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Partnering with organizations dedicated to exonerating wrongfully convicted individuals.</a:t>
            </a:r>
          </a:p>
          <a:p>
            <a:pPr marL="0" marR="0" indent="0">
              <a:lnSpc>
                <a:spcPct val="107000"/>
              </a:lnSpc>
              <a:spcBef>
                <a:spcPts val="0"/>
              </a:spcBef>
              <a:spcAft>
                <a:spcPts val="0"/>
              </a:spcAft>
              <a:buNone/>
            </a:pPr>
            <a:r>
              <a:rPr lang="en-US" sz="1200" kern="10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Facilitating post-conviction reviews and access to evidence for testing.</a:t>
            </a:r>
          </a:p>
          <a:p>
            <a:pPr marL="0" marR="0" indent="0">
              <a:lnSpc>
                <a:spcPct val="107000"/>
              </a:lnSpc>
              <a:spcBef>
                <a:spcPts val="0"/>
              </a:spcBef>
              <a:spcAft>
                <a:spcPts val="0"/>
              </a:spcAft>
              <a:buNone/>
            </a:pPr>
            <a:r>
              <a:rPr lang="en-US" sz="1200" kern="10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 </a:t>
            </a:r>
          </a:p>
          <a:p>
            <a:pPr marL="0" marR="0" indent="0">
              <a:lnSpc>
                <a:spcPct val="107000"/>
              </a:lnSpc>
              <a:spcBef>
                <a:spcPts val="0"/>
              </a:spcBef>
              <a:spcAft>
                <a:spcPts val="0"/>
              </a:spcAft>
              <a:buNone/>
            </a:pPr>
            <a:r>
              <a:rPr lang="en-US" sz="1200" b="1" kern="10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Creating Review Panels or Commissions</a:t>
            </a:r>
          </a:p>
          <a:p>
            <a:pPr marL="0" marR="0" indent="0">
              <a:lnSpc>
                <a:spcPct val="107000"/>
              </a:lnSpc>
              <a:spcBef>
                <a:spcPts val="0"/>
              </a:spcBef>
              <a:spcAft>
                <a:spcPts val="0"/>
              </a:spcAft>
              <a:buNone/>
            </a:pPr>
            <a:r>
              <a:rPr lang="en-US" sz="1200" kern="10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Establishing bodies, including within prosecutors’ offices or independent offices, to review cases of alleged wrongful convictions.</a:t>
            </a:r>
          </a:p>
          <a:p>
            <a:pPr marL="0" marR="0" indent="0">
              <a:lnSpc>
                <a:spcPct val="107000"/>
              </a:lnSpc>
              <a:spcBef>
                <a:spcPts val="0"/>
              </a:spcBef>
              <a:spcAft>
                <a:spcPts val="0"/>
              </a:spcAft>
              <a:buNone/>
            </a:pPr>
            <a:endParaRPr lang="en-US" sz="1200" kern="10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0"/>
              </a:spcAft>
              <a:buNone/>
            </a:pPr>
            <a:endParaRPr lang="en-US" sz="1200" b="1" kern="10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0"/>
              </a:spcAft>
              <a:buNone/>
            </a:pPr>
            <a:r>
              <a:rPr lang="en-US" sz="1200" b="1" kern="10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SDNY Example:</a:t>
            </a:r>
            <a:endParaRPr lang="en-US" sz="1200" b="1" i="0" u="none" strike="noStrike" kern="100" baseline="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0"/>
              </a:spcAft>
              <a:buNone/>
            </a:pPr>
            <a:endParaRPr lang="en-US" sz="1200" b="1" i="0" u="none" strike="noStrike" kern="100" baseline="0" dirty="0">
              <a:solidFill>
                <a:srgbClr val="080808"/>
              </a:solidFill>
              <a:effectLst/>
              <a:latin typeface="Calibri" panose="020F0502020204030204" pitchFamily="34" charset="0"/>
              <a:cs typeface="Calibri" panose="020F0502020204030204" pitchFamily="34" charset="0"/>
            </a:endParaRPr>
          </a:p>
          <a:p>
            <a:pPr marL="285750" marR="0" indent="-285750">
              <a:lnSpc>
                <a:spcPct val="107000"/>
              </a:lnSpc>
              <a:spcBef>
                <a:spcPts val="0"/>
              </a:spcBef>
              <a:spcAft>
                <a:spcPts val="0"/>
              </a:spcAft>
            </a:pPr>
            <a:r>
              <a:rPr lang="en-US" sz="1200" b="0" i="0" u="none" strike="noStrike" baseline="0" dirty="0">
                <a:solidFill>
                  <a:srgbClr val="080808"/>
                </a:solidFill>
                <a:latin typeface="Calibri" panose="020F0502020204030204" pitchFamily="34" charset="0"/>
                <a:cs typeface="Calibri" panose="020F0502020204030204" pitchFamily="34" charset="0"/>
              </a:rPr>
              <a:t>All claims must be based on facts (not based on a legal issue) and non-frivolous.</a:t>
            </a:r>
          </a:p>
          <a:p>
            <a:pPr marL="285750" marR="0" indent="-285750">
              <a:lnSpc>
                <a:spcPct val="107000"/>
              </a:lnSpc>
              <a:spcBef>
                <a:spcPts val="0"/>
              </a:spcBef>
              <a:spcAft>
                <a:spcPts val="0"/>
              </a:spcAft>
            </a:pPr>
            <a:r>
              <a:rPr lang="en-US" sz="1200" b="0" i="0" u="none" strike="noStrike" baseline="0" dirty="0">
                <a:solidFill>
                  <a:srgbClr val="080808"/>
                </a:solidFill>
                <a:latin typeface="Calibri" panose="020F0502020204030204" pitchFamily="34" charset="0"/>
                <a:cs typeface="Calibri" panose="020F0502020204030204" pitchFamily="34" charset="0"/>
              </a:rPr>
              <a:t>The claimant must assert that he or she did not commit the crime of which he or she stands convicted.</a:t>
            </a:r>
          </a:p>
          <a:p>
            <a:pPr marL="285750" marR="0" indent="-285750">
              <a:lnSpc>
                <a:spcPct val="107000"/>
              </a:lnSpc>
              <a:spcBef>
                <a:spcPts val="0"/>
              </a:spcBef>
              <a:spcAft>
                <a:spcPts val="0"/>
              </a:spcAft>
            </a:pPr>
            <a:r>
              <a:rPr lang="en-US" sz="1200" b="0" i="0" u="none" strike="noStrike" baseline="0" dirty="0">
                <a:solidFill>
                  <a:srgbClr val="080808"/>
                </a:solidFill>
                <a:latin typeface="Calibri" panose="020F0502020204030204" pitchFamily="34" charset="0"/>
                <a:cs typeface="Calibri" panose="020F0502020204030204" pitchFamily="34" charset="0"/>
              </a:rPr>
              <a:t>The claimant must agree to cooperate fully with the Unit.</a:t>
            </a:r>
          </a:p>
          <a:p>
            <a:pPr marL="285750" marR="0" indent="-285750">
              <a:lnSpc>
                <a:spcPct val="107000"/>
              </a:lnSpc>
              <a:spcBef>
                <a:spcPts val="0"/>
              </a:spcBef>
              <a:spcAft>
                <a:spcPts val="0"/>
              </a:spcAft>
            </a:pPr>
            <a:r>
              <a:rPr lang="en-US" sz="1200" b="0" i="0" u="none" strike="noStrike" baseline="0" dirty="0">
                <a:solidFill>
                  <a:srgbClr val="080808"/>
                </a:solidFill>
                <a:latin typeface="Calibri" panose="020F0502020204030204" pitchFamily="34" charset="0"/>
                <a:cs typeface="Calibri" panose="020F0502020204030204" pitchFamily="34" charset="0"/>
              </a:rPr>
              <a:t>The claimant must identify new, credible, material facts that are capable of being investigated and substantiated.</a:t>
            </a:r>
          </a:p>
          <a:p>
            <a:pPr marL="285750" marR="0" indent="-285750">
              <a:lnSpc>
                <a:spcPct val="107000"/>
              </a:lnSpc>
              <a:spcBef>
                <a:spcPts val="0"/>
              </a:spcBef>
              <a:spcAft>
                <a:spcPts val="0"/>
              </a:spcAft>
            </a:pPr>
            <a:r>
              <a:rPr lang="en-US" sz="1200" b="0" i="0" u="none" strike="noStrike" baseline="0" dirty="0">
                <a:solidFill>
                  <a:srgbClr val="080808"/>
                </a:solidFill>
                <a:latin typeface="Calibri" panose="020F0502020204030204" pitchFamily="34" charset="0"/>
                <a:cs typeface="Calibri" panose="020F0502020204030204" pitchFamily="34" charset="0"/>
              </a:rPr>
              <a:t>Case records necessary for re-investigation must be available for review.</a:t>
            </a:r>
          </a:p>
          <a:p>
            <a:pPr marL="285750" marR="0" indent="-285750">
              <a:lnSpc>
                <a:spcPct val="107000"/>
              </a:lnSpc>
              <a:spcBef>
                <a:spcPts val="0"/>
              </a:spcBef>
              <a:spcAft>
                <a:spcPts val="0"/>
              </a:spcAft>
            </a:pPr>
            <a:r>
              <a:rPr lang="en-US" sz="1200" b="0" i="0" u="none" strike="noStrike" baseline="0" dirty="0">
                <a:solidFill>
                  <a:srgbClr val="080808"/>
                </a:solidFill>
                <a:latin typeface="Calibri" panose="020F0502020204030204" pitchFamily="34" charset="0"/>
                <a:cs typeface="Calibri" panose="020F0502020204030204" pitchFamily="34" charset="0"/>
              </a:rPr>
              <a:t>CIC inquiries are non-adversarial and cooperative processes.</a:t>
            </a:r>
          </a:p>
          <a:p>
            <a:pPr marL="285750" marR="0" indent="-285750">
              <a:lnSpc>
                <a:spcPct val="107000"/>
              </a:lnSpc>
              <a:spcBef>
                <a:spcPts val="0"/>
              </a:spcBef>
              <a:spcAft>
                <a:spcPts val="0"/>
              </a:spcAft>
            </a:pPr>
            <a:r>
              <a:rPr lang="en-US" sz="1200" b="0" i="0" u="none" strike="noStrike" baseline="0" dirty="0">
                <a:solidFill>
                  <a:srgbClr val="080808"/>
                </a:solidFill>
                <a:latin typeface="Calibri" panose="020F0502020204030204" pitchFamily="34" charset="0"/>
                <a:cs typeface="Calibri" panose="020F0502020204030204" pitchFamily="34" charset="0"/>
              </a:rPr>
              <a:t>Absent extraordinary circumstances, the CIC will not consider any request where the claimant currently has other legal process underway (such as a habeas petition or a civil lawsuit).</a:t>
            </a:r>
          </a:p>
          <a:p>
            <a:pPr marL="0" marR="0" indent="0">
              <a:lnSpc>
                <a:spcPct val="107000"/>
              </a:lnSpc>
              <a:spcBef>
                <a:spcPts val="0"/>
              </a:spcBef>
              <a:spcAft>
                <a:spcPts val="0"/>
              </a:spcAft>
              <a:buNone/>
            </a:pPr>
            <a:endParaRPr lang="en-US" sz="1200" kern="10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69233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5" r:id="rId5"/>
    <p:sldLayoutId id="2147483656" r:id="rId6"/>
    <p:sldLayoutId id="2147483657"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82BA89-7DF0-4C1E-AFCB-280B1A1CE6E0}"/>
              </a:ext>
            </a:extLst>
          </p:cNvPr>
          <p:cNvSpPr>
            <a:spLocks noGrp="1"/>
          </p:cNvSpPr>
          <p:nvPr>
            <p:ph type="title"/>
          </p:nvPr>
        </p:nvSpPr>
        <p:spPr>
          <a:xfrm>
            <a:off x="3022874" y="1415288"/>
            <a:ext cx="3541827" cy="613538"/>
          </a:xfrm>
        </p:spPr>
        <p:txBody>
          <a:bodyPr/>
          <a:lstStyle/>
          <a:p>
            <a:r>
              <a:rPr lang="en-US" sz="4000" b="1" dirty="0">
                <a:solidFill>
                  <a:srgbClr val="92D050"/>
                </a:solidFill>
                <a:latin typeface="+mj-lt"/>
              </a:rPr>
              <a:t>Disclaimer</a:t>
            </a: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a:t>
            </a:fld>
            <a:endParaRPr lang="en"/>
          </a:p>
        </p:txBody>
      </p:sp>
      <p:sp>
        <p:nvSpPr>
          <p:cNvPr id="6" name="TextBox 5">
            <a:extLst>
              <a:ext uri="{FF2B5EF4-FFF2-40B4-BE49-F238E27FC236}">
                <a16:creationId xmlns:a16="http://schemas.microsoft.com/office/drawing/2014/main" id="{2B53056A-6558-41F0-9488-375F0B3E43FC}"/>
              </a:ext>
            </a:extLst>
          </p:cNvPr>
          <p:cNvSpPr txBox="1"/>
          <p:nvPr/>
        </p:nvSpPr>
        <p:spPr>
          <a:xfrm>
            <a:off x="365760" y="2571750"/>
            <a:ext cx="8546592" cy="1200329"/>
          </a:xfrm>
          <a:prstGeom prst="rect">
            <a:avLst/>
          </a:prstGeom>
          <a:noFill/>
        </p:spPr>
        <p:txBody>
          <a:bodyPr wrap="square">
            <a:spAutoFit/>
          </a:bodyPr>
          <a:lstStyle/>
          <a:p>
            <a:pPr marL="36547" indent="0" algn="ctr">
              <a:buNone/>
            </a:pPr>
            <a:r>
              <a:rPr lang="en-US" sz="1800" dirty="0">
                <a:solidFill>
                  <a:schemeClr val="tx1"/>
                </a:solidFill>
              </a:rPr>
              <a:t>Any opinions expressed during this presentation are solely those of the presenter and do not necessarily reflect those of the United States Government, or any agency thereof.  Nothing in this presentation is intended to create a binding policy or agreement on behalf of the United States.</a:t>
            </a:r>
          </a:p>
        </p:txBody>
      </p:sp>
    </p:spTree>
    <p:extLst>
      <p:ext uri="{BB962C8B-B14F-4D97-AF65-F5344CB8AC3E}">
        <p14:creationId xmlns:p14="http://schemas.microsoft.com/office/powerpoint/2010/main" val="1501669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D1191-E5A6-40B5-419F-0B5C3B1813F2}"/>
              </a:ext>
            </a:extLst>
          </p:cNvPr>
          <p:cNvSpPr>
            <a:spLocks noGrp="1"/>
          </p:cNvSpPr>
          <p:nvPr>
            <p:ph type="title"/>
          </p:nvPr>
        </p:nvSpPr>
        <p:spPr>
          <a:xfrm>
            <a:off x="443559" y="858252"/>
            <a:ext cx="8368200" cy="1538400"/>
          </a:xfrm>
        </p:spPr>
        <p:txBody>
          <a:bodyPr/>
          <a:lstStyle/>
          <a:p>
            <a:r>
              <a:rPr lang="en-US" sz="2400" b="1" i="0" dirty="0">
                <a:solidFill>
                  <a:schemeClr val="tx1"/>
                </a:solidFill>
                <a:effectLst/>
                <a:latin typeface="+mn-lt"/>
              </a:rPr>
              <a:t>“While the prosecutor at his </a:t>
            </a:r>
            <a:r>
              <a:rPr lang="en-US" sz="2400" b="1" i="0" dirty="0">
                <a:solidFill>
                  <a:srgbClr val="FFC000"/>
                </a:solidFill>
                <a:effectLst/>
                <a:latin typeface="+mn-lt"/>
              </a:rPr>
              <a:t>best</a:t>
            </a:r>
            <a:r>
              <a:rPr lang="en-US" sz="2400" b="1" i="0" dirty="0">
                <a:solidFill>
                  <a:schemeClr val="tx1"/>
                </a:solidFill>
                <a:effectLst/>
                <a:latin typeface="+mn-lt"/>
              </a:rPr>
              <a:t> is one of the most beneficent forces in our society, when he acts from malice or other base motives, he is one of the </a:t>
            </a:r>
            <a:r>
              <a:rPr lang="en-US" sz="2400" b="1" i="0" dirty="0">
                <a:solidFill>
                  <a:srgbClr val="FFC000"/>
                </a:solidFill>
                <a:effectLst/>
                <a:latin typeface="+mn-lt"/>
              </a:rPr>
              <a:t>worst</a:t>
            </a:r>
            <a:r>
              <a:rPr lang="en-US" sz="2400" b="1" i="0" dirty="0">
                <a:solidFill>
                  <a:schemeClr val="tx1"/>
                </a:solidFill>
                <a:effectLst/>
                <a:latin typeface="+mn-lt"/>
              </a:rPr>
              <a:t>.”</a:t>
            </a:r>
            <a:endParaRPr lang="en-US" sz="2400" b="1" dirty="0">
              <a:solidFill>
                <a:schemeClr val="tx1"/>
              </a:solidFill>
              <a:latin typeface="+mn-lt"/>
            </a:endParaRPr>
          </a:p>
        </p:txBody>
      </p:sp>
      <p:pic>
        <p:nvPicPr>
          <p:cNvPr id="1026" name="Picture 2">
            <a:extLst>
              <a:ext uri="{FF2B5EF4-FFF2-40B4-BE49-F238E27FC236}">
                <a16:creationId xmlns:a16="http://schemas.microsoft.com/office/drawing/2014/main" id="{19212B63-B087-B3DC-3E75-C68BBE5F5C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0087" y="2311636"/>
            <a:ext cx="2095500" cy="26193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1901012-D1A6-A687-D21E-4A115D56E73A}"/>
              </a:ext>
            </a:extLst>
          </p:cNvPr>
          <p:cNvSpPr txBox="1"/>
          <p:nvPr/>
        </p:nvSpPr>
        <p:spPr>
          <a:xfrm>
            <a:off x="2226365" y="3621323"/>
            <a:ext cx="4428877" cy="1323439"/>
          </a:xfrm>
          <a:prstGeom prst="rect">
            <a:avLst/>
          </a:prstGeom>
          <a:noFill/>
        </p:spPr>
        <p:txBody>
          <a:bodyPr wrap="square" rtlCol="0">
            <a:spAutoFit/>
          </a:bodyPr>
          <a:lstStyle/>
          <a:p>
            <a:r>
              <a:rPr lang="en-US" sz="1600" b="1" dirty="0">
                <a:solidFill>
                  <a:schemeClr val="tx1"/>
                </a:solidFill>
                <a:latin typeface="+mn-lt"/>
              </a:rPr>
              <a:t>Robert H. Jackson</a:t>
            </a:r>
          </a:p>
          <a:p>
            <a:r>
              <a:rPr lang="en-US" sz="1600" dirty="0">
                <a:solidFill>
                  <a:schemeClr val="tx1"/>
                </a:solidFill>
                <a:latin typeface="+mn-lt"/>
              </a:rPr>
              <a:t>Associate Justice of the U.S. Supreme Court</a:t>
            </a:r>
          </a:p>
          <a:p>
            <a:r>
              <a:rPr lang="en-US" sz="1600" dirty="0">
                <a:solidFill>
                  <a:schemeClr val="tx1"/>
                </a:solidFill>
                <a:latin typeface="+mn-lt"/>
              </a:rPr>
              <a:t>U.S. Attorney General</a:t>
            </a:r>
          </a:p>
          <a:p>
            <a:r>
              <a:rPr lang="en-US" sz="1600" dirty="0">
                <a:solidFill>
                  <a:schemeClr val="tx1"/>
                </a:solidFill>
                <a:latin typeface="+mn-lt"/>
              </a:rPr>
              <a:t>U.S. Solicitor General</a:t>
            </a:r>
          </a:p>
          <a:p>
            <a:r>
              <a:rPr lang="en-US" sz="1600" dirty="0">
                <a:solidFill>
                  <a:schemeClr val="tx1"/>
                </a:solidFill>
                <a:latin typeface="+mn-lt"/>
              </a:rPr>
              <a:t>Chief Prosecutor, Nuremberg Trials</a:t>
            </a:r>
          </a:p>
        </p:txBody>
      </p:sp>
    </p:spTree>
    <p:extLst>
      <p:ext uri="{BB962C8B-B14F-4D97-AF65-F5344CB8AC3E}">
        <p14:creationId xmlns:p14="http://schemas.microsoft.com/office/powerpoint/2010/main" val="921428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8"/>
          <p:cNvSpPr txBox="1">
            <a:spLocks noGrp="1"/>
          </p:cNvSpPr>
          <p:nvPr>
            <p:ph type="title"/>
          </p:nvPr>
        </p:nvSpPr>
        <p:spPr>
          <a:xfrm>
            <a:off x="3712766" y="905638"/>
            <a:ext cx="4045200" cy="1506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mn-lt"/>
              </a:rPr>
              <a:t>Hvala!</a:t>
            </a:r>
            <a:endParaRPr b="1" dirty="0">
              <a:latin typeface="+mn-lt"/>
            </a:endParaRPr>
          </a:p>
        </p:txBody>
      </p:sp>
      <p:sp>
        <p:nvSpPr>
          <p:cNvPr id="11" name="Text Placeholder 10">
            <a:extLst>
              <a:ext uri="{FF2B5EF4-FFF2-40B4-BE49-F238E27FC236}">
                <a16:creationId xmlns:a16="http://schemas.microsoft.com/office/drawing/2014/main" id="{C88276B8-5F1C-4990-8921-C55A7F9E9A19}"/>
              </a:ext>
            </a:extLst>
          </p:cNvPr>
          <p:cNvSpPr>
            <a:spLocks noGrp="1"/>
          </p:cNvSpPr>
          <p:nvPr>
            <p:ph type="body" idx="2"/>
          </p:nvPr>
        </p:nvSpPr>
        <p:spPr>
          <a:xfrm>
            <a:off x="4906450" y="1815590"/>
            <a:ext cx="3837000" cy="3695100"/>
          </a:xfrm>
        </p:spPr>
        <p:txBody>
          <a:bodyPr/>
          <a:lstStyle/>
          <a:p>
            <a:pPr marL="0" lvl="0" indent="0">
              <a:lnSpc>
                <a:spcPct val="115000"/>
              </a:lnSpc>
              <a:buNone/>
            </a:pPr>
            <a:r>
              <a:rPr lang="en-US" sz="1800" b="1" dirty="0">
                <a:solidFill>
                  <a:srgbClr val="FFC000"/>
                </a:solidFill>
                <a:latin typeface="+mn-lt"/>
              </a:rPr>
              <a:t>Ameet Kabrawala</a:t>
            </a:r>
          </a:p>
          <a:p>
            <a:pPr marL="0" lvl="0" indent="0">
              <a:lnSpc>
                <a:spcPct val="115000"/>
              </a:lnSpc>
              <a:buNone/>
            </a:pPr>
            <a:r>
              <a:rPr lang="en-US" sz="1800" dirty="0">
                <a:solidFill>
                  <a:schemeClr val="tx1"/>
                </a:solidFill>
                <a:latin typeface="+mn-lt"/>
              </a:rPr>
              <a:t>Regional Resident Legal Advisor</a:t>
            </a:r>
          </a:p>
          <a:p>
            <a:pPr marL="0" lvl="0" indent="0">
              <a:lnSpc>
                <a:spcPct val="115000"/>
              </a:lnSpc>
              <a:buNone/>
            </a:pPr>
            <a:r>
              <a:rPr lang="en-US" sz="1800" dirty="0">
                <a:solidFill>
                  <a:schemeClr val="tx1"/>
                </a:solidFill>
                <a:latin typeface="+mn-lt"/>
              </a:rPr>
              <a:t>U.S. Department of Justice</a:t>
            </a:r>
          </a:p>
          <a:p>
            <a:pPr marL="0" lvl="0" indent="0">
              <a:lnSpc>
                <a:spcPct val="115000"/>
              </a:lnSpc>
              <a:buNone/>
            </a:pPr>
            <a:r>
              <a:rPr lang="en-US" b="1" dirty="0">
                <a:solidFill>
                  <a:schemeClr val="tx1"/>
                </a:solidFill>
                <a:latin typeface="+mn-lt"/>
              </a:rPr>
              <a:t>KabrawalaA@state.gov </a:t>
            </a:r>
          </a:p>
        </p:txBody>
      </p:sp>
      <p:pic>
        <p:nvPicPr>
          <p:cNvPr id="4098" name="Picture 2" descr="Can't we just talk it over? Why you should BAN open conversation in your  next meeting — Maggie Chumbley - Facilitator">
            <a:extLst>
              <a:ext uri="{FF2B5EF4-FFF2-40B4-BE49-F238E27FC236}">
                <a16:creationId xmlns:a16="http://schemas.microsoft.com/office/drawing/2014/main" id="{1029D13E-937C-8E2D-EEA1-CD13010E2C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14" y="1439186"/>
            <a:ext cx="4396188" cy="24728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1304544" y="1188925"/>
            <a:ext cx="6876288" cy="14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br>
              <a:rPr lang="en" sz="3600" dirty="0">
                <a:latin typeface="+mj-lt"/>
              </a:rPr>
            </a:br>
            <a:br>
              <a:rPr lang="en" sz="3600" dirty="0">
                <a:latin typeface="+mj-lt"/>
              </a:rPr>
            </a:br>
            <a:r>
              <a:rPr lang="en-US" sz="3600" dirty="0">
                <a:solidFill>
                  <a:srgbClr val="FFC000"/>
                </a:solidFill>
                <a:latin typeface="+mj-lt"/>
              </a:rPr>
              <a:t>Wrongful Convictions:</a:t>
            </a:r>
            <a:br>
              <a:rPr lang="en-US" sz="3600" dirty="0">
                <a:solidFill>
                  <a:srgbClr val="FFC000"/>
                </a:solidFill>
                <a:latin typeface="+mj-lt"/>
              </a:rPr>
            </a:br>
            <a:r>
              <a:rPr lang="en-US" sz="3600" i="1" dirty="0">
                <a:latin typeface="+mj-lt"/>
              </a:rPr>
              <a:t>A Prosecutorial Perspective</a:t>
            </a:r>
            <a:endParaRPr sz="3600" i="1" dirty="0">
              <a:latin typeface="+mj-lt"/>
            </a:endParaRPr>
          </a:p>
        </p:txBody>
      </p:sp>
      <p:sp>
        <p:nvSpPr>
          <p:cNvPr id="64" name="Google Shape;64;p13"/>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p>
            <a:pPr marL="0" lvl="0" indent="0">
              <a:lnSpc>
                <a:spcPct val="115000"/>
              </a:lnSpc>
            </a:pPr>
            <a:r>
              <a:rPr lang="en-US" sz="1600" b="1" dirty="0">
                <a:solidFill>
                  <a:srgbClr val="FFC000"/>
                </a:solidFill>
                <a:latin typeface="+mn-lt"/>
              </a:rPr>
              <a:t>Ameet Kabrawala</a:t>
            </a:r>
          </a:p>
          <a:p>
            <a:pPr marL="0" lvl="0" indent="0">
              <a:lnSpc>
                <a:spcPct val="115000"/>
              </a:lnSpc>
            </a:pPr>
            <a:r>
              <a:rPr lang="en-US" sz="1600" dirty="0">
                <a:solidFill>
                  <a:srgbClr val="FFFFFF"/>
                </a:solidFill>
                <a:latin typeface="+mn-lt"/>
              </a:rPr>
              <a:t>Regional Resident Legal Advisor</a:t>
            </a:r>
          </a:p>
          <a:p>
            <a:pPr marL="0" lvl="0" indent="0">
              <a:lnSpc>
                <a:spcPct val="115000"/>
              </a:lnSpc>
            </a:pPr>
            <a:r>
              <a:rPr lang="en-US" sz="1600" dirty="0">
                <a:solidFill>
                  <a:srgbClr val="FFFFFF"/>
                </a:solidFill>
                <a:latin typeface="+mn-lt"/>
              </a:rPr>
              <a:t>U.S. Department of Justice</a:t>
            </a:r>
          </a:p>
          <a:p>
            <a:pPr marL="0" lvl="0" indent="0">
              <a:lnSpc>
                <a:spcPct val="115000"/>
              </a:lnSpc>
            </a:pPr>
            <a:r>
              <a:rPr lang="en-US" sz="1600" dirty="0">
                <a:solidFill>
                  <a:srgbClr val="FFFFFF"/>
                </a:solidFill>
                <a:latin typeface="+mn-lt"/>
              </a:rPr>
              <a:t>U.S. Embassy Zagreb, Croatia</a:t>
            </a:r>
          </a:p>
        </p:txBody>
      </p:sp>
      <p:pic>
        <p:nvPicPr>
          <p:cNvPr id="4" name="Google Shape;69;p13"/>
          <p:cNvPicPr preferRelativeResize="0"/>
          <p:nvPr/>
        </p:nvPicPr>
        <p:blipFill>
          <a:blip r:embed="rId3">
            <a:alphaModFix/>
          </a:blip>
          <a:stretch>
            <a:fillRect/>
          </a:stretch>
        </p:blipFill>
        <p:spPr>
          <a:xfrm>
            <a:off x="3872345" y="4371108"/>
            <a:ext cx="1430552" cy="60267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790" y="280225"/>
            <a:ext cx="8368200" cy="686100"/>
          </a:xfrm>
        </p:spPr>
        <p:txBody>
          <a:bodyPr/>
          <a:lstStyle/>
          <a:p>
            <a:r>
              <a:rPr lang="en-US" sz="3200" b="1" dirty="0">
                <a:solidFill>
                  <a:srgbClr val="FFC000"/>
                </a:solidFill>
                <a:latin typeface="+mn-lt"/>
              </a:rPr>
              <a:t>Framework</a:t>
            </a:r>
          </a:p>
        </p:txBody>
      </p:sp>
      <p:sp>
        <p:nvSpPr>
          <p:cNvPr id="3" name="Rectangle 2"/>
          <p:cNvSpPr/>
          <p:nvPr/>
        </p:nvSpPr>
        <p:spPr>
          <a:xfrm>
            <a:off x="238015" y="1163383"/>
            <a:ext cx="8448975" cy="2862322"/>
          </a:xfrm>
          <a:prstGeom prst="rect">
            <a:avLst/>
          </a:prstGeom>
        </p:spPr>
        <p:txBody>
          <a:bodyPr wrap="square">
            <a:spAutoFit/>
          </a:bodyPr>
          <a:lstStyle/>
          <a:p>
            <a:pPr marL="139700" lvl="0">
              <a:buClr>
                <a:schemeClr val="tx1"/>
              </a:buClr>
            </a:pPr>
            <a:endParaRPr lang="en-US" sz="3000" dirty="0">
              <a:solidFill>
                <a:schemeClr val="tx1"/>
              </a:solidFill>
            </a:endParaRPr>
          </a:p>
          <a:p>
            <a:pPr marL="139700" lvl="0">
              <a:buClr>
                <a:schemeClr val="tx1"/>
              </a:buClr>
            </a:pPr>
            <a:r>
              <a:rPr lang="en-US" sz="3000" b="1" dirty="0">
                <a:solidFill>
                  <a:schemeClr val="tx1"/>
                </a:solidFill>
                <a:latin typeface="+mn-lt"/>
              </a:rPr>
              <a:t>Causes of Wrongful Convictions</a:t>
            </a:r>
          </a:p>
          <a:p>
            <a:pPr marL="139700" lvl="0">
              <a:buClr>
                <a:schemeClr val="tx1"/>
              </a:buClr>
            </a:pPr>
            <a:endParaRPr lang="en-US" sz="3000" b="1" dirty="0">
              <a:solidFill>
                <a:schemeClr val="tx1"/>
              </a:solidFill>
              <a:latin typeface="+mn-lt"/>
            </a:endParaRPr>
          </a:p>
          <a:p>
            <a:pPr marL="139700" lvl="0">
              <a:buClr>
                <a:schemeClr val="tx1"/>
              </a:buClr>
            </a:pPr>
            <a:r>
              <a:rPr lang="en-US" sz="3000" b="1" dirty="0">
                <a:solidFill>
                  <a:schemeClr val="tx1"/>
                </a:solidFill>
                <a:latin typeface="+mn-lt"/>
              </a:rPr>
              <a:t>Preventive Measures </a:t>
            </a:r>
          </a:p>
          <a:p>
            <a:pPr marL="139700" lvl="0">
              <a:buClr>
                <a:schemeClr val="tx1"/>
              </a:buClr>
            </a:pPr>
            <a:endParaRPr lang="en-US" sz="3000" b="1" dirty="0">
              <a:solidFill>
                <a:schemeClr val="tx1"/>
              </a:solidFill>
              <a:latin typeface="+mn-lt"/>
            </a:endParaRPr>
          </a:p>
          <a:p>
            <a:pPr marL="139700" lvl="0">
              <a:buClr>
                <a:schemeClr val="tx1"/>
              </a:buClr>
            </a:pPr>
            <a:r>
              <a:rPr lang="en-US" sz="3000" b="1" dirty="0">
                <a:solidFill>
                  <a:schemeClr val="tx1"/>
                </a:solidFill>
                <a:latin typeface="+mn-lt"/>
              </a:rPr>
              <a:t>Corrective Measures</a:t>
            </a:r>
          </a:p>
        </p:txBody>
      </p:sp>
    </p:spTree>
    <p:extLst>
      <p:ext uri="{BB962C8B-B14F-4D97-AF65-F5344CB8AC3E}">
        <p14:creationId xmlns:p14="http://schemas.microsoft.com/office/powerpoint/2010/main" val="180521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813C2-0727-A75C-B4DA-6F85C87355AB}"/>
              </a:ext>
            </a:extLst>
          </p:cNvPr>
          <p:cNvSpPr>
            <a:spLocks noGrp="1"/>
          </p:cNvSpPr>
          <p:nvPr>
            <p:ph type="title"/>
          </p:nvPr>
        </p:nvSpPr>
        <p:spPr>
          <a:xfrm>
            <a:off x="159301" y="1913491"/>
            <a:ext cx="4045200" cy="1506300"/>
          </a:xfrm>
        </p:spPr>
        <p:txBody>
          <a:bodyPr wrap="square" anchor="b">
            <a:normAutofit fontScale="90000"/>
          </a:bodyPr>
          <a:lstStyle/>
          <a:p>
            <a:pPr>
              <a:lnSpc>
                <a:spcPct val="90000"/>
              </a:lnSpc>
            </a:pPr>
            <a:br>
              <a:rPr lang="en-US" sz="2400" b="1" dirty="0"/>
            </a:br>
            <a:r>
              <a:rPr lang="en-US" sz="3300" b="1" dirty="0">
                <a:solidFill>
                  <a:srgbClr val="FFC000"/>
                </a:solidFill>
                <a:latin typeface="+mn-lt"/>
              </a:rPr>
              <a:t>Part 1 </a:t>
            </a:r>
            <a:br>
              <a:rPr lang="en-US" sz="3300" b="1" dirty="0">
                <a:latin typeface="+mn-lt"/>
              </a:rPr>
            </a:br>
            <a:br>
              <a:rPr lang="en-US" sz="2400" b="1" dirty="0"/>
            </a:br>
            <a:endParaRPr lang="en-US" sz="2400" b="1" dirty="0"/>
          </a:p>
        </p:txBody>
      </p:sp>
      <p:sp>
        <p:nvSpPr>
          <p:cNvPr id="9" name="Text Placeholder 3">
            <a:extLst>
              <a:ext uri="{FF2B5EF4-FFF2-40B4-BE49-F238E27FC236}">
                <a16:creationId xmlns:a16="http://schemas.microsoft.com/office/drawing/2014/main" id="{85E605B5-BEC2-D69A-131F-235EF1B44176}"/>
              </a:ext>
            </a:extLst>
          </p:cNvPr>
          <p:cNvSpPr>
            <a:spLocks noGrp="1"/>
          </p:cNvSpPr>
          <p:nvPr>
            <p:ph type="body" idx="2"/>
          </p:nvPr>
        </p:nvSpPr>
        <p:spPr>
          <a:xfrm>
            <a:off x="4780199" y="724200"/>
            <a:ext cx="4204500" cy="3695100"/>
          </a:xfrm>
        </p:spPr>
        <p:txBody>
          <a:bodyPr/>
          <a:lstStyle/>
          <a:p>
            <a:pPr marL="0" lvl="0" indent="0">
              <a:buClr>
                <a:schemeClr val="tx1"/>
              </a:buClr>
              <a:buNone/>
            </a:pPr>
            <a:r>
              <a:rPr lang="en-US" sz="3000" b="1" dirty="0">
                <a:solidFill>
                  <a:schemeClr val="tx1"/>
                </a:solidFill>
                <a:latin typeface="+mn-lt"/>
              </a:rPr>
              <a:t>Causes of Wrongful Convictions</a:t>
            </a:r>
          </a:p>
        </p:txBody>
      </p:sp>
    </p:spTree>
    <p:extLst>
      <p:ext uri="{BB962C8B-B14F-4D97-AF65-F5344CB8AC3E}">
        <p14:creationId xmlns:p14="http://schemas.microsoft.com/office/powerpoint/2010/main" val="314838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3409832-E8F6-85A7-4B32-0B514E911D64}"/>
              </a:ext>
            </a:extLst>
          </p:cNvPr>
          <p:cNvSpPr>
            <a:spLocks noGrp="1"/>
          </p:cNvSpPr>
          <p:nvPr>
            <p:ph type="title"/>
          </p:nvPr>
        </p:nvSpPr>
        <p:spPr>
          <a:xfrm>
            <a:off x="127221" y="231725"/>
            <a:ext cx="8794141" cy="686100"/>
          </a:xfrm>
        </p:spPr>
        <p:txBody>
          <a:bodyPr/>
          <a:lstStyle/>
          <a:p>
            <a:r>
              <a:rPr lang="en-US" b="1" dirty="0">
                <a:solidFill>
                  <a:srgbClr val="FFC000"/>
                </a:solidFill>
                <a:latin typeface="+mj-lt"/>
              </a:rPr>
              <a:t>Common Causes of Wrongful Convictions</a:t>
            </a:r>
          </a:p>
        </p:txBody>
      </p:sp>
      <p:sp>
        <p:nvSpPr>
          <p:cNvPr id="9" name="Text Placeholder 8">
            <a:extLst>
              <a:ext uri="{FF2B5EF4-FFF2-40B4-BE49-F238E27FC236}">
                <a16:creationId xmlns:a16="http://schemas.microsoft.com/office/drawing/2014/main" id="{18A17BD7-553C-D738-48C8-AAC480E7D8C4}"/>
              </a:ext>
            </a:extLst>
          </p:cNvPr>
          <p:cNvSpPr>
            <a:spLocks noGrp="1"/>
          </p:cNvSpPr>
          <p:nvPr>
            <p:ph type="body" idx="1"/>
          </p:nvPr>
        </p:nvSpPr>
        <p:spPr/>
        <p:txBody>
          <a:bodyPr/>
          <a:lstStyle/>
          <a:p>
            <a:pPr marR="0" indent="-457200">
              <a:lnSpc>
                <a:spcPct val="107000"/>
              </a:lnSpc>
              <a:spcBef>
                <a:spcPts val="0"/>
              </a:spcBef>
              <a:spcAft>
                <a:spcPts val="800"/>
              </a:spcAft>
              <a:buFont typeface="+mj-lt"/>
              <a:buAutoNum type="arabicPeriod"/>
            </a:pPr>
            <a:endParaRPr lang="en-US" sz="2000" kern="100" dirty="0">
              <a:effectLst/>
              <a:latin typeface="+mn-lt"/>
              <a:ea typeface="Calibri" panose="020F0502020204030204" pitchFamily="34" charset="0"/>
              <a:cs typeface="Times New Roman" panose="02020603050405020304" pitchFamily="18" charset="0"/>
            </a:endParaRPr>
          </a:p>
          <a:p>
            <a:endParaRPr lang="en-US" dirty="0"/>
          </a:p>
        </p:txBody>
      </p:sp>
      <p:sp>
        <p:nvSpPr>
          <p:cNvPr id="10" name="TextBox 9">
            <a:extLst>
              <a:ext uri="{FF2B5EF4-FFF2-40B4-BE49-F238E27FC236}">
                <a16:creationId xmlns:a16="http://schemas.microsoft.com/office/drawing/2014/main" id="{FDC1E271-A5ED-CDE0-37E1-9F0C725F4B25}"/>
              </a:ext>
            </a:extLst>
          </p:cNvPr>
          <p:cNvSpPr txBox="1"/>
          <p:nvPr/>
        </p:nvSpPr>
        <p:spPr>
          <a:xfrm>
            <a:off x="310101" y="1391478"/>
            <a:ext cx="4405022" cy="3732881"/>
          </a:xfrm>
          <a:prstGeom prst="rect">
            <a:avLst/>
          </a:prstGeom>
          <a:noFill/>
        </p:spPr>
        <p:txBody>
          <a:bodyPr wrap="square" rtlCol="0">
            <a:spAutoFit/>
          </a:bodyPr>
          <a:lstStyle/>
          <a:p>
            <a:pPr marR="0">
              <a:lnSpc>
                <a:spcPct val="107000"/>
              </a:lnSpc>
              <a:spcBef>
                <a:spcPts val="0"/>
              </a:spcBef>
              <a:spcAft>
                <a:spcPts val="0"/>
              </a:spcAft>
            </a:pPr>
            <a:r>
              <a:rPr lang="en-US" sz="1600" b="1" kern="100" dirty="0">
                <a:solidFill>
                  <a:schemeClr val="tx1"/>
                </a:solidFill>
                <a:effectLst/>
                <a:latin typeface="+mn-lt"/>
                <a:ea typeface="Calibri" panose="020F0502020204030204" pitchFamily="34" charset="0"/>
                <a:cs typeface="Times New Roman" panose="02020603050405020304" pitchFamily="18" charset="0"/>
              </a:rPr>
              <a:t>Eyewitness Misidentification</a:t>
            </a:r>
          </a:p>
          <a:p>
            <a:pPr marR="0">
              <a:lnSpc>
                <a:spcPct val="107000"/>
              </a:lnSpc>
              <a:spcBef>
                <a:spcPts val="0"/>
              </a:spcBef>
              <a:spcAft>
                <a:spcPts val="0"/>
              </a:spcAft>
            </a:pPr>
            <a:endParaRPr lang="en-US" sz="1600" b="1" kern="100" dirty="0">
              <a:solidFill>
                <a:schemeClr val="tx1"/>
              </a:solidFill>
              <a:latin typeface="+mn-lt"/>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600" b="1" kern="100" dirty="0">
                <a:solidFill>
                  <a:schemeClr val="tx1"/>
                </a:solidFill>
                <a:effectLst/>
                <a:latin typeface="+mn-lt"/>
                <a:ea typeface="Calibri" panose="020F0502020204030204" pitchFamily="34" charset="0"/>
                <a:cs typeface="Times New Roman" panose="02020603050405020304" pitchFamily="18" charset="0"/>
              </a:rPr>
              <a:t>Forensic Science Misapplications</a:t>
            </a:r>
          </a:p>
          <a:p>
            <a:pPr marR="0">
              <a:lnSpc>
                <a:spcPct val="107000"/>
              </a:lnSpc>
              <a:spcBef>
                <a:spcPts val="0"/>
              </a:spcBef>
              <a:spcAft>
                <a:spcPts val="0"/>
              </a:spcAft>
            </a:pPr>
            <a:endParaRPr lang="en-US" sz="1600" b="1" kern="100" dirty="0">
              <a:solidFill>
                <a:schemeClr val="tx1"/>
              </a:solidFill>
              <a:effectLst/>
              <a:latin typeface="+mn-lt"/>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600" b="1" kern="100" dirty="0">
                <a:solidFill>
                  <a:schemeClr val="tx1"/>
                </a:solidFill>
                <a:effectLst/>
                <a:latin typeface="+mn-lt"/>
                <a:ea typeface="Calibri" panose="020F0502020204030204" pitchFamily="34" charset="0"/>
                <a:cs typeface="Times New Roman" panose="02020603050405020304" pitchFamily="18" charset="0"/>
              </a:rPr>
              <a:t>False Confessions</a:t>
            </a:r>
          </a:p>
          <a:p>
            <a:pPr marR="0">
              <a:lnSpc>
                <a:spcPct val="107000"/>
              </a:lnSpc>
              <a:spcBef>
                <a:spcPts val="0"/>
              </a:spcBef>
              <a:spcAft>
                <a:spcPts val="0"/>
              </a:spcAft>
            </a:pPr>
            <a:endParaRPr lang="en-US" sz="1600" b="1" kern="100" dirty="0">
              <a:solidFill>
                <a:schemeClr val="tx1"/>
              </a:solidFill>
              <a:effectLst/>
              <a:latin typeface="+mn-lt"/>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600" b="1" kern="100" dirty="0">
                <a:solidFill>
                  <a:schemeClr val="tx1"/>
                </a:solidFill>
                <a:effectLst/>
                <a:latin typeface="+mn-lt"/>
                <a:ea typeface="Calibri" panose="020F0502020204030204" pitchFamily="34" charset="0"/>
                <a:cs typeface="Times New Roman" panose="02020603050405020304" pitchFamily="18" charset="0"/>
              </a:rPr>
              <a:t>Official Misconduct</a:t>
            </a:r>
          </a:p>
          <a:p>
            <a:pPr marR="0">
              <a:lnSpc>
                <a:spcPct val="107000"/>
              </a:lnSpc>
              <a:spcBef>
                <a:spcPts val="0"/>
              </a:spcBef>
              <a:spcAft>
                <a:spcPts val="0"/>
              </a:spcAft>
            </a:pPr>
            <a:endParaRPr lang="en-US" sz="1600" b="1" kern="100" dirty="0">
              <a:solidFill>
                <a:schemeClr val="tx1"/>
              </a:solidFill>
              <a:effectLst/>
              <a:latin typeface="+mn-lt"/>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600" b="1" kern="100" dirty="0">
                <a:solidFill>
                  <a:schemeClr val="tx1"/>
                </a:solidFill>
                <a:effectLst/>
                <a:latin typeface="+mn-lt"/>
                <a:ea typeface="Calibri" panose="020F0502020204030204" pitchFamily="34" charset="0"/>
                <a:cs typeface="Times New Roman" panose="02020603050405020304" pitchFamily="18" charset="0"/>
              </a:rPr>
              <a:t>Inadequate Defense</a:t>
            </a:r>
          </a:p>
          <a:p>
            <a:pPr marR="0">
              <a:lnSpc>
                <a:spcPct val="107000"/>
              </a:lnSpc>
              <a:spcBef>
                <a:spcPts val="0"/>
              </a:spcBef>
              <a:spcAft>
                <a:spcPts val="0"/>
              </a:spcAft>
            </a:pPr>
            <a:endParaRPr lang="en-US" sz="1600" b="1" kern="100" dirty="0">
              <a:solidFill>
                <a:schemeClr val="tx1"/>
              </a:solidFill>
              <a:effectLst/>
              <a:latin typeface="+mn-lt"/>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600" b="1" kern="100" dirty="0">
                <a:solidFill>
                  <a:schemeClr val="tx1"/>
                </a:solidFill>
                <a:effectLst/>
                <a:latin typeface="+mn-lt"/>
                <a:ea typeface="Calibri" panose="020F0502020204030204" pitchFamily="34" charset="0"/>
                <a:cs typeface="Times New Roman" panose="02020603050405020304" pitchFamily="18" charset="0"/>
              </a:rPr>
              <a:t>Unreliable or Uncorroborated Informants</a:t>
            </a:r>
          </a:p>
          <a:p>
            <a:pPr marR="0">
              <a:lnSpc>
                <a:spcPct val="107000"/>
              </a:lnSpc>
              <a:spcBef>
                <a:spcPts val="0"/>
              </a:spcBef>
              <a:spcAft>
                <a:spcPts val="0"/>
              </a:spcAft>
            </a:pPr>
            <a:endParaRPr lang="en-US" sz="1600" b="1" kern="100" dirty="0">
              <a:solidFill>
                <a:schemeClr val="tx1"/>
              </a:solidFill>
              <a:effectLst/>
              <a:latin typeface="+mn-lt"/>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600" b="1" kern="100" dirty="0">
                <a:solidFill>
                  <a:schemeClr val="tx1"/>
                </a:solidFill>
                <a:effectLst/>
                <a:latin typeface="+mn-lt"/>
                <a:ea typeface="Calibri" panose="020F0502020204030204" pitchFamily="34" charset="0"/>
                <a:cs typeface="Times New Roman" panose="02020603050405020304" pitchFamily="18" charset="0"/>
              </a:rPr>
              <a:t>Public and Media Pressure</a:t>
            </a:r>
          </a:p>
          <a:p>
            <a:endParaRPr lang="en-US" dirty="0">
              <a:solidFill>
                <a:schemeClr val="tx1"/>
              </a:solidFill>
              <a:latin typeface="+mn-lt"/>
            </a:endParaRPr>
          </a:p>
        </p:txBody>
      </p:sp>
      <p:pic>
        <p:nvPicPr>
          <p:cNvPr id="12" name="Picture 11" descr="A scale with a person's head and scales with a person's head and a person's head and a person's head and a person's head and a person's&#10;&#10;Description automatically generated">
            <a:extLst>
              <a:ext uri="{FF2B5EF4-FFF2-40B4-BE49-F238E27FC236}">
                <a16:creationId xmlns:a16="http://schemas.microsoft.com/office/drawing/2014/main" id="{DEF33693-0AA7-1888-7C32-ED5EBF934E62}"/>
              </a:ext>
            </a:extLst>
          </p:cNvPr>
          <p:cNvPicPr>
            <a:picLocks noChangeAspect="1"/>
          </p:cNvPicPr>
          <p:nvPr/>
        </p:nvPicPr>
        <p:blipFill>
          <a:blip r:embed="rId3"/>
          <a:stretch>
            <a:fillRect/>
          </a:stretch>
        </p:blipFill>
        <p:spPr>
          <a:xfrm>
            <a:off x="4789393" y="1045921"/>
            <a:ext cx="3966707" cy="3966707"/>
          </a:xfrm>
          <a:prstGeom prst="rect">
            <a:avLst/>
          </a:prstGeom>
        </p:spPr>
      </p:pic>
    </p:spTree>
    <p:extLst>
      <p:ext uri="{BB962C8B-B14F-4D97-AF65-F5344CB8AC3E}">
        <p14:creationId xmlns:p14="http://schemas.microsoft.com/office/powerpoint/2010/main" val="255585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813C2-0727-A75C-B4DA-6F85C87355AB}"/>
              </a:ext>
            </a:extLst>
          </p:cNvPr>
          <p:cNvSpPr>
            <a:spLocks noGrp="1"/>
          </p:cNvSpPr>
          <p:nvPr>
            <p:ph type="title"/>
          </p:nvPr>
        </p:nvSpPr>
        <p:spPr>
          <a:xfrm>
            <a:off x="135584" y="1941055"/>
            <a:ext cx="4045200" cy="1506300"/>
          </a:xfrm>
        </p:spPr>
        <p:txBody>
          <a:bodyPr wrap="square" anchor="b">
            <a:normAutofit fontScale="90000"/>
          </a:bodyPr>
          <a:lstStyle/>
          <a:p>
            <a:pPr>
              <a:lnSpc>
                <a:spcPct val="90000"/>
              </a:lnSpc>
            </a:pPr>
            <a:br>
              <a:rPr lang="en-US" sz="2400" b="1" dirty="0"/>
            </a:br>
            <a:r>
              <a:rPr lang="en-US" sz="3300" b="1" dirty="0">
                <a:solidFill>
                  <a:srgbClr val="FFC000"/>
                </a:solidFill>
                <a:latin typeface="+mn-lt"/>
              </a:rPr>
              <a:t>Part 2 </a:t>
            </a:r>
            <a:br>
              <a:rPr lang="en-US" sz="2400" b="1" dirty="0"/>
            </a:br>
            <a:br>
              <a:rPr lang="en-US" sz="2400" b="1" dirty="0"/>
            </a:br>
            <a:endParaRPr lang="en-US" sz="2400" b="1" dirty="0"/>
          </a:p>
        </p:txBody>
      </p:sp>
      <p:sp>
        <p:nvSpPr>
          <p:cNvPr id="9" name="Text Placeholder 3">
            <a:extLst>
              <a:ext uri="{FF2B5EF4-FFF2-40B4-BE49-F238E27FC236}">
                <a16:creationId xmlns:a16="http://schemas.microsoft.com/office/drawing/2014/main" id="{85E605B5-BEC2-D69A-131F-235EF1B44176}"/>
              </a:ext>
            </a:extLst>
          </p:cNvPr>
          <p:cNvSpPr>
            <a:spLocks noGrp="1"/>
          </p:cNvSpPr>
          <p:nvPr>
            <p:ph type="body" idx="2"/>
          </p:nvPr>
        </p:nvSpPr>
        <p:spPr>
          <a:xfrm>
            <a:off x="4636023" y="1869494"/>
            <a:ext cx="4452318" cy="1238250"/>
          </a:xfrm>
        </p:spPr>
        <p:txBody>
          <a:bodyPr/>
          <a:lstStyle/>
          <a:p>
            <a:pPr marL="114300" indent="0">
              <a:buNone/>
            </a:pPr>
            <a:r>
              <a:rPr lang="en-US" sz="3000" b="1" dirty="0">
                <a:latin typeface="+mn-lt"/>
              </a:rPr>
              <a:t>Preventative Measures</a:t>
            </a:r>
            <a:endParaRPr lang="en-US" sz="3000" dirty="0">
              <a:latin typeface="+mn-lt"/>
            </a:endParaRPr>
          </a:p>
        </p:txBody>
      </p:sp>
    </p:spTree>
    <p:extLst>
      <p:ext uri="{BB962C8B-B14F-4D97-AF65-F5344CB8AC3E}">
        <p14:creationId xmlns:p14="http://schemas.microsoft.com/office/powerpoint/2010/main" val="2789788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3409832-E8F6-85A7-4B32-0B514E911D64}"/>
              </a:ext>
            </a:extLst>
          </p:cNvPr>
          <p:cNvSpPr>
            <a:spLocks noGrp="1"/>
          </p:cNvSpPr>
          <p:nvPr>
            <p:ph type="title"/>
          </p:nvPr>
        </p:nvSpPr>
        <p:spPr>
          <a:xfrm>
            <a:off x="260679" y="231725"/>
            <a:ext cx="8368200" cy="686100"/>
          </a:xfrm>
        </p:spPr>
        <p:txBody>
          <a:bodyPr/>
          <a:lstStyle/>
          <a:p>
            <a:r>
              <a:rPr lang="en-US" b="1" dirty="0">
                <a:solidFill>
                  <a:srgbClr val="FFC000"/>
                </a:solidFill>
                <a:latin typeface="+mj-lt"/>
              </a:rPr>
              <a:t>Preventative Measures</a:t>
            </a:r>
          </a:p>
        </p:txBody>
      </p:sp>
      <p:sp>
        <p:nvSpPr>
          <p:cNvPr id="9" name="Text Placeholder 8">
            <a:extLst>
              <a:ext uri="{FF2B5EF4-FFF2-40B4-BE49-F238E27FC236}">
                <a16:creationId xmlns:a16="http://schemas.microsoft.com/office/drawing/2014/main" id="{18A17BD7-553C-D738-48C8-AAC480E7D8C4}"/>
              </a:ext>
            </a:extLst>
          </p:cNvPr>
          <p:cNvSpPr>
            <a:spLocks noGrp="1"/>
          </p:cNvSpPr>
          <p:nvPr>
            <p:ph type="body" idx="1"/>
          </p:nvPr>
        </p:nvSpPr>
        <p:spPr/>
        <p:txBody>
          <a:bodyPr/>
          <a:lstStyle/>
          <a:p>
            <a:pPr marR="0" indent="-457200">
              <a:lnSpc>
                <a:spcPct val="107000"/>
              </a:lnSpc>
              <a:spcBef>
                <a:spcPts val="0"/>
              </a:spcBef>
              <a:spcAft>
                <a:spcPts val="800"/>
              </a:spcAft>
              <a:buFont typeface="+mj-lt"/>
              <a:buAutoNum type="arabicPeriod"/>
            </a:pPr>
            <a:endParaRPr lang="en-US" sz="2000" kern="100" dirty="0">
              <a:effectLst/>
              <a:latin typeface="+mn-lt"/>
              <a:ea typeface="Calibri" panose="020F0502020204030204" pitchFamily="34" charset="0"/>
              <a:cs typeface="Times New Roman" panose="02020603050405020304" pitchFamily="18" charset="0"/>
            </a:endParaRPr>
          </a:p>
          <a:p>
            <a:endParaRPr lang="en-US" dirty="0"/>
          </a:p>
        </p:txBody>
      </p:sp>
      <p:sp>
        <p:nvSpPr>
          <p:cNvPr id="3" name="Text Placeholder 2">
            <a:extLst>
              <a:ext uri="{FF2B5EF4-FFF2-40B4-BE49-F238E27FC236}">
                <a16:creationId xmlns:a16="http://schemas.microsoft.com/office/drawing/2014/main" id="{068D1D3D-6134-91CF-37CF-C7A1C85CA3A7}"/>
              </a:ext>
            </a:extLst>
          </p:cNvPr>
          <p:cNvSpPr>
            <a:spLocks noGrp="1"/>
          </p:cNvSpPr>
          <p:nvPr>
            <p:ph type="body" idx="2"/>
          </p:nvPr>
        </p:nvSpPr>
        <p:spPr>
          <a:xfrm>
            <a:off x="4444779" y="1288911"/>
            <a:ext cx="4493807" cy="3622864"/>
          </a:xfrm>
        </p:spPr>
        <p:txBody>
          <a:bodyPr/>
          <a:lstStyle/>
          <a:p>
            <a:pPr marL="139700" indent="0">
              <a:buNone/>
            </a:pPr>
            <a:r>
              <a:rPr lang="en-US" sz="1600" b="1" dirty="0">
                <a:latin typeface="+mn-lt"/>
              </a:rPr>
              <a:t>Specific Measures</a:t>
            </a:r>
          </a:p>
          <a:p>
            <a:pPr marL="139700" indent="0">
              <a:buNone/>
            </a:pPr>
            <a:endParaRPr lang="en-US" sz="1600" dirty="0">
              <a:latin typeface="+mn-lt"/>
            </a:endParaRPr>
          </a:p>
          <a:p>
            <a:pPr>
              <a:buFont typeface="Arial" panose="020B0604020202020204" pitchFamily="34" charset="0"/>
              <a:buChar char="•"/>
            </a:pPr>
            <a:r>
              <a:rPr lang="en-US" sz="1600" kern="100" dirty="0">
                <a:effectLst/>
                <a:latin typeface="+mn-lt"/>
                <a:ea typeface="Calibri" panose="020F0502020204030204" pitchFamily="34" charset="0"/>
                <a:cs typeface="Times New Roman" panose="02020603050405020304" pitchFamily="18" charset="0"/>
              </a:rPr>
              <a:t>Eyewitness Identification Procedures</a:t>
            </a:r>
          </a:p>
          <a:p>
            <a:pPr>
              <a:buFont typeface="Arial" panose="020B0604020202020204" pitchFamily="34" charset="0"/>
              <a:buChar char="•"/>
            </a:pPr>
            <a:endParaRPr lang="en-US" sz="1600" kern="100" dirty="0">
              <a:effectLst/>
              <a:latin typeface="+mn-lt"/>
              <a:ea typeface="Calibri" panose="020F0502020204030204" pitchFamily="34" charset="0"/>
              <a:cs typeface="Times New Roman" panose="02020603050405020304" pitchFamily="18" charset="0"/>
            </a:endParaRPr>
          </a:p>
          <a:p>
            <a:pPr>
              <a:buFont typeface="Arial" panose="020B0604020202020204" pitchFamily="34" charset="0"/>
              <a:buChar char="•"/>
            </a:pPr>
            <a:r>
              <a:rPr lang="en-US" sz="1600" dirty="0">
                <a:effectLst/>
                <a:latin typeface="+mn-lt"/>
                <a:ea typeface="Calibri" panose="020F0502020204030204" pitchFamily="34" charset="0"/>
                <a:cs typeface="Times New Roman" panose="02020603050405020304" pitchFamily="18" charset="0"/>
              </a:rPr>
              <a:t>Forensic Science Reliability</a:t>
            </a:r>
          </a:p>
          <a:p>
            <a:pPr>
              <a:buFont typeface="Arial" panose="020B0604020202020204" pitchFamily="34" charset="0"/>
              <a:buChar char="•"/>
            </a:pPr>
            <a:endParaRPr lang="en-US" sz="1600" kern="100" dirty="0">
              <a:latin typeface="+mn-lt"/>
              <a:ea typeface="Calibri" panose="020F0502020204030204" pitchFamily="34" charset="0"/>
              <a:cs typeface="Times New Roman" panose="02020603050405020304" pitchFamily="18" charset="0"/>
            </a:endParaRPr>
          </a:p>
          <a:p>
            <a:pPr>
              <a:buFont typeface="Arial" panose="020B0604020202020204" pitchFamily="34" charset="0"/>
              <a:buChar char="•"/>
            </a:pPr>
            <a:r>
              <a:rPr lang="en-US" sz="1600" kern="100" dirty="0">
                <a:effectLst/>
                <a:latin typeface="+mn-lt"/>
                <a:ea typeface="Calibri" panose="020F0502020204030204" pitchFamily="34" charset="0"/>
                <a:cs typeface="Times New Roman" panose="02020603050405020304" pitchFamily="18" charset="0"/>
              </a:rPr>
              <a:t>Interrogation Reforms (recording; PEACE)</a:t>
            </a:r>
          </a:p>
          <a:p>
            <a:pPr>
              <a:buFont typeface="Arial" panose="020B0604020202020204" pitchFamily="34" charset="0"/>
              <a:buChar char="•"/>
            </a:pPr>
            <a:endParaRPr lang="en-US" sz="1600" kern="100" dirty="0">
              <a:effectLst/>
              <a:latin typeface="+mn-lt"/>
              <a:ea typeface="Calibri" panose="020F0502020204030204" pitchFamily="34" charset="0"/>
              <a:cs typeface="Times New Roman" panose="02020603050405020304" pitchFamily="18" charset="0"/>
            </a:endParaRPr>
          </a:p>
          <a:p>
            <a:pPr>
              <a:buFont typeface="Arial" panose="020B0604020202020204" pitchFamily="34" charset="0"/>
              <a:buChar char="•"/>
            </a:pPr>
            <a:r>
              <a:rPr lang="en-US" sz="1600" kern="100" dirty="0">
                <a:latin typeface="+mn-lt"/>
                <a:ea typeface="Calibri" panose="020F0502020204030204" pitchFamily="34" charset="0"/>
                <a:cs typeface="Times New Roman" panose="02020603050405020304" pitchFamily="18" charset="0"/>
              </a:rPr>
              <a:t>Improving Legal Representation</a:t>
            </a:r>
          </a:p>
          <a:p>
            <a:pPr>
              <a:buFont typeface="Arial" panose="020B0604020202020204" pitchFamily="34" charset="0"/>
              <a:buChar char="•"/>
            </a:pPr>
            <a:endParaRPr lang="en-US" sz="1600" kern="100" dirty="0">
              <a:latin typeface="+mn-lt"/>
              <a:ea typeface="Calibri" panose="020F0502020204030204" pitchFamily="34" charset="0"/>
              <a:cs typeface="Times New Roman" panose="02020603050405020304" pitchFamily="18" charset="0"/>
            </a:endParaRPr>
          </a:p>
          <a:p>
            <a:pPr>
              <a:buFont typeface="Arial" panose="020B0604020202020204" pitchFamily="34" charset="0"/>
              <a:buChar char="•"/>
            </a:pPr>
            <a:r>
              <a:rPr lang="en-US" sz="1600" kern="100" dirty="0">
                <a:latin typeface="+mn-lt"/>
                <a:ea typeface="Calibri" panose="020F0502020204030204" pitchFamily="34" charset="0"/>
                <a:cs typeface="Times New Roman" panose="02020603050405020304" pitchFamily="18" charset="0"/>
              </a:rPr>
              <a:t>Guidelines on Informant Testimony</a:t>
            </a:r>
            <a:endParaRPr lang="en-US" sz="1600" kern="100" dirty="0">
              <a:effectLst/>
              <a:latin typeface="+mn-lt"/>
              <a:ea typeface="Calibri" panose="020F0502020204030204" pitchFamily="34" charset="0"/>
              <a:cs typeface="Times New Roman" panose="02020603050405020304" pitchFamily="18" charset="0"/>
            </a:endParaRPr>
          </a:p>
          <a:p>
            <a:pPr>
              <a:buFont typeface="Arial" panose="020B0604020202020204" pitchFamily="34" charset="0"/>
              <a:buChar char="•"/>
            </a:pPr>
            <a:endParaRPr lang="en-US" dirty="0"/>
          </a:p>
        </p:txBody>
      </p:sp>
      <p:sp>
        <p:nvSpPr>
          <p:cNvPr id="10" name="TextBox 9">
            <a:extLst>
              <a:ext uri="{FF2B5EF4-FFF2-40B4-BE49-F238E27FC236}">
                <a16:creationId xmlns:a16="http://schemas.microsoft.com/office/drawing/2014/main" id="{FDC1E271-A5ED-CDE0-37E1-9F0C725F4B25}"/>
              </a:ext>
            </a:extLst>
          </p:cNvPr>
          <p:cNvSpPr txBox="1"/>
          <p:nvPr/>
        </p:nvSpPr>
        <p:spPr>
          <a:xfrm>
            <a:off x="166978" y="1322847"/>
            <a:ext cx="4405022" cy="5050229"/>
          </a:xfrm>
          <a:prstGeom prst="rect">
            <a:avLst/>
          </a:prstGeom>
          <a:noFill/>
        </p:spPr>
        <p:txBody>
          <a:bodyPr wrap="square" rtlCol="0">
            <a:spAutoFit/>
          </a:bodyPr>
          <a:lstStyle/>
          <a:p>
            <a:pPr marR="0">
              <a:lnSpc>
                <a:spcPct val="107000"/>
              </a:lnSpc>
              <a:spcBef>
                <a:spcPts val="0"/>
              </a:spcBef>
              <a:spcAft>
                <a:spcPts val="0"/>
              </a:spcAft>
              <a:buClr>
                <a:schemeClr val="tx1"/>
              </a:buClr>
            </a:pPr>
            <a:r>
              <a:rPr lang="en-US" sz="1600" b="1" kern="100" dirty="0">
                <a:solidFill>
                  <a:schemeClr val="tx1"/>
                </a:solidFill>
                <a:effectLst/>
                <a:latin typeface="+mn-lt"/>
                <a:ea typeface="Calibri" panose="020F0502020204030204" pitchFamily="34" charset="0"/>
                <a:cs typeface="Times New Roman" panose="02020603050405020304" pitchFamily="18" charset="0"/>
              </a:rPr>
              <a:t>General Measures</a:t>
            </a:r>
          </a:p>
          <a:p>
            <a:pPr marL="285750" marR="0" indent="-285750">
              <a:lnSpc>
                <a:spcPct val="107000"/>
              </a:lnSpc>
              <a:spcBef>
                <a:spcPts val="0"/>
              </a:spcBef>
              <a:spcAft>
                <a:spcPts val="0"/>
              </a:spcAft>
              <a:buClr>
                <a:schemeClr val="tx1"/>
              </a:buClr>
              <a:buFont typeface="Arial" panose="020B0604020202020204" pitchFamily="34" charset="0"/>
              <a:buChar char="•"/>
            </a:pPr>
            <a:endParaRPr lang="en-US" sz="1600" kern="100" dirty="0">
              <a:solidFill>
                <a:schemeClr val="tx1"/>
              </a:solidFill>
              <a:latin typeface="+mn-lt"/>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Clr>
                <a:schemeClr val="tx1"/>
              </a:buClr>
              <a:buFont typeface="Arial" panose="020B0604020202020204" pitchFamily="34" charset="0"/>
              <a:buChar char="•"/>
            </a:pPr>
            <a:r>
              <a:rPr lang="en-US" sz="1600" kern="100" dirty="0">
                <a:solidFill>
                  <a:schemeClr val="tx1"/>
                </a:solidFill>
                <a:effectLst/>
                <a:latin typeface="+mn-lt"/>
                <a:ea typeface="Calibri" panose="020F0502020204030204" pitchFamily="34" charset="0"/>
                <a:cs typeface="Times New Roman" panose="02020603050405020304" pitchFamily="18" charset="0"/>
              </a:rPr>
              <a:t>Prosecutorial Independence</a:t>
            </a:r>
          </a:p>
          <a:p>
            <a:pPr marL="285750" marR="0" indent="-285750">
              <a:lnSpc>
                <a:spcPct val="107000"/>
              </a:lnSpc>
              <a:spcBef>
                <a:spcPts val="0"/>
              </a:spcBef>
              <a:spcAft>
                <a:spcPts val="0"/>
              </a:spcAft>
              <a:buClr>
                <a:schemeClr val="tx1"/>
              </a:buClr>
              <a:buFont typeface="Arial" panose="020B0604020202020204" pitchFamily="34" charset="0"/>
              <a:buChar char="•"/>
            </a:pPr>
            <a:endParaRPr lang="en-US" sz="1600" kern="100" dirty="0">
              <a:solidFill>
                <a:schemeClr val="tx1"/>
              </a:solidFill>
              <a:latin typeface="+mn-lt"/>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Clr>
                <a:schemeClr val="tx1"/>
              </a:buClr>
              <a:buFont typeface="Arial" panose="020B0604020202020204" pitchFamily="34" charset="0"/>
              <a:buChar char="•"/>
            </a:pPr>
            <a:r>
              <a:rPr lang="en-US" sz="1600" kern="100" dirty="0">
                <a:solidFill>
                  <a:schemeClr val="tx1"/>
                </a:solidFill>
                <a:effectLst/>
                <a:latin typeface="+mn-lt"/>
                <a:ea typeface="Calibri" panose="020F0502020204030204" pitchFamily="34" charset="0"/>
                <a:cs typeface="Times New Roman" panose="02020603050405020304" pitchFamily="18" charset="0"/>
              </a:rPr>
              <a:t>Prosecutorial Supervision of Investigations</a:t>
            </a:r>
          </a:p>
          <a:p>
            <a:pPr marL="285750" marR="0" indent="-285750">
              <a:lnSpc>
                <a:spcPct val="107000"/>
              </a:lnSpc>
              <a:spcBef>
                <a:spcPts val="0"/>
              </a:spcBef>
              <a:spcAft>
                <a:spcPts val="0"/>
              </a:spcAft>
              <a:buClr>
                <a:schemeClr val="tx1"/>
              </a:buClr>
              <a:buFont typeface="Arial" panose="020B0604020202020204" pitchFamily="34" charset="0"/>
              <a:buChar char="•"/>
            </a:pPr>
            <a:endParaRPr lang="en-US" sz="1600" kern="100" dirty="0">
              <a:solidFill>
                <a:schemeClr val="tx1"/>
              </a:solidFill>
              <a:latin typeface="+mn-lt"/>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Clr>
                <a:schemeClr val="tx1"/>
              </a:buClr>
              <a:buFont typeface="Arial" panose="020B0604020202020204" pitchFamily="34" charset="0"/>
              <a:buChar char="•"/>
            </a:pPr>
            <a:r>
              <a:rPr lang="en-US" sz="1600" kern="100" dirty="0">
                <a:solidFill>
                  <a:schemeClr val="tx1"/>
                </a:solidFill>
                <a:effectLst/>
                <a:latin typeface="+mn-lt"/>
                <a:ea typeface="Calibri" panose="020F0502020204030204" pitchFamily="34" charset="0"/>
                <a:cs typeface="Times New Roman" panose="02020603050405020304" pitchFamily="18" charset="0"/>
              </a:rPr>
              <a:t>Guided</a:t>
            </a:r>
            <a:r>
              <a:rPr lang="en-US" sz="1600" kern="100" dirty="0">
                <a:solidFill>
                  <a:schemeClr val="tx1"/>
                </a:solidFill>
                <a:latin typeface="+mn-lt"/>
                <a:ea typeface="Calibri" panose="020F0502020204030204" pitchFamily="34" charset="0"/>
                <a:cs typeface="Times New Roman" panose="02020603050405020304" pitchFamily="18" charset="0"/>
              </a:rPr>
              <a:t> </a:t>
            </a:r>
            <a:r>
              <a:rPr lang="en-US" sz="1600" kern="100" dirty="0">
                <a:solidFill>
                  <a:schemeClr val="tx1"/>
                </a:solidFill>
                <a:effectLst/>
                <a:latin typeface="+mn-lt"/>
                <a:ea typeface="Calibri" panose="020F0502020204030204" pitchFamily="34" charset="0"/>
                <a:cs typeface="Times New Roman" panose="02020603050405020304" pitchFamily="18" charset="0"/>
              </a:rPr>
              <a:t>Prosecutorial Discretion</a:t>
            </a:r>
          </a:p>
          <a:p>
            <a:pPr marL="285750" marR="0" indent="-285750">
              <a:lnSpc>
                <a:spcPct val="107000"/>
              </a:lnSpc>
              <a:spcBef>
                <a:spcPts val="0"/>
              </a:spcBef>
              <a:spcAft>
                <a:spcPts val="0"/>
              </a:spcAft>
              <a:buClr>
                <a:schemeClr val="tx1"/>
              </a:buClr>
              <a:buFont typeface="Arial" panose="020B0604020202020204" pitchFamily="34" charset="0"/>
              <a:buChar char="•"/>
            </a:pPr>
            <a:endParaRPr lang="en-US" sz="1600" kern="100" dirty="0">
              <a:solidFill>
                <a:schemeClr val="tx1"/>
              </a:solidFill>
              <a:effectLst/>
              <a:latin typeface="+mn-lt"/>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Clr>
                <a:schemeClr val="tx1"/>
              </a:buClr>
              <a:buFont typeface="Arial" panose="020B0604020202020204" pitchFamily="34" charset="0"/>
              <a:buChar char="•"/>
            </a:pPr>
            <a:r>
              <a:rPr lang="en-US" sz="1600" kern="100" dirty="0">
                <a:solidFill>
                  <a:schemeClr val="tx1"/>
                </a:solidFill>
                <a:latin typeface="+mn-lt"/>
                <a:ea typeface="Calibri" panose="020F0502020204030204" pitchFamily="34" charset="0"/>
                <a:cs typeface="Times New Roman" panose="02020603050405020304" pitchFamily="18" charset="0"/>
              </a:rPr>
              <a:t>High Ethical Standards</a:t>
            </a:r>
          </a:p>
          <a:p>
            <a:pPr marL="285750" marR="0" indent="-285750">
              <a:lnSpc>
                <a:spcPct val="107000"/>
              </a:lnSpc>
              <a:spcBef>
                <a:spcPts val="0"/>
              </a:spcBef>
              <a:spcAft>
                <a:spcPts val="0"/>
              </a:spcAft>
              <a:buClr>
                <a:schemeClr val="tx1"/>
              </a:buClr>
              <a:buFont typeface="Arial" panose="020B0604020202020204" pitchFamily="34" charset="0"/>
              <a:buChar char="•"/>
            </a:pPr>
            <a:endParaRPr lang="en-US" sz="1600" kern="100" dirty="0">
              <a:solidFill>
                <a:schemeClr val="tx1"/>
              </a:solidFill>
              <a:latin typeface="+mn-lt"/>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Clr>
                <a:schemeClr val="tx1"/>
              </a:buClr>
              <a:buFont typeface="Arial" panose="020B0604020202020204" pitchFamily="34" charset="0"/>
              <a:buChar char="•"/>
            </a:pPr>
            <a:r>
              <a:rPr lang="en-US" sz="1600" kern="100" dirty="0">
                <a:solidFill>
                  <a:schemeClr val="tx1"/>
                </a:solidFill>
                <a:latin typeface="+mn-lt"/>
                <a:ea typeface="Calibri" panose="020F0502020204030204" pitchFamily="34" charset="0"/>
                <a:cs typeface="Times New Roman" panose="02020603050405020304" pitchFamily="18" charset="0"/>
              </a:rPr>
              <a:t>Stringent Rules on Disclosure of:</a:t>
            </a:r>
          </a:p>
          <a:p>
            <a:pPr marL="517525" marR="0" indent="-285750">
              <a:lnSpc>
                <a:spcPct val="107000"/>
              </a:lnSpc>
              <a:spcBef>
                <a:spcPts val="0"/>
              </a:spcBef>
              <a:spcAft>
                <a:spcPts val="0"/>
              </a:spcAft>
              <a:buClr>
                <a:schemeClr val="tx1"/>
              </a:buClr>
              <a:buFont typeface="Arial" panose="020B0604020202020204" pitchFamily="34" charset="0"/>
              <a:buChar char="•"/>
            </a:pPr>
            <a:r>
              <a:rPr lang="en-US" sz="1600" kern="100" dirty="0">
                <a:solidFill>
                  <a:schemeClr val="tx1"/>
                </a:solidFill>
                <a:latin typeface="+mn-lt"/>
                <a:ea typeface="Calibri" panose="020F0502020204030204" pitchFamily="34" charset="0"/>
                <a:cs typeface="Times New Roman" panose="02020603050405020304" pitchFamily="18" charset="0"/>
              </a:rPr>
              <a:t>Exculpatory Information </a:t>
            </a:r>
          </a:p>
          <a:p>
            <a:pPr marL="517525" marR="0" indent="-285750">
              <a:lnSpc>
                <a:spcPct val="107000"/>
              </a:lnSpc>
              <a:spcBef>
                <a:spcPts val="0"/>
              </a:spcBef>
              <a:spcAft>
                <a:spcPts val="0"/>
              </a:spcAft>
              <a:buClr>
                <a:schemeClr val="tx1"/>
              </a:buClr>
              <a:buFont typeface="Arial" panose="020B0604020202020204" pitchFamily="34" charset="0"/>
              <a:buChar char="•"/>
            </a:pPr>
            <a:r>
              <a:rPr lang="en-US" sz="1600" kern="100" dirty="0">
                <a:solidFill>
                  <a:schemeClr val="tx1"/>
                </a:solidFill>
                <a:latin typeface="+mn-lt"/>
                <a:ea typeface="Calibri" panose="020F0502020204030204" pitchFamily="34" charset="0"/>
                <a:cs typeface="Times New Roman" panose="02020603050405020304" pitchFamily="18" charset="0"/>
              </a:rPr>
              <a:t>Prior Witness Statements</a:t>
            </a:r>
          </a:p>
          <a:p>
            <a:pPr marL="517525" marR="0" indent="-285750">
              <a:lnSpc>
                <a:spcPct val="107000"/>
              </a:lnSpc>
              <a:spcBef>
                <a:spcPts val="0"/>
              </a:spcBef>
              <a:spcAft>
                <a:spcPts val="0"/>
              </a:spcAft>
              <a:buClr>
                <a:schemeClr val="tx1"/>
              </a:buClr>
              <a:buFont typeface="Arial" panose="020B0604020202020204" pitchFamily="34" charset="0"/>
              <a:buChar char="•"/>
            </a:pPr>
            <a:r>
              <a:rPr lang="en-US" sz="1600" kern="100" dirty="0">
                <a:solidFill>
                  <a:schemeClr val="tx1"/>
                </a:solidFill>
                <a:latin typeface="+mn-lt"/>
                <a:ea typeface="Calibri" panose="020F0502020204030204" pitchFamily="34" charset="0"/>
                <a:cs typeface="Times New Roman" panose="02020603050405020304" pitchFamily="18" charset="0"/>
              </a:rPr>
              <a:t>Witness Credibility information</a:t>
            </a:r>
            <a:endParaRPr lang="en-US" sz="1600" kern="100" dirty="0">
              <a:solidFill>
                <a:schemeClr val="tx1"/>
              </a:solidFill>
              <a:effectLst/>
              <a:latin typeface="+mn-lt"/>
              <a:ea typeface="Calibri" panose="020F0502020204030204" pitchFamily="34" charset="0"/>
              <a:cs typeface="Times New Roman" panose="02020603050405020304" pitchFamily="18" charset="0"/>
            </a:endParaRPr>
          </a:p>
          <a:p>
            <a:pPr marR="0">
              <a:lnSpc>
                <a:spcPct val="107000"/>
              </a:lnSpc>
              <a:spcBef>
                <a:spcPts val="0"/>
              </a:spcBef>
              <a:spcAft>
                <a:spcPts val="0"/>
              </a:spcAft>
            </a:pPr>
            <a:endParaRPr lang="en-US" sz="1600" b="1" kern="100" dirty="0">
              <a:solidFill>
                <a:schemeClr val="tx1"/>
              </a:solidFill>
              <a:effectLst/>
              <a:latin typeface="+mn-lt"/>
              <a:ea typeface="Calibri" panose="020F0502020204030204" pitchFamily="34" charset="0"/>
              <a:cs typeface="Times New Roman" panose="02020603050405020304" pitchFamily="18" charset="0"/>
            </a:endParaRPr>
          </a:p>
          <a:p>
            <a:pPr marR="0">
              <a:lnSpc>
                <a:spcPct val="107000"/>
              </a:lnSpc>
              <a:spcBef>
                <a:spcPts val="0"/>
              </a:spcBef>
              <a:spcAft>
                <a:spcPts val="0"/>
              </a:spcAft>
            </a:pPr>
            <a:endParaRPr lang="en-US" sz="1600" b="1" kern="100" dirty="0">
              <a:solidFill>
                <a:schemeClr val="tx1"/>
              </a:solidFill>
              <a:effectLst/>
              <a:latin typeface="+mn-lt"/>
              <a:ea typeface="Calibri" panose="020F0502020204030204" pitchFamily="34" charset="0"/>
              <a:cs typeface="Times New Roman" panose="02020603050405020304" pitchFamily="18" charset="0"/>
            </a:endParaRPr>
          </a:p>
          <a:p>
            <a:pPr marR="0">
              <a:lnSpc>
                <a:spcPct val="107000"/>
              </a:lnSpc>
              <a:spcBef>
                <a:spcPts val="0"/>
              </a:spcBef>
              <a:spcAft>
                <a:spcPts val="0"/>
              </a:spcAft>
            </a:pPr>
            <a:endParaRPr lang="en-US" sz="1600" b="1" kern="100" dirty="0">
              <a:solidFill>
                <a:schemeClr val="tx1"/>
              </a:solidFill>
              <a:effectLst/>
              <a:latin typeface="+mn-lt"/>
              <a:ea typeface="Calibri" panose="020F0502020204030204" pitchFamily="34" charset="0"/>
              <a:cs typeface="Times New Roman" panose="02020603050405020304" pitchFamily="18" charset="0"/>
            </a:endParaRPr>
          </a:p>
          <a:p>
            <a:pPr marR="0">
              <a:lnSpc>
                <a:spcPct val="107000"/>
              </a:lnSpc>
              <a:spcBef>
                <a:spcPts val="0"/>
              </a:spcBef>
              <a:spcAft>
                <a:spcPts val="0"/>
              </a:spcAft>
            </a:pPr>
            <a:endParaRPr lang="en-US" sz="1600" b="1" kern="100" dirty="0">
              <a:solidFill>
                <a:schemeClr val="tx1"/>
              </a:solidFill>
              <a:effectLst/>
              <a:latin typeface="+mn-lt"/>
              <a:ea typeface="Calibri" panose="020F0502020204030204" pitchFamily="34" charset="0"/>
              <a:cs typeface="Times New Roman" panose="02020603050405020304" pitchFamily="18" charset="0"/>
            </a:endParaRPr>
          </a:p>
          <a:p>
            <a:endParaRPr lang="en-US" dirty="0">
              <a:solidFill>
                <a:schemeClr val="tx1"/>
              </a:solidFill>
              <a:latin typeface="+mn-lt"/>
            </a:endParaRPr>
          </a:p>
        </p:txBody>
      </p:sp>
    </p:spTree>
    <p:extLst>
      <p:ext uri="{BB962C8B-B14F-4D97-AF65-F5344CB8AC3E}">
        <p14:creationId xmlns:p14="http://schemas.microsoft.com/office/powerpoint/2010/main" val="345324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813C2-0727-A75C-B4DA-6F85C87355AB}"/>
              </a:ext>
            </a:extLst>
          </p:cNvPr>
          <p:cNvSpPr>
            <a:spLocks noGrp="1"/>
          </p:cNvSpPr>
          <p:nvPr>
            <p:ph type="title"/>
          </p:nvPr>
        </p:nvSpPr>
        <p:spPr>
          <a:xfrm>
            <a:off x="135584" y="1941055"/>
            <a:ext cx="4045200" cy="1506300"/>
          </a:xfrm>
        </p:spPr>
        <p:txBody>
          <a:bodyPr wrap="square" anchor="b">
            <a:normAutofit fontScale="90000"/>
          </a:bodyPr>
          <a:lstStyle/>
          <a:p>
            <a:pPr>
              <a:lnSpc>
                <a:spcPct val="90000"/>
              </a:lnSpc>
            </a:pPr>
            <a:br>
              <a:rPr lang="en-US" sz="2400" b="1" dirty="0"/>
            </a:br>
            <a:r>
              <a:rPr lang="en-US" sz="3300" b="1" dirty="0">
                <a:solidFill>
                  <a:srgbClr val="FFC000"/>
                </a:solidFill>
                <a:latin typeface="+mn-lt"/>
              </a:rPr>
              <a:t>Part 3 </a:t>
            </a:r>
            <a:br>
              <a:rPr lang="en-US" sz="2400" b="1" dirty="0"/>
            </a:br>
            <a:br>
              <a:rPr lang="en-US" sz="2400" b="1" dirty="0"/>
            </a:br>
            <a:endParaRPr lang="en-US" sz="2400" b="1" dirty="0"/>
          </a:p>
        </p:txBody>
      </p:sp>
      <p:sp>
        <p:nvSpPr>
          <p:cNvPr id="9" name="Text Placeholder 3">
            <a:extLst>
              <a:ext uri="{FF2B5EF4-FFF2-40B4-BE49-F238E27FC236}">
                <a16:creationId xmlns:a16="http://schemas.microsoft.com/office/drawing/2014/main" id="{85E605B5-BEC2-D69A-131F-235EF1B44176}"/>
              </a:ext>
            </a:extLst>
          </p:cNvPr>
          <p:cNvSpPr>
            <a:spLocks noGrp="1"/>
          </p:cNvSpPr>
          <p:nvPr>
            <p:ph type="body" idx="2"/>
          </p:nvPr>
        </p:nvSpPr>
        <p:spPr>
          <a:xfrm>
            <a:off x="4636023" y="1869494"/>
            <a:ext cx="4452318" cy="1238250"/>
          </a:xfrm>
        </p:spPr>
        <p:txBody>
          <a:bodyPr/>
          <a:lstStyle/>
          <a:p>
            <a:pPr marL="114300" indent="0">
              <a:buNone/>
            </a:pPr>
            <a:r>
              <a:rPr lang="en-US" sz="3000" b="1" dirty="0">
                <a:latin typeface="+mn-lt"/>
              </a:rPr>
              <a:t>Corrective Measures</a:t>
            </a:r>
            <a:endParaRPr lang="en-US" sz="3000" dirty="0">
              <a:latin typeface="+mn-lt"/>
            </a:endParaRPr>
          </a:p>
        </p:txBody>
      </p:sp>
    </p:spTree>
    <p:extLst>
      <p:ext uri="{BB962C8B-B14F-4D97-AF65-F5344CB8AC3E}">
        <p14:creationId xmlns:p14="http://schemas.microsoft.com/office/powerpoint/2010/main" val="627422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DBCFC7-610C-DCA2-7C8F-64F40FC34D4D}"/>
              </a:ext>
            </a:extLst>
          </p:cNvPr>
          <p:cNvSpPr>
            <a:spLocks noGrp="1"/>
          </p:cNvSpPr>
          <p:nvPr>
            <p:ph type="title"/>
          </p:nvPr>
        </p:nvSpPr>
        <p:spPr>
          <a:xfrm>
            <a:off x="104968" y="231725"/>
            <a:ext cx="8368200" cy="686100"/>
          </a:xfrm>
        </p:spPr>
        <p:txBody>
          <a:bodyPr/>
          <a:lstStyle/>
          <a:p>
            <a:r>
              <a:rPr lang="en-US" b="1" dirty="0">
                <a:solidFill>
                  <a:srgbClr val="FFC000"/>
                </a:solidFill>
                <a:latin typeface="+mn-lt"/>
              </a:rPr>
              <a:t>Corrective Measures</a:t>
            </a:r>
          </a:p>
        </p:txBody>
      </p:sp>
      <p:sp>
        <p:nvSpPr>
          <p:cNvPr id="8" name="Text Placeholder 7">
            <a:extLst>
              <a:ext uri="{FF2B5EF4-FFF2-40B4-BE49-F238E27FC236}">
                <a16:creationId xmlns:a16="http://schemas.microsoft.com/office/drawing/2014/main" id="{2982ABFB-426E-9DB3-9C19-35BEC3F86A30}"/>
              </a:ext>
            </a:extLst>
          </p:cNvPr>
          <p:cNvSpPr>
            <a:spLocks noGrp="1"/>
          </p:cNvSpPr>
          <p:nvPr>
            <p:ph type="body" idx="1"/>
          </p:nvPr>
        </p:nvSpPr>
        <p:spPr>
          <a:xfrm>
            <a:off x="139461" y="1465971"/>
            <a:ext cx="4050875" cy="3078900"/>
          </a:xfrm>
        </p:spPr>
        <p:txBody>
          <a:bodyPr/>
          <a:lstStyle/>
          <a:p>
            <a:pPr marL="285750" indent="-285750"/>
            <a:r>
              <a:rPr lang="en-US" sz="1600" b="0" i="0" dirty="0">
                <a:solidFill>
                  <a:schemeClr val="tx1"/>
                </a:solidFill>
                <a:effectLst/>
                <a:latin typeface="+mn-lt"/>
              </a:rPr>
              <a:t>Habeas Corpus</a:t>
            </a:r>
          </a:p>
          <a:p>
            <a:pPr marL="285750" indent="-285750"/>
            <a:endParaRPr lang="en-US" sz="1600" b="0" i="0" dirty="0">
              <a:solidFill>
                <a:schemeClr val="tx1"/>
              </a:solidFill>
              <a:effectLst/>
              <a:latin typeface="+mn-lt"/>
            </a:endParaRPr>
          </a:p>
          <a:p>
            <a:pPr marL="285750" indent="-285750"/>
            <a:r>
              <a:rPr lang="en-US" sz="1600" kern="100" dirty="0">
                <a:latin typeface="+mn-lt"/>
                <a:ea typeface="Calibri" panose="020F0502020204030204" pitchFamily="34" charset="0"/>
                <a:cs typeface="Times New Roman" panose="02020603050405020304" pitchFamily="18" charset="0"/>
              </a:rPr>
              <a:t>Leveraging Technology and Forensics</a:t>
            </a:r>
          </a:p>
          <a:p>
            <a:pPr marL="285750" indent="-285750"/>
            <a:endParaRPr lang="en-US" sz="1600" kern="100" dirty="0">
              <a:latin typeface="+mn-lt"/>
              <a:ea typeface="Calibri" panose="020F0502020204030204" pitchFamily="34" charset="0"/>
              <a:cs typeface="Times New Roman" panose="02020603050405020304" pitchFamily="18" charset="0"/>
            </a:endParaRPr>
          </a:p>
          <a:p>
            <a:pPr marL="285750" indent="-285750"/>
            <a:r>
              <a:rPr lang="en-US" sz="1600" dirty="0">
                <a:solidFill>
                  <a:schemeClr val="tx1"/>
                </a:solidFill>
                <a:latin typeface="+mn-lt"/>
              </a:rPr>
              <a:t>Partnerships with Innocence Projects</a:t>
            </a:r>
          </a:p>
          <a:p>
            <a:pPr marL="285750" indent="-285750"/>
            <a:endParaRPr lang="en-US" sz="1600" dirty="0">
              <a:solidFill>
                <a:schemeClr val="tx1"/>
              </a:solidFill>
              <a:latin typeface="+mn-lt"/>
            </a:endParaRPr>
          </a:p>
          <a:p>
            <a:pPr marL="285750" indent="-285750">
              <a:lnSpc>
                <a:spcPct val="107000"/>
              </a:lnSpc>
            </a:pPr>
            <a:r>
              <a:rPr lang="en-US" sz="1600" kern="100" dirty="0">
                <a:effectLst/>
                <a:latin typeface="+mn-lt"/>
                <a:ea typeface="Calibri" panose="020F0502020204030204" pitchFamily="34" charset="0"/>
                <a:cs typeface="Times New Roman" panose="02020603050405020304" pitchFamily="18" charset="0"/>
              </a:rPr>
              <a:t>Creating Review Panels or Committees </a:t>
            </a:r>
          </a:p>
          <a:p>
            <a:pPr marL="0" marR="0" indent="0">
              <a:lnSpc>
                <a:spcPct val="107000"/>
              </a:lnSpc>
              <a:spcBef>
                <a:spcPts val="0"/>
              </a:spcBef>
              <a:spcAft>
                <a:spcPts val="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10" name="Picture 9">
            <a:extLst>
              <a:ext uri="{FF2B5EF4-FFF2-40B4-BE49-F238E27FC236}">
                <a16:creationId xmlns:a16="http://schemas.microsoft.com/office/drawing/2014/main" id="{3F3195C2-C895-F38B-E868-C5A4A118435E}"/>
              </a:ext>
            </a:extLst>
          </p:cNvPr>
          <p:cNvPicPr>
            <a:picLocks noChangeAspect="1"/>
          </p:cNvPicPr>
          <p:nvPr/>
        </p:nvPicPr>
        <p:blipFill>
          <a:blip r:embed="rId3"/>
          <a:stretch>
            <a:fillRect/>
          </a:stretch>
        </p:blipFill>
        <p:spPr>
          <a:xfrm>
            <a:off x="4387800" y="388620"/>
            <a:ext cx="4616738" cy="4523155"/>
          </a:xfrm>
          <a:prstGeom prst="rect">
            <a:avLst/>
          </a:prstGeom>
        </p:spPr>
      </p:pic>
    </p:spTree>
    <p:extLst>
      <p:ext uri="{BB962C8B-B14F-4D97-AF65-F5344CB8AC3E}">
        <p14:creationId xmlns:p14="http://schemas.microsoft.com/office/powerpoint/2010/main" val="325231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1167</Words>
  <Application>Microsoft Office PowerPoint</Application>
  <PresentationFormat>On-screen Show (16:9)</PresentationFormat>
  <Paragraphs>173</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 Black</vt:lpstr>
      <vt:lpstr>Arial</vt:lpstr>
      <vt:lpstr>Roboto Slab</vt:lpstr>
      <vt:lpstr>Roboto</vt:lpstr>
      <vt:lpstr>Calibri</vt:lpstr>
      <vt:lpstr>Marina</vt:lpstr>
      <vt:lpstr>Disclaimer</vt:lpstr>
      <vt:lpstr>  Wrongful Convictions: A Prosecutorial Perspective</vt:lpstr>
      <vt:lpstr>Framework</vt:lpstr>
      <vt:lpstr> Part 1   </vt:lpstr>
      <vt:lpstr>Common Causes of Wrongful Convictions</vt:lpstr>
      <vt:lpstr> Part 2   </vt:lpstr>
      <vt:lpstr>Preventative Measures</vt:lpstr>
      <vt:lpstr> Part 3   </vt:lpstr>
      <vt:lpstr>Corrective Measures</vt:lpstr>
      <vt:lpstr>“While the prosecutor at his best is one of the most beneficent forces in our society, when he acts from malice or other base motives, he is one of the worst.”</vt:lpstr>
      <vt:lpstr>Hvala!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2023-11-16T10:31:13Z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665d9ee-429a-4d5f-97cc-cfb56e044a6e_Enabled">
    <vt:lpwstr>true</vt:lpwstr>
  </property>
  <property fmtid="{D5CDD505-2E9C-101B-9397-08002B2CF9AE}" pid="3" name="MSIP_Label_1665d9ee-429a-4d5f-97cc-cfb56e044a6e_SetDate">
    <vt:lpwstr>2023-11-16T08:47:56Z</vt:lpwstr>
  </property>
  <property fmtid="{D5CDD505-2E9C-101B-9397-08002B2CF9AE}" pid="4" name="MSIP_Label_1665d9ee-429a-4d5f-97cc-cfb56e044a6e_Method">
    <vt:lpwstr>Privileged</vt:lpwstr>
  </property>
  <property fmtid="{D5CDD505-2E9C-101B-9397-08002B2CF9AE}" pid="5" name="MSIP_Label_1665d9ee-429a-4d5f-97cc-cfb56e044a6e_Name">
    <vt:lpwstr>1665d9ee-429a-4d5f-97cc-cfb56e044a6e</vt:lpwstr>
  </property>
  <property fmtid="{D5CDD505-2E9C-101B-9397-08002B2CF9AE}" pid="6" name="MSIP_Label_1665d9ee-429a-4d5f-97cc-cfb56e044a6e_SiteId">
    <vt:lpwstr>66cf5074-5afe-48d1-a691-a12b2121f44b</vt:lpwstr>
  </property>
  <property fmtid="{D5CDD505-2E9C-101B-9397-08002B2CF9AE}" pid="7" name="MSIP_Label_1665d9ee-429a-4d5f-97cc-cfb56e044a6e_ActionId">
    <vt:lpwstr>41edd39d-dfee-479a-b86c-ff8a3ee071d1</vt:lpwstr>
  </property>
  <property fmtid="{D5CDD505-2E9C-101B-9397-08002B2CF9AE}" pid="8" name="MSIP_Label_1665d9ee-429a-4d5f-97cc-cfb56e044a6e_ContentBits">
    <vt:lpwstr>0</vt:lpwstr>
  </property>
</Properties>
</file>