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sldIdLst>
    <p:sldId id="256" r:id="rId2"/>
    <p:sldId id="258" r:id="rId3"/>
    <p:sldId id="257" r:id="rId4"/>
    <p:sldId id="259" r:id="rId5"/>
    <p:sldId id="264" r:id="rId6"/>
    <p:sldId id="267" r:id="rId7"/>
    <p:sldId id="265" r:id="rId8"/>
    <p:sldId id="268" r:id="rId9"/>
    <p:sldId id="266" r:id="rId10"/>
    <p:sldId id="262"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38678C-D1E2-4AAB-9CDB-6D1D28F8D32A}">
          <p14:sldIdLst>
            <p14:sldId id="256"/>
            <p14:sldId id="258"/>
            <p14:sldId id="257"/>
            <p14:sldId id="259"/>
            <p14:sldId id="264"/>
            <p14:sldId id="267"/>
            <p14:sldId id="265"/>
            <p14:sldId id="268"/>
            <p14:sldId id="266"/>
            <p14:sldId id="262"/>
            <p14:sldId id="269"/>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06BD6-88D5-4BF1-9736-A0EE93FF3DB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C38177F-1A59-468B-A0DE-8A986DEDF055}">
      <dgm:prSet phldrT="[Text]"/>
      <dgm:spPr>
        <a:solidFill>
          <a:srgbClr val="002060"/>
        </a:solidFill>
      </dgm:spPr>
      <dgm:t>
        <a:bodyPr/>
        <a:lstStyle/>
        <a:p>
          <a:r>
            <a:rPr lang="hr-HR" dirty="0"/>
            <a:t>Čl. 6. </a:t>
          </a:r>
          <a:endParaRPr lang="en-US" dirty="0"/>
        </a:p>
      </dgm:t>
    </dgm:pt>
    <dgm:pt modelId="{DBCB2444-59CD-4C14-9B27-271782D56A6A}" type="parTrans" cxnId="{46261FAD-6134-4C04-ABD7-A16C2420AB19}">
      <dgm:prSet/>
      <dgm:spPr/>
      <dgm:t>
        <a:bodyPr/>
        <a:lstStyle/>
        <a:p>
          <a:endParaRPr lang="en-US"/>
        </a:p>
      </dgm:t>
    </dgm:pt>
    <dgm:pt modelId="{55BB4764-D6CA-47DF-89D1-5BC064BCF320}" type="sibTrans" cxnId="{46261FAD-6134-4C04-ABD7-A16C2420AB19}">
      <dgm:prSet/>
      <dgm:spPr/>
      <dgm:t>
        <a:bodyPr/>
        <a:lstStyle/>
        <a:p>
          <a:endParaRPr lang="en-US"/>
        </a:p>
      </dgm:t>
    </dgm:pt>
    <dgm:pt modelId="{DDC71EC2-7283-4E9A-90E7-87D0200E4FEB}">
      <dgm:prSet phldrT="[Text]"/>
      <dgm:spPr>
        <a:solidFill>
          <a:schemeClr val="accent3">
            <a:lumMod val="75000"/>
          </a:schemeClr>
        </a:solidFill>
      </dgm:spPr>
      <dgm:t>
        <a:bodyPr/>
        <a:lstStyle/>
        <a:p>
          <a:r>
            <a:rPr lang="hr-HR" dirty="0"/>
            <a:t>Čl. 13. – nije </a:t>
          </a:r>
          <a:r>
            <a:rPr lang="hr-HR" i="1" dirty="0" err="1"/>
            <a:t>lex</a:t>
          </a:r>
          <a:r>
            <a:rPr lang="hr-HR" i="1" dirty="0"/>
            <a:t> </a:t>
          </a:r>
          <a:r>
            <a:rPr lang="hr-HR" i="1" dirty="0" err="1"/>
            <a:t>specialis</a:t>
          </a:r>
          <a:endParaRPr lang="en-US" i="1" dirty="0"/>
        </a:p>
      </dgm:t>
    </dgm:pt>
    <dgm:pt modelId="{3892813C-D412-4689-9597-2F63536E91C0}" type="parTrans" cxnId="{CF58722A-1C7D-428B-9F81-0F48699618D9}">
      <dgm:prSet/>
      <dgm:spPr/>
      <dgm:t>
        <a:bodyPr/>
        <a:lstStyle/>
        <a:p>
          <a:endParaRPr lang="en-US"/>
        </a:p>
      </dgm:t>
    </dgm:pt>
    <dgm:pt modelId="{7084BC82-5F9F-44F8-87BD-C728C41EBEEC}" type="sibTrans" cxnId="{CF58722A-1C7D-428B-9F81-0F48699618D9}">
      <dgm:prSet/>
      <dgm:spPr/>
      <dgm:t>
        <a:bodyPr/>
        <a:lstStyle/>
        <a:p>
          <a:endParaRPr lang="en-US"/>
        </a:p>
      </dgm:t>
    </dgm:pt>
    <dgm:pt modelId="{A44BF9A2-B62E-4F22-8790-6F73E846F39A}">
      <dgm:prSet phldrT="[Text]"/>
      <dgm:spPr>
        <a:solidFill>
          <a:schemeClr val="accent3">
            <a:lumMod val="60000"/>
            <a:lumOff val="40000"/>
          </a:schemeClr>
        </a:solidFill>
      </dgm:spPr>
      <dgm:t>
        <a:bodyPr/>
        <a:lstStyle/>
        <a:p>
          <a:r>
            <a:rPr lang="hr-HR" dirty="0"/>
            <a:t>Čl. 2. Protokola 7. : velika margina diskrecije</a:t>
          </a:r>
          <a:endParaRPr lang="en-US" dirty="0"/>
        </a:p>
      </dgm:t>
    </dgm:pt>
    <dgm:pt modelId="{BBC316DE-66D8-47ED-8FAD-A0E80312969E}" type="parTrans" cxnId="{A3A6FDBD-AA5D-49A6-90EA-2C21D87D9E61}">
      <dgm:prSet/>
      <dgm:spPr/>
      <dgm:t>
        <a:bodyPr/>
        <a:lstStyle/>
        <a:p>
          <a:endParaRPr lang="en-US"/>
        </a:p>
      </dgm:t>
    </dgm:pt>
    <dgm:pt modelId="{3A32D721-55EB-47CB-836E-6016758334DB}" type="sibTrans" cxnId="{A3A6FDBD-AA5D-49A6-90EA-2C21D87D9E61}">
      <dgm:prSet/>
      <dgm:spPr/>
      <dgm:t>
        <a:bodyPr/>
        <a:lstStyle/>
        <a:p>
          <a:endParaRPr lang="en-US"/>
        </a:p>
      </dgm:t>
    </dgm:pt>
    <dgm:pt modelId="{371D1EEE-273C-4210-9EFB-070D1B57C451}" type="pres">
      <dgm:prSet presAssocID="{E0D06BD6-88D5-4BF1-9736-A0EE93FF3DBF}" presName="linear" presStyleCnt="0">
        <dgm:presLayoutVars>
          <dgm:dir/>
          <dgm:animLvl val="lvl"/>
          <dgm:resizeHandles val="exact"/>
        </dgm:presLayoutVars>
      </dgm:prSet>
      <dgm:spPr/>
    </dgm:pt>
    <dgm:pt modelId="{4A260572-1984-46A0-B05B-C070F2A8C9CB}" type="pres">
      <dgm:prSet presAssocID="{CC38177F-1A59-468B-A0DE-8A986DEDF055}" presName="parentLin" presStyleCnt="0"/>
      <dgm:spPr/>
    </dgm:pt>
    <dgm:pt modelId="{24E209D3-D46F-427C-8D48-11E5AE316ABE}" type="pres">
      <dgm:prSet presAssocID="{CC38177F-1A59-468B-A0DE-8A986DEDF055}" presName="parentLeftMargin" presStyleLbl="node1" presStyleIdx="0" presStyleCnt="3"/>
      <dgm:spPr/>
    </dgm:pt>
    <dgm:pt modelId="{63E84815-F1D4-4AD7-B97F-2A5CCF440B90}" type="pres">
      <dgm:prSet presAssocID="{CC38177F-1A59-468B-A0DE-8A986DEDF055}" presName="parentText" presStyleLbl="node1" presStyleIdx="0" presStyleCnt="3">
        <dgm:presLayoutVars>
          <dgm:chMax val="0"/>
          <dgm:bulletEnabled val="1"/>
        </dgm:presLayoutVars>
      </dgm:prSet>
      <dgm:spPr/>
    </dgm:pt>
    <dgm:pt modelId="{045F81F6-5296-43CE-B6A4-3A8EB376955E}" type="pres">
      <dgm:prSet presAssocID="{CC38177F-1A59-468B-A0DE-8A986DEDF055}" presName="negativeSpace" presStyleCnt="0"/>
      <dgm:spPr/>
    </dgm:pt>
    <dgm:pt modelId="{360A82F2-BA1B-45D5-AA06-074A53FC88F9}" type="pres">
      <dgm:prSet presAssocID="{CC38177F-1A59-468B-A0DE-8A986DEDF055}" presName="childText" presStyleLbl="conFgAcc1" presStyleIdx="0" presStyleCnt="3">
        <dgm:presLayoutVars>
          <dgm:bulletEnabled val="1"/>
        </dgm:presLayoutVars>
      </dgm:prSet>
      <dgm:spPr/>
    </dgm:pt>
    <dgm:pt modelId="{23A2E767-CD1C-47C2-A7D8-019905C56711}" type="pres">
      <dgm:prSet presAssocID="{55BB4764-D6CA-47DF-89D1-5BC064BCF320}" presName="spaceBetweenRectangles" presStyleCnt="0"/>
      <dgm:spPr/>
    </dgm:pt>
    <dgm:pt modelId="{9D914680-3CBA-40E0-AFF0-20B7182F3CEB}" type="pres">
      <dgm:prSet presAssocID="{DDC71EC2-7283-4E9A-90E7-87D0200E4FEB}" presName="parentLin" presStyleCnt="0"/>
      <dgm:spPr/>
    </dgm:pt>
    <dgm:pt modelId="{5ACE8CE8-D29D-46E7-8592-E3CE25F63FEB}" type="pres">
      <dgm:prSet presAssocID="{DDC71EC2-7283-4E9A-90E7-87D0200E4FEB}" presName="parentLeftMargin" presStyleLbl="node1" presStyleIdx="0" presStyleCnt="3"/>
      <dgm:spPr/>
    </dgm:pt>
    <dgm:pt modelId="{19BD9684-9310-4C38-9B9D-D3AB52D7BF24}" type="pres">
      <dgm:prSet presAssocID="{DDC71EC2-7283-4E9A-90E7-87D0200E4FEB}" presName="parentText" presStyleLbl="node1" presStyleIdx="1" presStyleCnt="3" custLinFactNeighborX="-1673" custLinFactNeighborY="-3610">
        <dgm:presLayoutVars>
          <dgm:chMax val="0"/>
          <dgm:bulletEnabled val="1"/>
        </dgm:presLayoutVars>
      </dgm:prSet>
      <dgm:spPr/>
    </dgm:pt>
    <dgm:pt modelId="{36852368-36D8-4A9F-9CE9-106C44C2D1DC}" type="pres">
      <dgm:prSet presAssocID="{DDC71EC2-7283-4E9A-90E7-87D0200E4FEB}" presName="negativeSpace" presStyleCnt="0"/>
      <dgm:spPr/>
    </dgm:pt>
    <dgm:pt modelId="{0ECA7618-45D4-46CB-9678-17B937703EBC}" type="pres">
      <dgm:prSet presAssocID="{DDC71EC2-7283-4E9A-90E7-87D0200E4FEB}" presName="childText" presStyleLbl="conFgAcc1" presStyleIdx="1" presStyleCnt="3">
        <dgm:presLayoutVars>
          <dgm:bulletEnabled val="1"/>
        </dgm:presLayoutVars>
      </dgm:prSet>
      <dgm:spPr/>
    </dgm:pt>
    <dgm:pt modelId="{0A6C64B1-F50F-46A0-B257-187987ABA91B}" type="pres">
      <dgm:prSet presAssocID="{7084BC82-5F9F-44F8-87BD-C728C41EBEEC}" presName="spaceBetweenRectangles" presStyleCnt="0"/>
      <dgm:spPr/>
    </dgm:pt>
    <dgm:pt modelId="{79E8D18F-D5B1-4C1C-AEC1-560DA2B891AB}" type="pres">
      <dgm:prSet presAssocID="{A44BF9A2-B62E-4F22-8790-6F73E846F39A}" presName="parentLin" presStyleCnt="0"/>
      <dgm:spPr/>
    </dgm:pt>
    <dgm:pt modelId="{F3C2107A-465B-4120-8365-134A8AFCD349}" type="pres">
      <dgm:prSet presAssocID="{A44BF9A2-B62E-4F22-8790-6F73E846F39A}" presName="parentLeftMargin" presStyleLbl="node1" presStyleIdx="1" presStyleCnt="3"/>
      <dgm:spPr/>
    </dgm:pt>
    <dgm:pt modelId="{3D4A868D-EF39-48E5-999C-3957063D37FB}" type="pres">
      <dgm:prSet presAssocID="{A44BF9A2-B62E-4F22-8790-6F73E846F39A}" presName="parentText" presStyleLbl="node1" presStyleIdx="2" presStyleCnt="3">
        <dgm:presLayoutVars>
          <dgm:chMax val="0"/>
          <dgm:bulletEnabled val="1"/>
        </dgm:presLayoutVars>
      </dgm:prSet>
      <dgm:spPr/>
    </dgm:pt>
    <dgm:pt modelId="{E9E65CE1-C8D6-417A-8828-B78290CD50F9}" type="pres">
      <dgm:prSet presAssocID="{A44BF9A2-B62E-4F22-8790-6F73E846F39A}" presName="negativeSpace" presStyleCnt="0"/>
      <dgm:spPr/>
    </dgm:pt>
    <dgm:pt modelId="{0082AD18-F165-4FA2-AAAD-342D3F693460}" type="pres">
      <dgm:prSet presAssocID="{A44BF9A2-B62E-4F22-8790-6F73E846F39A}" presName="childText" presStyleLbl="conFgAcc1" presStyleIdx="2" presStyleCnt="3">
        <dgm:presLayoutVars>
          <dgm:bulletEnabled val="1"/>
        </dgm:presLayoutVars>
      </dgm:prSet>
      <dgm:spPr/>
    </dgm:pt>
  </dgm:ptLst>
  <dgm:cxnLst>
    <dgm:cxn modelId="{DC458B20-ACA0-4115-88CB-DE23E07C6038}" type="presOf" srcId="{CC38177F-1A59-468B-A0DE-8A986DEDF055}" destId="{24E209D3-D46F-427C-8D48-11E5AE316ABE}" srcOrd="0" destOrd="0" presId="urn:microsoft.com/office/officeart/2005/8/layout/list1"/>
    <dgm:cxn modelId="{CF58722A-1C7D-428B-9F81-0F48699618D9}" srcId="{E0D06BD6-88D5-4BF1-9736-A0EE93FF3DBF}" destId="{DDC71EC2-7283-4E9A-90E7-87D0200E4FEB}" srcOrd="1" destOrd="0" parTransId="{3892813C-D412-4689-9597-2F63536E91C0}" sibTransId="{7084BC82-5F9F-44F8-87BD-C728C41EBEEC}"/>
    <dgm:cxn modelId="{16433A47-7149-42B2-A2C5-08E348DAED16}" type="presOf" srcId="{A44BF9A2-B62E-4F22-8790-6F73E846F39A}" destId="{3D4A868D-EF39-48E5-999C-3957063D37FB}" srcOrd="1" destOrd="0" presId="urn:microsoft.com/office/officeart/2005/8/layout/list1"/>
    <dgm:cxn modelId="{5E52556A-62EE-442D-8E4D-CE60293F29F9}" type="presOf" srcId="{E0D06BD6-88D5-4BF1-9736-A0EE93FF3DBF}" destId="{371D1EEE-273C-4210-9EFB-070D1B57C451}" srcOrd="0" destOrd="0" presId="urn:microsoft.com/office/officeart/2005/8/layout/list1"/>
    <dgm:cxn modelId="{CEC23D4F-A49C-40C4-9713-475571046DFF}" type="presOf" srcId="{DDC71EC2-7283-4E9A-90E7-87D0200E4FEB}" destId="{5ACE8CE8-D29D-46E7-8592-E3CE25F63FEB}" srcOrd="0" destOrd="0" presId="urn:microsoft.com/office/officeart/2005/8/layout/list1"/>
    <dgm:cxn modelId="{DC2A138E-D598-42D9-B281-182CB2835568}" type="presOf" srcId="{A44BF9A2-B62E-4F22-8790-6F73E846F39A}" destId="{F3C2107A-465B-4120-8365-134A8AFCD349}" srcOrd="0" destOrd="0" presId="urn:microsoft.com/office/officeart/2005/8/layout/list1"/>
    <dgm:cxn modelId="{6D201EAD-475A-40CF-B4C9-2E2855320976}" type="presOf" srcId="{DDC71EC2-7283-4E9A-90E7-87D0200E4FEB}" destId="{19BD9684-9310-4C38-9B9D-D3AB52D7BF24}" srcOrd="1" destOrd="0" presId="urn:microsoft.com/office/officeart/2005/8/layout/list1"/>
    <dgm:cxn modelId="{46261FAD-6134-4C04-ABD7-A16C2420AB19}" srcId="{E0D06BD6-88D5-4BF1-9736-A0EE93FF3DBF}" destId="{CC38177F-1A59-468B-A0DE-8A986DEDF055}" srcOrd="0" destOrd="0" parTransId="{DBCB2444-59CD-4C14-9B27-271782D56A6A}" sibTransId="{55BB4764-D6CA-47DF-89D1-5BC064BCF320}"/>
    <dgm:cxn modelId="{EDD14AB8-D105-4A24-A0CE-C4C11A1F9F65}" type="presOf" srcId="{CC38177F-1A59-468B-A0DE-8A986DEDF055}" destId="{63E84815-F1D4-4AD7-B97F-2A5CCF440B90}" srcOrd="1" destOrd="0" presId="urn:microsoft.com/office/officeart/2005/8/layout/list1"/>
    <dgm:cxn modelId="{A3A6FDBD-AA5D-49A6-90EA-2C21D87D9E61}" srcId="{E0D06BD6-88D5-4BF1-9736-A0EE93FF3DBF}" destId="{A44BF9A2-B62E-4F22-8790-6F73E846F39A}" srcOrd="2" destOrd="0" parTransId="{BBC316DE-66D8-47ED-8FAD-A0E80312969E}" sibTransId="{3A32D721-55EB-47CB-836E-6016758334DB}"/>
    <dgm:cxn modelId="{1941FEE9-20E8-402D-8E25-0F80FF1B4830}" type="presParOf" srcId="{371D1EEE-273C-4210-9EFB-070D1B57C451}" destId="{4A260572-1984-46A0-B05B-C070F2A8C9CB}" srcOrd="0" destOrd="0" presId="urn:microsoft.com/office/officeart/2005/8/layout/list1"/>
    <dgm:cxn modelId="{D7965169-2C23-4238-BBAF-82C9AB68AB3E}" type="presParOf" srcId="{4A260572-1984-46A0-B05B-C070F2A8C9CB}" destId="{24E209D3-D46F-427C-8D48-11E5AE316ABE}" srcOrd="0" destOrd="0" presId="urn:microsoft.com/office/officeart/2005/8/layout/list1"/>
    <dgm:cxn modelId="{D3113899-0050-4A74-BFAA-6E93E50B7451}" type="presParOf" srcId="{4A260572-1984-46A0-B05B-C070F2A8C9CB}" destId="{63E84815-F1D4-4AD7-B97F-2A5CCF440B90}" srcOrd="1" destOrd="0" presId="urn:microsoft.com/office/officeart/2005/8/layout/list1"/>
    <dgm:cxn modelId="{9AF83FDB-EA0A-49D4-993E-D22E395EE995}" type="presParOf" srcId="{371D1EEE-273C-4210-9EFB-070D1B57C451}" destId="{045F81F6-5296-43CE-B6A4-3A8EB376955E}" srcOrd="1" destOrd="0" presId="urn:microsoft.com/office/officeart/2005/8/layout/list1"/>
    <dgm:cxn modelId="{CD36CA31-9F65-4DFE-9B91-5C0E13507914}" type="presParOf" srcId="{371D1EEE-273C-4210-9EFB-070D1B57C451}" destId="{360A82F2-BA1B-45D5-AA06-074A53FC88F9}" srcOrd="2" destOrd="0" presId="urn:microsoft.com/office/officeart/2005/8/layout/list1"/>
    <dgm:cxn modelId="{2792DD44-D28E-4127-A594-561BC640D616}" type="presParOf" srcId="{371D1EEE-273C-4210-9EFB-070D1B57C451}" destId="{23A2E767-CD1C-47C2-A7D8-019905C56711}" srcOrd="3" destOrd="0" presId="urn:microsoft.com/office/officeart/2005/8/layout/list1"/>
    <dgm:cxn modelId="{FBAEA7E5-657B-4B46-B8FF-0BA9B739153C}" type="presParOf" srcId="{371D1EEE-273C-4210-9EFB-070D1B57C451}" destId="{9D914680-3CBA-40E0-AFF0-20B7182F3CEB}" srcOrd="4" destOrd="0" presId="urn:microsoft.com/office/officeart/2005/8/layout/list1"/>
    <dgm:cxn modelId="{ACE7C534-F980-4FFC-998A-391C7E1E8D73}" type="presParOf" srcId="{9D914680-3CBA-40E0-AFF0-20B7182F3CEB}" destId="{5ACE8CE8-D29D-46E7-8592-E3CE25F63FEB}" srcOrd="0" destOrd="0" presId="urn:microsoft.com/office/officeart/2005/8/layout/list1"/>
    <dgm:cxn modelId="{0623D522-D5A2-40FC-97F8-C90737966FE9}" type="presParOf" srcId="{9D914680-3CBA-40E0-AFF0-20B7182F3CEB}" destId="{19BD9684-9310-4C38-9B9D-D3AB52D7BF24}" srcOrd="1" destOrd="0" presId="urn:microsoft.com/office/officeart/2005/8/layout/list1"/>
    <dgm:cxn modelId="{37BFCFB7-FADD-4E74-BA19-F0F6EEBB2BFE}" type="presParOf" srcId="{371D1EEE-273C-4210-9EFB-070D1B57C451}" destId="{36852368-36D8-4A9F-9CE9-106C44C2D1DC}" srcOrd="5" destOrd="0" presId="urn:microsoft.com/office/officeart/2005/8/layout/list1"/>
    <dgm:cxn modelId="{C0F25382-07B9-40C6-B844-A753E2DDC2CB}" type="presParOf" srcId="{371D1EEE-273C-4210-9EFB-070D1B57C451}" destId="{0ECA7618-45D4-46CB-9678-17B937703EBC}" srcOrd="6" destOrd="0" presId="urn:microsoft.com/office/officeart/2005/8/layout/list1"/>
    <dgm:cxn modelId="{B2A72217-2998-44EA-A55B-E80006850F11}" type="presParOf" srcId="{371D1EEE-273C-4210-9EFB-070D1B57C451}" destId="{0A6C64B1-F50F-46A0-B257-187987ABA91B}" srcOrd="7" destOrd="0" presId="urn:microsoft.com/office/officeart/2005/8/layout/list1"/>
    <dgm:cxn modelId="{A8FD98DE-C058-4AA9-A022-121BBCB5446D}" type="presParOf" srcId="{371D1EEE-273C-4210-9EFB-070D1B57C451}" destId="{79E8D18F-D5B1-4C1C-AEC1-560DA2B891AB}" srcOrd="8" destOrd="0" presId="urn:microsoft.com/office/officeart/2005/8/layout/list1"/>
    <dgm:cxn modelId="{326A9921-D388-46C0-A10C-D2E76F606742}" type="presParOf" srcId="{79E8D18F-D5B1-4C1C-AEC1-560DA2B891AB}" destId="{F3C2107A-465B-4120-8365-134A8AFCD349}" srcOrd="0" destOrd="0" presId="urn:microsoft.com/office/officeart/2005/8/layout/list1"/>
    <dgm:cxn modelId="{5CBC0D5F-78AF-47DD-B2F7-57495DD90A96}" type="presParOf" srcId="{79E8D18F-D5B1-4C1C-AEC1-560DA2B891AB}" destId="{3D4A868D-EF39-48E5-999C-3957063D37FB}" srcOrd="1" destOrd="0" presId="urn:microsoft.com/office/officeart/2005/8/layout/list1"/>
    <dgm:cxn modelId="{00D2C31A-7642-436D-948B-236C686EC83A}" type="presParOf" srcId="{371D1EEE-273C-4210-9EFB-070D1B57C451}" destId="{E9E65CE1-C8D6-417A-8828-B78290CD50F9}" srcOrd="9" destOrd="0" presId="urn:microsoft.com/office/officeart/2005/8/layout/list1"/>
    <dgm:cxn modelId="{FF453F19-E156-4914-9180-952FC106BACD}" type="presParOf" srcId="{371D1EEE-273C-4210-9EFB-070D1B57C451}" destId="{0082AD18-F165-4FA2-AAAD-342D3F69346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A82F2-BA1B-45D5-AA06-074A53FC88F9}">
      <dsp:nvSpPr>
        <dsp:cNvPr id="0" name=""/>
        <dsp:cNvSpPr/>
      </dsp:nvSpPr>
      <dsp:spPr>
        <a:xfrm>
          <a:off x="0" y="708849"/>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E84815-F1D4-4AD7-B97F-2A5CCF440B90}">
      <dsp:nvSpPr>
        <dsp:cNvPr id="0" name=""/>
        <dsp:cNvSpPr/>
      </dsp:nvSpPr>
      <dsp:spPr>
        <a:xfrm>
          <a:off x="525780" y="280809"/>
          <a:ext cx="7360920" cy="85608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hr-HR" sz="2900" kern="1200" dirty="0"/>
            <a:t>Čl. 6. </a:t>
          </a:r>
          <a:endParaRPr lang="en-US" sz="2900" kern="1200" dirty="0"/>
        </a:p>
      </dsp:txBody>
      <dsp:txXfrm>
        <a:off x="567570" y="322599"/>
        <a:ext cx="7277340" cy="772500"/>
      </dsp:txXfrm>
    </dsp:sp>
    <dsp:sp modelId="{0ECA7618-45D4-46CB-9678-17B937703EBC}">
      <dsp:nvSpPr>
        <dsp:cNvPr id="0" name=""/>
        <dsp:cNvSpPr/>
      </dsp:nvSpPr>
      <dsp:spPr>
        <a:xfrm>
          <a:off x="0" y="2024289"/>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BD9684-9310-4C38-9B9D-D3AB52D7BF24}">
      <dsp:nvSpPr>
        <dsp:cNvPr id="0" name=""/>
        <dsp:cNvSpPr/>
      </dsp:nvSpPr>
      <dsp:spPr>
        <a:xfrm>
          <a:off x="516983" y="1565344"/>
          <a:ext cx="7360920" cy="85608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hr-HR" sz="2900" kern="1200" dirty="0"/>
            <a:t>Čl. 13. – nije </a:t>
          </a:r>
          <a:r>
            <a:rPr lang="hr-HR" sz="2900" i="1" kern="1200" dirty="0" err="1"/>
            <a:t>lex</a:t>
          </a:r>
          <a:r>
            <a:rPr lang="hr-HR" sz="2900" i="1" kern="1200" dirty="0"/>
            <a:t> </a:t>
          </a:r>
          <a:r>
            <a:rPr lang="hr-HR" sz="2900" i="1" kern="1200" dirty="0" err="1"/>
            <a:t>specialis</a:t>
          </a:r>
          <a:endParaRPr lang="en-US" sz="2900" i="1" kern="1200" dirty="0"/>
        </a:p>
      </dsp:txBody>
      <dsp:txXfrm>
        <a:off x="558773" y="1607134"/>
        <a:ext cx="7277340" cy="772500"/>
      </dsp:txXfrm>
    </dsp:sp>
    <dsp:sp modelId="{0082AD18-F165-4FA2-AAAD-342D3F693460}">
      <dsp:nvSpPr>
        <dsp:cNvPr id="0" name=""/>
        <dsp:cNvSpPr/>
      </dsp:nvSpPr>
      <dsp:spPr>
        <a:xfrm>
          <a:off x="0" y="3339729"/>
          <a:ext cx="10515600" cy="730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4A868D-EF39-48E5-999C-3957063D37FB}">
      <dsp:nvSpPr>
        <dsp:cNvPr id="0" name=""/>
        <dsp:cNvSpPr/>
      </dsp:nvSpPr>
      <dsp:spPr>
        <a:xfrm>
          <a:off x="525780" y="2911689"/>
          <a:ext cx="7360920" cy="856080"/>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a:lnSpc>
              <a:spcPct val="90000"/>
            </a:lnSpc>
            <a:spcBef>
              <a:spcPct val="0"/>
            </a:spcBef>
            <a:spcAft>
              <a:spcPct val="35000"/>
            </a:spcAft>
            <a:buNone/>
          </a:pPr>
          <a:r>
            <a:rPr lang="hr-HR" sz="2900" kern="1200" dirty="0"/>
            <a:t>Čl. 2. Protokola 7. : velika margina diskrecije</a:t>
          </a:r>
          <a:endParaRPr lang="en-US" sz="2900" kern="1200" dirty="0"/>
        </a:p>
      </dsp:txBody>
      <dsp:txXfrm>
        <a:off x="567570" y="2953479"/>
        <a:ext cx="7277340"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696010-B4DD-4FB3-B858-27DCB93A264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132305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96010-B4DD-4FB3-B858-27DCB93A264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83051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96010-B4DD-4FB3-B858-27DCB93A264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3785791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96010-B4DD-4FB3-B858-27DCB93A264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69350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96010-B4DD-4FB3-B858-27DCB93A2645}"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214678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96010-B4DD-4FB3-B858-27DCB93A2645}"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405162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96010-B4DD-4FB3-B858-27DCB93A2645}"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237925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696010-B4DD-4FB3-B858-27DCB93A2645}"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343165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96010-B4DD-4FB3-B858-27DCB93A2645}"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3923219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96010-B4DD-4FB3-B858-27DCB93A2645}"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356878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696010-B4DD-4FB3-B858-27DCB93A2645}"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FAAE2-436D-4C42-9122-339AF30B913A}" type="slidenum">
              <a:rPr lang="en-US" smtClean="0"/>
              <a:t>‹#›</a:t>
            </a:fld>
            <a:endParaRPr lang="en-US"/>
          </a:p>
        </p:txBody>
      </p:sp>
    </p:spTree>
    <p:extLst>
      <p:ext uri="{BB962C8B-B14F-4D97-AF65-F5344CB8AC3E}">
        <p14:creationId xmlns:p14="http://schemas.microsoft.com/office/powerpoint/2010/main" val="228058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3">
                <a:lumMod val="60000"/>
                <a:lumOff val="40000"/>
              </a:schemeClr>
            </a:gs>
            <a:gs pos="0">
              <a:schemeClr val="bg2">
                <a:tint val="100000"/>
                <a:shade val="73000"/>
                <a:satMod val="155000"/>
              </a:schemeClr>
            </a:gs>
            <a:gs pos="100000">
              <a:schemeClr val="bg2">
                <a:tint val="100000"/>
                <a:shade val="67000"/>
                <a:satMod val="14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96010-B4DD-4FB3-B858-27DCB93A2645}" type="datetimeFigureOut">
              <a:rPr lang="en-US" smtClean="0"/>
              <a:t>11/17/2023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FAAE2-436D-4C42-9122-339AF30B913A}" type="slidenum">
              <a:rPr lang="en-US" smtClean="0"/>
              <a:t>‹#›</a:t>
            </a:fld>
            <a:endParaRPr lang="en-US"/>
          </a:p>
        </p:txBody>
      </p:sp>
    </p:spTree>
    <p:extLst>
      <p:ext uri="{BB962C8B-B14F-4D97-AF65-F5344CB8AC3E}">
        <p14:creationId xmlns:p14="http://schemas.microsoft.com/office/powerpoint/2010/main" val="1020972575"/>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Ocjena%20u&#269;inkovitosti%20&#382;albenog%20postupka%20u%20kaznenim%20predmetima%20u%20Republici%20Hrvatskoj%20kroz%20prizmu%20judikature%20Europskog%20suda%20za%20ljudska%20prava" TargetMode="External"/><Relationship Id="rId2" Type="http://schemas.openxmlformats.org/officeDocument/2006/relationships/hyperlink" Target="https://uredzastupnika.gov.hr/vijesti/nova-presuda-anic-protiv-hrvatske/1072" TargetMode="External"/><Relationship Id="rId1" Type="http://schemas.openxmlformats.org/officeDocument/2006/relationships/slideLayout" Target="../slideLayouts/slideLayout2.xml"/><Relationship Id="rId6" Type="http://schemas.openxmlformats.org/officeDocument/2006/relationships/hyperlink" Target="https://uredzastupnika.gov.hr/vijesti/nove-presude-saponja-i-karaula-protiv-hrvatske-kunstek-protiv-hrvatske-i-grubic-protiv-hrvatske/694" TargetMode="External"/><Relationship Id="rId5" Type="http://schemas.openxmlformats.org/officeDocument/2006/relationships/hyperlink" Target="https://www.telegram.hr/politika-kriminal/pljackas-osuden-za-krvavi-prepad-na-zagrebacku-banku-dokazao-da-je-osuden-u-nepostenom-procesu-mogao-bi-dobiti-novo-sudenje/" TargetMode="External"/><Relationship Id="rId4" Type="http://schemas.openxmlformats.org/officeDocument/2006/relationships/hyperlink" Target="https://uredzastupnika.gov.hr/vijesti/nova-presuda-draca-protiv-hrvatske/77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nwalt-bih.de/mircetic-protiv-hrvatsk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edzastupnika.gov.hr/vijesti/nova-presuda-pejkic-protiv-hrvatske/994" TargetMode="External"/><Relationship Id="rId2" Type="http://schemas.openxmlformats.org/officeDocument/2006/relationships/hyperlink" Target="https://www.iusinfo.hr/aktualno/dnevne-novosti/esljp-nova-presuda-blagajac-protiv-hrvatske-54976"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uredzastupnika.gov.hr/vijesti/nova-presuda-i-odluka-o-nedopustenosti-kliba-protiv-hrvatske-i-simundic-protiv-hrvatske/523"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9376" y="646404"/>
            <a:ext cx="9144000" cy="2387600"/>
          </a:xfrm>
        </p:spPr>
        <p:txBody>
          <a:bodyPr>
            <a:normAutofit/>
          </a:bodyPr>
          <a:lstStyle/>
          <a:p>
            <a:r>
              <a:rPr lang="en-US" sz="3200" dirty="0"/>
              <a:t> </a:t>
            </a:r>
            <a:r>
              <a:rPr lang="en-US" sz="3200" b="1" dirty="0">
                <a:solidFill>
                  <a:srgbClr val="FFFF00"/>
                </a:solidFill>
              </a:rPr>
              <a:t>Ocjena </a:t>
            </a:r>
            <a:r>
              <a:rPr lang="en-US" sz="3200" b="1" dirty="0" err="1">
                <a:solidFill>
                  <a:srgbClr val="FFFF00"/>
                </a:solidFill>
              </a:rPr>
              <a:t>učinkovitosti</a:t>
            </a:r>
            <a:r>
              <a:rPr lang="en-US" sz="3200" b="1" dirty="0">
                <a:solidFill>
                  <a:srgbClr val="FFFF00"/>
                </a:solidFill>
              </a:rPr>
              <a:t> </a:t>
            </a:r>
            <a:r>
              <a:rPr lang="en-US" sz="3200" b="1" dirty="0" err="1">
                <a:solidFill>
                  <a:srgbClr val="FFFF00"/>
                </a:solidFill>
              </a:rPr>
              <a:t>žalbenog</a:t>
            </a:r>
            <a:r>
              <a:rPr lang="en-US" sz="3200" b="1" dirty="0">
                <a:solidFill>
                  <a:srgbClr val="FFFF00"/>
                </a:solidFill>
              </a:rPr>
              <a:t> </a:t>
            </a:r>
            <a:r>
              <a:rPr lang="en-US" sz="3200" b="1" dirty="0" err="1">
                <a:solidFill>
                  <a:srgbClr val="FFFF00"/>
                </a:solidFill>
              </a:rPr>
              <a:t>postupka</a:t>
            </a:r>
            <a:r>
              <a:rPr lang="en-US" sz="3200" b="1" dirty="0">
                <a:solidFill>
                  <a:srgbClr val="FFFF00"/>
                </a:solidFill>
              </a:rPr>
              <a:t> u </a:t>
            </a:r>
            <a:r>
              <a:rPr lang="en-US" sz="3200" b="1" dirty="0" err="1">
                <a:solidFill>
                  <a:srgbClr val="FFFF00"/>
                </a:solidFill>
              </a:rPr>
              <a:t>kaznenim</a:t>
            </a:r>
            <a:r>
              <a:rPr lang="en-US" sz="3200" b="1" dirty="0">
                <a:solidFill>
                  <a:srgbClr val="FFFF00"/>
                </a:solidFill>
              </a:rPr>
              <a:t> </a:t>
            </a:r>
            <a:r>
              <a:rPr lang="en-US" sz="3200" b="1" dirty="0" err="1">
                <a:solidFill>
                  <a:srgbClr val="FFFF00"/>
                </a:solidFill>
              </a:rPr>
              <a:t>predmetima</a:t>
            </a:r>
            <a:r>
              <a:rPr lang="en-US" sz="3200" b="1" dirty="0">
                <a:solidFill>
                  <a:srgbClr val="FFFF00"/>
                </a:solidFill>
              </a:rPr>
              <a:t> u </a:t>
            </a:r>
            <a:r>
              <a:rPr lang="en-US" sz="3200" b="1" dirty="0" err="1">
                <a:solidFill>
                  <a:srgbClr val="FFFF00"/>
                </a:solidFill>
              </a:rPr>
              <a:t>Republici</a:t>
            </a:r>
            <a:r>
              <a:rPr lang="en-US" sz="3200" b="1" dirty="0">
                <a:solidFill>
                  <a:srgbClr val="FFFF00"/>
                </a:solidFill>
              </a:rPr>
              <a:t> </a:t>
            </a:r>
            <a:r>
              <a:rPr lang="en-US" sz="3200" b="1" dirty="0" err="1">
                <a:solidFill>
                  <a:srgbClr val="FFFF00"/>
                </a:solidFill>
              </a:rPr>
              <a:t>Hrvatskoj</a:t>
            </a:r>
            <a:r>
              <a:rPr lang="en-US" sz="3200" b="1" dirty="0">
                <a:solidFill>
                  <a:srgbClr val="FFFF00"/>
                </a:solidFill>
              </a:rPr>
              <a:t> </a:t>
            </a:r>
            <a:r>
              <a:rPr lang="en-US" sz="3200" b="1" dirty="0" err="1">
                <a:solidFill>
                  <a:srgbClr val="FFFF00"/>
                </a:solidFill>
              </a:rPr>
              <a:t>kroz</a:t>
            </a:r>
            <a:r>
              <a:rPr lang="en-US" sz="3200" b="1" dirty="0">
                <a:solidFill>
                  <a:srgbClr val="FFFF00"/>
                </a:solidFill>
              </a:rPr>
              <a:t> </a:t>
            </a:r>
            <a:r>
              <a:rPr lang="en-US" sz="3200" b="1" dirty="0" err="1">
                <a:solidFill>
                  <a:srgbClr val="FFFF00"/>
                </a:solidFill>
              </a:rPr>
              <a:t>prizmu</a:t>
            </a:r>
            <a:r>
              <a:rPr lang="en-US" sz="3200" b="1" dirty="0">
                <a:solidFill>
                  <a:srgbClr val="FFFF00"/>
                </a:solidFill>
              </a:rPr>
              <a:t> </a:t>
            </a:r>
            <a:r>
              <a:rPr lang="hr-HR" sz="3200" b="1" dirty="0" err="1">
                <a:solidFill>
                  <a:srgbClr val="FFFF00"/>
                </a:solidFill>
              </a:rPr>
              <a:t>judikature</a:t>
            </a:r>
            <a:r>
              <a:rPr lang="hr-HR" sz="3200" b="1" dirty="0">
                <a:solidFill>
                  <a:srgbClr val="FFFF00"/>
                </a:solidFill>
              </a:rPr>
              <a:t> </a:t>
            </a:r>
            <a:r>
              <a:rPr lang="en-US" sz="3200" b="1" dirty="0" err="1">
                <a:solidFill>
                  <a:srgbClr val="FFFF00"/>
                </a:solidFill>
              </a:rPr>
              <a:t>Europskog</a:t>
            </a:r>
            <a:r>
              <a:rPr lang="en-US" sz="3200" b="1" dirty="0">
                <a:solidFill>
                  <a:srgbClr val="FFFF00"/>
                </a:solidFill>
              </a:rPr>
              <a:t> </a:t>
            </a:r>
            <a:r>
              <a:rPr lang="en-US" sz="3200" b="1" dirty="0" err="1">
                <a:solidFill>
                  <a:srgbClr val="FFFF00"/>
                </a:solidFill>
              </a:rPr>
              <a:t>suda</a:t>
            </a:r>
            <a:r>
              <a:rPr lang="en-US" sz="3200" b="1" dirty="0">
                <a:solidFill>
                  <a:srgbClr val="FFFF00"/>
                </a:solidFill>
              </a:rPr>
              <a:t> </a:t>
            </a:r>
            <a:r>
              <a:rPr lang="en-US" sz="3200" b="1" dirty="0" err="1">
                <a:solidFill>
                  <a:srgbClr val="FFFF00"/>
                </a:solidFill>
              </a:rPr>
              <a:t>za</a:t>
            </a:r>
            <a:r>
              <a:rPr lang="en-US" sz="3200" b="1" dirty="0">
                <a:solidFill>
                  <a:srgbClr val="FFFF00"/>
                </a:solidFill>
              </a:rPr>
              <a:t> </a:t>
            </a:r>
            <a:r>
              <a:rPr lang="en-US" sz="3200" b="1" dirty="0" err="1">
                <a:solidFill>
                  <a:srgbClr val="FFFF00"/>
                </a:solidFill>
              </a:rPr>
              <a:t>ljudska</a:t>
            </a:r>
            <a:r>
              <a:rPr lang="en-US" sz="3200" b="1" dirty="0">
                <a:solidFill>
                  <a:srgbClr val="FFFF00"/>
                </a:solidFill>
              </a:rPr>
              <a:t> </a:t>
            </a:r>
            <a:r>
              <a:rPr lang="en-US" sz="3200" b="1" dirty="0" err="1">
                <a:solidFill>
                  <a:srgbClr val="FFFF00"/>
                </a:solidFill>
              </a:rPr>
              <a:t>prava</a:t>
            </a:r>
            <a:endParaRPr lang="en-US" sz="3200" b="1" dirty="0">
              <a:solidFill>
                <a:srgbClr val="FFFF00"/>
              </a:solidFill>
            </a:endParaRPr>
          </a:p>
        </p:txBody>
      </p:sp>
      <p:sp>
        <p:nvSpPr>
          <p:cNvPr id="3" name="Subtitle 2"/>
          <p:cNvSpPr>
            <a:spLocks noGrp="1"/>
          </p:cNvSpPr>
          <p:nvPr>
            <p:ph type="subTitle" idx="1"/>
          </p:nvPr>
        </p:nvSpPr>
        <p:spPr>
          <a:xfrm>
            <a:off x="1274617" y="3851031"/>
            <a:ext cx="10640291" cy="2881521"/>
          </a:xfrm>
        </p:spPr>
        <p:txBody>
          <a:bodyPr>
            <a:normAutofit/>
          </a:bodyPr>
          <a:lstStyle/>
          <a:p>
            <a:r>
              <a:rPr lang="hr-HR" sz="2000" dirty="0">
                <a:solidFill>
                  <a:srgbClr val="FFFF00"/>
                </a:solidFill>
              </a:rPr>
              <a:t>Darija Željko</a:t>
            </a:r>
          </a:p>
          <a:p>
            <a:r>
              <a:rPr lang="hr-HR" sz="2000" i="1" dirty="0">
                <a:solidFill>
                  <a:srgbClr val="FFFF00"/>
                </a:solidFill>
              </a:rPr>
              <a:t>Asistentica na projektu Hrvatske zaklade za znanost na Katedri za kazneno procesno pravo na Pravnom fakultetu Sveučilišta u Zagrebu</a:t>
            </a:r>
          </a:p>
          <a:p>
            <a:endParaRPr lang="hr-HR" sz="2000" dirty="0"/>
          </a:p>
          <a:p>
            <a:endParaRPr lang="hr-HR" sz="1800" b="1" dirty="0"/>
          </a:p>
          <a:p>
            <a:r>
              <a:rPr lang="en-US" sz="1800" dirty="0" err="1">
                <a:solidFill>
                  <a:srgbClr val="FFFF00"/>
                </a:solidFill>
              </a:rPr>
              <a:t>Istraživačka</a:t>
            </a:r>
            <a:r>
              <a:rPr lang="en-US" sz="1800" dirty="0">
                <a:solidFill>
                  <a:srgbClr val="FFFF00"/>
                </a:solidFill>
              </a:rPr>
              <a:t> </a:t>
            </a:r>
            <a:r>
              <a:rPr lang="en-US" sz="1800" dirty="0" err="1">
                <a:solidFill>
                  <a:srgbClr val="FFFF00"/>
                </a:solidFill>
              </a:rPr>
              <a:t>radionica</a:t>
            </a:r>
            <a:r>
              <a:rPr lang="en-US" sz="1800" dirty="0">
                <a:solidFill>
                  <a:srgbClr val="FFFF00"/>
                </a:solidFill>
              </a:rPr>
              <a:t> br. 4</a:t>
            </a:r>
            <a:endParaRPr lang="hr-HR" sz="1800" dirty="0">
              <a:solidFill>
                <a:srgbClr val="FFFF00"/>
              </a:solidFill>
            </a:endParaRPr>
          </a:p>
          <a:p>
            <a:r>
              <a:rPr lang="en-US" sz="1800" b="1" dirty="0" err="1">
                <a:solidFill>
                  <a:srgbClr val="FFFF00"/>
                </a:solidFill>
              </a:rPr>
              <a:t>Inovacije</a:t>
            </a:r>
            <a:r>
              <a:rPr lang="en-US" sz="1800" b="1" dirty="0">
                <a:solidFill>
                  <a:srgbClr val="FFFF00"/>
                </a:solidFill>
              </a:rPr>
              <a:t> </a:t>
            </a:r>
            <a:r>
              <a:rPr lang="en-US" sz="1800" b="1" dirty="0" err="1">
                <a:solidFill>
                  <a:srgbClr val="FFFF00"/>
                </a:solidFill>
              </a:rPr>
              <a:t>i</a:t>
            </a:r>
            <a:r>
              <a:rPr lang="en-US" sz="1800" b="1" dirty="0">
                <a:solidFill>
                  <a:srgbClr val="FFFF00"/>
                </a:solidFill>
              </a:rPr>
              <a:t> </a:t>
            </a:r>
            <a:r>
              <a:rPr lang="en-US" sz="1800" b="1" dirty="0" err="1">
                <a:solidFill>
                  <a:srgbClr val="FFFF00"/>
                </a:solidFill>
              </a:rPr>
              <a:t>pravni</a:t>
            </a:r>
            <a:r>
              <a:rPr lang="en-US" sz="1800" b="1" dirty="0">
                <a:solidFill>
                  <a:srgbClr val="FFFF00"/>
                </a:solidFill>
              </a:rPr>
              <a:t> </a:t>
            </a:r>
            <a:r>
              <a:rPr lang="en-US" sz="1800" b="1" dirty="0" err="1">
                <a:solidFill>
                  <a:srgbClr val="FFFF00"/>
                </a:solidFill>
              </a:rPr>
              <a:t>izazovi</a:t>
            </a:r>
            <a:r>
              <a:rPr lang="en-US" sz="1800" b="1" dirty="0">
                <a:solidFill>
                  <a:srgbClr val="FFFF00"/>
                </a:solidFill>
              </a:rPr>
              <a:t> u </a:t>
            </a:r>
            <a:r>
              <a:rPr lang="en-US" sz="1800" b="1" dirty="0" err="1">
                <a:solidFill>
                  <a:srgbClr val="FFFF00"/>
                </a:solidFill>
              </a:rPr>
              <a:t>dokazivanju</a:t>
            </a:r>
            <a:r>
              <a:rPr lang="en-US" sz="1800" b="1" dirty="0">
                <a:solidFill>
                  <a:srgbClr val="FFFF00"/>
                </a:solidFill>
              </a:rPr>
              <a:t> </a:t>
            </a:r>
            <a:r>
              <a:rPr lang="en-US" sz="1800" b="1" dirty="0" err="1">
                <a:solidFill>
                  <a:srgbClr val="FFFF00"/>
                </a:solidFill>
              </a:rPr>
              <a:t>nedužnosti</a:t>
            </a:r>
            <a:r>
              <a:rPr lang="en-US" sz="1800" b="1" dirty="0">
                <a:solidFill>
                  <a:srgbClr val="FFFF00"/>
                </a:solidFill>
              </a:rPr>
              <a:t>:</a:t>
            </a:r>
            <a:r>
              <a:rPr lang="hr-HR" sz="1800" b="1" dirty="0">
                <a:solidFill>
                  <a:srgbClr val="FFFF00"/>
                </a:solidFill>
              </a:rPr>
              <a:t> </a:t>
            </a:r>
            <a:r>
              <a:rPr lang="en-US" sz="1800" b="1" dirty="0" err="1">
                <a:solidFill>
                  <a:srgbClr val="FFFF00"/>
                </a:solidFill>
              </a:rPr>
              <a:t>teorij</a:t>
            </a:r>
            <a:r>
              <a:rPr lang="hr-HR" sz="1800" b="1" dirty="0">
                <a:solidFill>
                  <a:srgbClr val="FFFF00"/>
                </a:solidFill>
              </a:rPr>
              <a:t>s</a:t>
            </a:r>
            <a:r>
              <a:rPr lang="en-US" sz="1800" b="1" dirty="0" err="1">
                <a:solidFill>
                  <a:srgbClr val="FFFF00"/>
                </a:solidFill>
              </a:rPr>
              <a:t>ka</a:t>
            </a:r>
            <a:r>
              <a:rPr lang="en-US" sz="1800" b="1" dirty="0">
                <a:solidFill>
                  <a:srgbClr val="FFFF00"/>
                </a:solidFill>
              </a:rPr>
              <a:t> </a:t>
            </a:r>
            <a:r>
              <a:rPr lang="en-US" sz="1800" b="1" dirty="0" err="1">
                <a:solidFill>
                  <a:srgbClr val="FFFF00"/>
                </a:solidFill>
              </a:rPr>
              <a:t>i</a:t>
            </a:r>
            <a:r>
              <a:rPr lang="en-US" sz="1800" b="1" dirty="0">
                <a:solidFill>
                  <a:srgbClr val="FFFF00"/>
                </a:solidFill>
              </a:rPr>
              <a:t> </a:t>
            </a:r>
            <a:r>
              <a:rPr lang="en-US" sz="1800" b="1" dirty="0" err="1">
                <a:solidFill>
                  <a:srgbClr val="FFFF00"/>
                </a:solidFill>
              </a:rPr>
              <a:t>praktična</a:t>
            </a:r>
            <a:r>
              <a:rPr lang="en-US" sz="1800" b="1" dirty="0">
                <a:solidFill>
                  <a:srgbClr val="FFFF00"/>
                </a:solidFill>
              </a:rPr>
              <a:t> </a:t>
            </a:r>
            <a:r>
              <a:rPr lang="en-US" sz="1800" b="1" dirty="0" err="1">
                <a:solidFill>
                  <a:srgbClr val="FFFF00"/>
                </a:solidFill>
              </a:rPr>
              <a:t>razmatranja</a:t>
            </a:r>
            <a:endParaRPr lang="en-US" sz="1800" b="1" dirty="0">
              <a:solidFill>
                <a:srgbClr val="FFFF00"/>
              </a:solidFill>
            </a:endParaRPr>
          </a:p>
        </p:txBody>
      </p:sp>
      <p:pic>
        <p:nvPicPr>
          <p:cNvPr id="5" name="Picture 4"/>
          <p:cNvPicPr>
            <a:picLocks noChangeAspect="1"/>
          </p:cNvPicPr>
          <p:nvPr/>
        </p:nvPicPr>
        <p:blipFill>
          <a:blip r:embed="rId2"/>
          <a:stretch>
            <a:fillRect/>
          </a:stretch>
        </p:blipFill>
        <p:spPr>
          <a:xfrm>
            <a:off x="331857" y="404492"/>
            <a:ext cx="2332008" cy="966930"/>
          </a:xfrm>
          <a:prstGeom prst="rect">
            <a:avLst/>
          </a:prstGeom>
        </p:spPr>
      </p:pic>
      <p:pic>
        <p:nvPicPr>
          <p:cNvPr id="6" name="Picture 5"/>
          <p:cNvPicPr>
            <a:picLocks noChangeAspect="1"/>
          </p:cNvPicPr>
          <p:nvPr/>
        </p:nvPicPr>
        <p:blipFill>
          <a:blip r:embed="rId3"/>
          <a:stretch>
            <a:fillRect/>
          </a:stretch>
        </p:blipFill>
        <p:spPr>
          <a:xfrm>
            <a:off x="5360339" y="4962578"/>
            <a:ext cx="2468845" cy="658425"/>
          </a:xfrm>
          <a:prstGeom prst="rect">
            <a:avLst/>
          </a:prstGeom>
        </p:spPr>
      </p:pic>
      <p:pic>
        <p:nvPicPr>
          <p:cNvPr id="7" name="Picture 6"/>
          <p:cNvPicPr>
            <a:picLocks noChangeAspect="1"/>
          </p:cNvPicPr>
          <p:nvPr/>
        </p:nvPicPr>
        <p:blipFill>
          <a:blip r:embed="rId4"/>
          <a:stretch>
            <a:fillRect/>
          </a:stretch>
        </p:blipFill>
        <p:spPr>
          <a:xfrm>
            <a:off x="10511750" y="404492"/>
            <a:ext cx="963251" cy="957155"/>
          </a:xfrm>
          <a:prstGeom prst="rect">
            <a:avLst/>
          </a:prstGeom>
        </p:spPr>
      </p:pic>
    </p:spTree>
    <p:extLst>
      <p:ext uri="{BB962C8B-B14F-4D97-AF65-F5344CB8AC3E}">
        <p14:creationId xmlns:p14="http://schemas.microsoft.com/office/powerpoint/2010/main" val="25835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333" y="152581"/>
            <a:ext cx="10515600" cy="1325563"/>
          </a:xfrm>
        </p:spPr>
        <p:txBody>
          <a:bodyPr>
            <a:normAutofit/>
          </a:bodyPr>
          <a:lstStyle/>
          <a:p>
            <a:pPr algn="ctr"/>
            <a:r>
              <a:rPr lang="hr-HR" sz="3600" b="1" dirty="0">
                <a:solidFill>
                  <a:srgbClr val="FFFF00"/>
                </a:solidFill>
              </a:rPr>
              <a:t>Dvostruko/višestruko ukidanje predmeta?</a:t>
            </a:r>
            <a:endParaRPr lang="en-US" sz="3600" b="1" dirty="0">
              <a:solidFill>
                <a:srgbClr val="FFFF00"/>
              </a:solidFill>
            </a:endParaRPr>
          </a:p>
        </p:txBody>
      </p:sp>
      <p:sp>
        <p:nvSpPr>
          <p:cNvPr id="3" name="Content Placeholder 2"/>
          <p:cNvSpPr>
            <a:spLocks noGrp="1"/>
          </p:cNvSpPr>
          <p:nvPr>
            <p:ph idx="1"/>
          </p:nvPr>
        </p:nvSpPr>
        <p:spPr>
          <a:xfrm>
            <a:off x="815333" y="2013438"/>
            <a:ext cx="10603522" cy="2333505"/>
          </a:xfrm>
        </p:spPr>
        <p:style>
          <a:lnRef idx="1">
            <a:schemeClr val="accent3"/>
          </a:lnRef>
          <a:fillRef idx="3">
            <a:schemeClr val="accent3"/>
          </a:fillRef>
          <a:effectRef idx="2">
            <a:schemeClr val="accent3"/>
          </a:effectRef>
          <a:fontRef idx="minor">
            <a:schemeClr val="lt1"/>
          </a:fontRef>
        </p:style>
        <p:txBody>
          <a:bodyPr>
            <a:normAutofit/>
          </a:bodyPr>
          <a:lstStyle/>
          <a:p>
            <a:pPr marL="0" indent="0" algn="just">
              <a:buNone/>
            </a:pPr>
            <a:r>
              <a:rPr lang="en-US" dirty="0"/>
              <a:t> </a:t>
            </a:r>
            <a:r>
              <a:rPr lang="hr-HR" dirty="0"/>
              <a:t>„ …</a:t>
            </a:r>
            <a:r>
              <a:rPr lang="en-US" i="1" dirty="0" err="1"/>
              <a:t>budući</a:t>
            </a:r>
            <a:r>
              <a:rPr lang="en-US" i="1" dirty="0"/>
              <a:t> da se </a:t>
            </a:r>
            <a:r>
              <a:rPr lang="en-US" i="1" dirty="0" err="1"/>
              <a:t>vraćanje</a:t>
            </a:r>
            <a:r>
              <a:rPr lang="en-US" i="1" dirty="0"/>
              <a:t> </a:t>
            </a:r>
            <a:r>
              <a:rPr lang="en-US" i="1" dirty="0" err="1"/>
              <a:t>predmeta</a:t>
            </a:r>
            <a:r>
              <a:rPr lang="en-US" i="1" dirty="0"/>
              <a:t> </a:t>
            </a:r>
            <a:r>
              <a:rPr lang="en-US" i="1" dirty="0" err="1"/>
              <a:t>na</a:t>
            </a:r>
            <a:r>
              <a:rPr lang="hr-HR" i="1" dirty="0"/>
              <a:t> </a:t>
            </a:r>
            <a:r>
              <a:rPr lang="en-US" i="1" dirty="0" err="1"/>
              <a:t>ponovno</a:t>
            </a:r>
            <a:r>
              <a:rPr lang="en-US" i="1" dirty="0"/>
              <a:t> </a:t>
            </a:r>
            <a:r>
              <a:rPr lang="en-US" i="1" dirty="0" err="1"/>
              <a:t>ispitivanje</a:t>
            </a:r>
            <a:r>
              <a:rPr lang="en-US" i="1" dirty="0"/>
              <a:t> </a:t>
            </a:r>
            <a:r>
              <a:rPr lang="en-US" i="1" dirty="0" err="1"/>
              <a:t>često</a:t>
            </a:r>
            <a:r>
              <a:rPr lang="en-US" i="1" dirty="0"/>
              <a:t> (…) </a:t>
            </a:r>
            <a:r>
              <a:rPr lang="en-US" i="1" dirty="0" err="1"/>
              <a:t>nalaže</a:t>
            </a:r>
            <a:r>
              <a:rPr lang="en-US" i="1" dirty="0"/>
              <a:t> </a:t>
            </a:r>
            <a:r>
              <a:rPr lang="en-US" i="1" dirty="0" err="1"/>
              <a:t>kao</a:t>
            </a:r>
            <a:r>
              <a:rPr lang="en-US" i="1" dirty="0"/>
              <a:t> </a:t>
            </a:r>
            <a:r>
              <a:rPr lang="en-US" i="1" dirty="0" err="1"/>
              <a:t>rezultat</a:t>
            </a:r>
            <a:r>
              <a:rPr lang="en-US" i="1" dirty="0"/>
              <a:t> </a:t>
            </a:r>
            <a:r>
              <a:rPr lang="en-US" i="1" dirty="0" err="1"/>
              <a:t>pogrešaka</a:t>
            </a:r>
            <a:r>
              <a:rPr lang="en-US" i="1" dirty="0"/>
              <a:t> </a:t>
            </a:r>
            <a:r>
              <a:rPr lang="en-US" i="1" dirty="0" err="1"/>
              <a:t>nižih</a:t>
            </a:r>
            <a:r>
              <a:rPr lang="en-US" i="1" dirty="0"/>
              <a:t> </a:t>
            </a:r>
            <a:r>
              <a:rPr lang="en-US" i="1" dirty="0" err="1"/>
              <a:t>sudova</a:t>
            </a:r>
            <a:r>
              <a:rPr lang="en-US" i="1" dirty="0"/>
              <a:t>, </a:t>
            </a:r>
            <a:r>
              <a:rPr lang="en-US" i="1" dirty="0" err="1"/>
              <a:t>ponavljanje</a:t>
            </a:r>
            <a:r>
              <a:rPr lang="en-US" i="1" dirty="0"/>
              <a:t> </a:t>
            </a:r>
            <a:r>
              <a:rPr lang="en-US" i="1" dirty="0" err="1"/>
              <a:t>takvih</a:t>
            </a:r>
            <a:r>
              <a:rPr lang="en-US" i="1" dirty="0"/>
              <a:t> </a:t>
            </a:r>
            <a:r>
              <a:rPr lang="en-US" i="1" dirty="0" err="1"/>
              <a:t>naloga</a:t>
            </a:r>
            <a:r>
              <a:rPr lang="en-US" i="1" dirty="0"/>
              <a:t> </a:t>
            </a:r>
            <a:r>
              <a:rPr lang="en-US" i="1" dirty="0" err="1"/>
              <a:t>unutar</a:t>
            </a:r>
            <a:r>
              <a:rPr lang="en-US" i="1" dirty="0"/>
              <a:t> </a:t>
            </a:r>
            <a:r>
              <a:rPr lang="en-US" i="1" dirty="0" err="1"/>
              <a:t>jednoga</a:t>
            </a:r>
            <a:r>
              <a:rPr lang="en-US" i="1" dirty="0"/>
              <a:t> </a:t>
            </a:r>
            <a:r>
              <a:rPr lang="en-US" i="1" dirty="0" err="1"/>
              <a:t>postupka</a:t>
            </a:r>
            <a:r>
              <a:rPr lang="en-US" i="1" dirty="0"/>
              <a:t> </a:t>
            </a:r>
            <a:r>
              <a:rPr lang="en-US" b="1" i="1" dirty="0" err="1"/>
              <a:t>ukazuje</a:t>
            </a:r>
            <a:r>
              <a:rPr lang="en-US" i="1" dirty="0"/>
              <a:t> </a:t>
            </a:r>
            <a:r>
              <a:rPr lang="en-US" b="1" i="1" dirty="0" err="1"/>
              <a:t>na</a:t>
            </a:r>
            <a:r>
              <a:rPr lang="en-US" b="1" i="1" dirty="0"/>
              <a:t> </a:t>
            </a:r>
            <a:r>
              <a:rPr lang="en-US" b="1" i="1" dirty="0" err="1"/>
              <a:t>ozbiljne</a:t>
            </a:r>
            <a:r>
              <a:rPr lang="en-US" b="1" i="1" dirty="0"/>
              <a:t> </a:t>
            </a:r>
            <a:r>
              <a:rPr lang="en-US" b="1" i="1" dirty="0" err="1"/>
              <a:t>nedostatke</a:t>
            </a:r>
            <a:r>
              <a:rPr lang="en-US" b="1" i="1" dirty="0"/>
              <a:t> u </a:t>
            </a:r>
            <a:r>
              <a:rPr lang="en-US" b="1" i="1" dirty="0" err="1"/>
              <a:t>pravosudnom</a:t>
            </a:r>
            <a:r>
              <a:rPr lang="en-US" b="1" i="1" dirty="0"/>
              <a:t> </a:t>
            </a:r>
            <a:r>
              <a:rPr lang="en-US" b="1" i="1" dirty="0" err="1"/>
              <a:t>sustavu</a:t>
            </a:r>
            <a:r>
              <a:rPr lang="hr-HR" i="1" dirty="0"/>
              <a:t>.</a:t>
            </a:r>
            <a:r>
              <a:rPr lang="en-US" dirty="0"/>
              <a:t>“</a:t>
            </a:r>
            <a:r>
              <a:rPr lang="hr-HR" dirty="0"/>
              <a:t> (</a:t>
            </a:r>
            <a:r>
              <a:rPr lang="hr-HR" i="1" dirty="0" err="1"/>
              <a:t>Wierciszewska</a:t>
            </a:r>
            <a:r>
              <a:rPr lang="hr-HR" i="1" dirty="0"/>
              <a:t> protiv Poljske</a:t>
            </a:r>
            <a:r>
              <a:rPr lang="hr-HR" dirty="0"/>
              <a:t>, 2003., § 46)</a:t>
            </a:r>
          </a:p>
          <a:p>
            <a:pPr algn="just"/>
            <a:r>
              <a:rPr lang="hr-HR" dirty="0"/>
              <a:t>Članak 484.a ZKP-a (NN 80/22)</a:t>
            </a:r>
          </a:p>
        </p:txBody>
      </p:sp>
      <p:pic>
        <p:nvPicPr>
          <p:cNvPr id="5" name="Picture 4"/>
          <p:cNvPicPr>
            <a:picLocks noChangeAspect="1"/>
          </p:cNvPicPr>
          <p:nvPr/>
        </p:nvPicPr>
        <p:blipFill>
          <a:blip r:embed="rId2"/>
          <a:stretch>
            <a:fillRect/>
          </a:stretch>
        </p:blipFill>
        <p:spPr>
          <a:xfrm>
            <a:off x="4586076" y="4512960"/>
            <a:ext cx="2187510" cy="2261566"/>
          </a:xfrm>
          <a:prstGeom prst="rect">
            <a:avLst/>
          </a:prstGeom>
        </p:spPr>
      </p:pic>
      <p:pic>
        <p:nvPicPr>
          <p:cNvPr id="4" name="Picture 3"/>
          <p:cNvPicPr>
            <a:picLocks noChangeAspect="1"/>
          </p:cNvPicPr>
          <p:nvPr/>
        </p:nvPicPr>
        <p:blipFill>
          <a:blip r:embed="rId3"/>
          <a:stretch>
            <a:fillRect/>
          </a:stretch>
        </p:blipFill>
        <p:spPr>
          <a:xfrm>
            <a:off x="5362812" y="3635675"/>
            <a:ext cx="634039" cy="640135"/>
          </a:xfrm>
          <a:prstGeom prst="rect">
            <a:avLst/>
          </a:prstGeom>
        </p:spPr>
      </p:pic>
    </p:spTree>
    <p:extLst>
      <p:ext uri="{BB962C8B-B14F-4D97-AF65-F5344CB8AC3E}">
        <p14:creationId xmlns:p14="http://schemas.microsoft.com/office/powerpoint/2010/main" val="373630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b="1" dirty="0">
                <a:solidFill>
                  <a:srgbClr val="FFFF00"/>
                </a:solidFill>
              </a:rPr>
              <a:t>Umjesto zaključka:</a:t>
            </a:r>
            <a:endParaRPr lang="en-US" sz="3600" b="1" dirty="0">
              <a:solidFill>
                <a:srgbClr val="FFFF00"/>
              </a:solidFill>
            </a:endParaRPr>
          </a:p>
        </p:txBody>
      </p:sp>
      <p:sp>
        <p:nvSpPr>
          <p:cNvPr id="3" name="Content Placeholder 2"/>
          <p:cNvSpPr>
            <a:spLocks noGrp="1"/>
          </p:cNvSpPr>
          <p:nvPr>
            <p:ph idx="1"/>
          </p:nvPr>
        </p:nvSpPr>
        <p:spPr/>
        <p:txBody>
          <a:bodyPr/>
          <a:lstStyle/>
          <a:p>
            <a:r>
              <a:rPr lang="hr-HR" dirty="0"/>
              <a:t>učinak digitalizacije, snimanja rasprave?</a:t>
            </a:r>
          </a:p>
          <a:p>
            <a:pPr marL="0" indent="0">
              <a:buNone/>
            </a:pPr>
            <a:endParaRPr lang="hr-HR" dirty="0"/>
          </a:p>
          <a:p>
            <a:r>
              <a:rPr lang="hr-HR" dirty="0"/>
              <a:t>izvršenje presuda ESLJP</a:t>
            </a:r>
            <a:endParaRPr lang="en-US" dirty="0"/>
          </a:p>
        </p:txBody>
      </p:sp>
      <p:pic>
        <p:nvPicPr>
          <p:cNvPr id="4" name="Picture 3"/>
          <p:cNvPicPr>
            <a:picLocks noChangeAspect="1"/>
          </p:cNvPicPr>
          <p:nvPr/>
        </p:nvPicPr>
        <p:blipFill>
          <a:blip r:embed="rId2"/>
          <a:stretch>
            <a:fillRect/>
          </a:stretch>
        </p:blipFill>
        <p:spPr>
          <a:xfrm>
            <a:off x="5292032" y="2598301"/>
            <a:ext cx="5371042" cy="3578662"/>
          </a:xfrm>
          <a:prstGeom prst="rect">
            <a:avLst/>
          </a:prstGeom>
        </p:spPr>
      </p:pic>
    </p:spTree>
    <p:extLst>
      <p:ext uri="{BB962C8B-B14F-4D97-AF65-F5344CB8AC3E}">
        <p14:creationId xmlns:p14="http://schemas.microsoft.com/office/powerpoint/2010/main" val="337227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roinop HR logo.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78905" y="1830361"/>
            <a:ext cx="3690475" cy="1530928"/>
          </a:xfrm>
          <a:prstGeom prst="rect">
            <a:avLst/>
          </a:prstGeom>
        </p:spPr>
      </p:pic>
      <p:sp>
        <p:nvSpPr>
          <p:cNvPr id="2" name="Title 1"/>
          <p:cNvSpPr>
            <a:spLocks noGrp="1"/>
          </p:cNvSpPr>
          <p:nvPr>
            <p:ph type="title"/>
          </p:nvPr>
        </p:nvSpPr>
        <p:spPr/>
        <p:txBody>
          <a:bodyPr/>
          <a:lstStyle/>
          <a:p>
            <a:pPr algn="ctr"/>
            <a:r>
              <a:rPr lang="hr-HR" b="1" dirty="0"/>
              <a:t>Zahvaljujem na pažnji!</a:t>
            </a:r>
            <a:endParaRPr lang="en-US" b="1" dirty="0"/>
          </a:p>
        </p:txBody>
      </p:sp>
      <p:pic>
        <p:nvPicPr>
          <p:cNvPr id="5" name="Picture 4"/>
          <p:cNvPicPr>
            <a:picLocks noChangeAspect="1"/>
          </p:cNvPicPr>
          <p:nvPr/>
        </p:nvPicPr>
        <p:blipFill>
          <a:blip r:embed="rId3"/>
          <a:stretch>
            <a:fillRect/>
          </a:stretch>
        </p:blipFill>
        <p:spPr>
          <a:xfrm>
            <a:off x="350807" y="4609300"/>
            <a:ext cx="2348520" cy="973777"/>
          </a:xfrm>
          <a:prstGeom prst="rect">
            <a:avLst/>
          </a:prstGeom>
        </p:spPr>
      </p:pic>
      <p:sp>
        <p:nvSpPr>
          <p:cNvPr id="6" name="Rectangle 5"/>
          <p:cNvSpPr/>
          <p:nvPr/>
        </p:nvSpPr>
        <p:spPr>
          <a:xfrm>
            <a:off x="3004038" y="3500963"/>
            <a:ext cx="6183923" cy="369332"/>
          </a:xfrm>
          <a:prstGeom prst="rect">
            <a:avLst/>
          </a:prstGeom>
        </p:spPr>
        <p:txBody>
          <a:bodyPr wrap="square">
            <a:spAutoFit/>
          </a:bodyPr>
          <a:lstStyle/>
          <a:p>
            <a:pPr algn="ctr"/>
            <a:r>
              <a:rPr lang="en-US" dirty="0"/>
              <a:t>darija.zeljko@pravo.unizg.hr</a:t>
            </a:r>
          </a:p>
        </p:txBody>
      </p:sp>
      <p:pic>
        <p:nvPicPr>
          <p:cNvPr id="8" name="Picture 7"/>
          <p:cNvPicPr>
            <a:picLocks noChangeAspect="1"/>
          </p:cNvPicPr>
          <p:nvPr/>
        </p:nvPicPr>
        <p:blipFill>
          <a:blip r:embed="rId4"/>
          <a:stretch>
            <a:fillRect/>
          </a:stretch>
        </p:blipFill>
        <p:spPr>
          <a:xfrm>
            <a:off x="10130070" y="4489254"/>
            <a:ext cx="963251" cy="957155"/>
          </a:xfrm>
          <a:prstGeom prst="rect">
            <a:avLst/>
          </a:prstGeom>
        </p:spPr>
      </p:pic>
    </p:spTree>
    <p:extLst>
      <p:ext uri="{BB962C8B-B14F-4D97-AF65-F5344CB8AC3E}">
        <p14:creationId xmlns:p14="http://schemas.microsoft.com/office/powerpoint/2010/main" val="389078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02" y="-92363"/>
            <a:ext cx="11603616" cy="1752599"/>
          </a:xfrm>
        </p:spPr>
        <p:txBody>
          <a:bodyPr/>
          <a:lstStyle/>
          <a:p>
            <a:r>
              <a:rPr lang="hr-HR" b="1" dirty="0">
                <a:solidFill>
                  <a:srgbClr val="FFFF00"/>
                </a:solidFill>
              </a:rPr>
              <a:t>Funkcije</a:t>
            </a:r>
            <a:r>
              <a:rPr lang="hr-HR" b="1" dirty="0"/>
              <a:t> </a:t>
            </a:r>
            <a:r>
              <a:rPr lang="hr-HR" b="1" dirty="0">
                <a:solidFill>
                  <a:srgbClr val="FFFF00"/>
                </a:solidFill>
              </a:rPr>
              <a:t>žalbe:</a:t>
            </a:r>
            <a:endParaRPr lang="en-US" b="1" dirty="0">
              <a:solidFill>
                <a:srgbClr val="FFFF00"/>
              </a:solidFill>
            </a:endParaRPr>
          </a:p>
        </p:txBody>
      </p:sp>
      <p:sp>
        <p:nvSpPr>
          <p:cNvPr id="3" name="Content Placeholder 2"/>
          <p:cNvSpPr>
            <a:spLocks noGrp="1"/>
          </p:cNvSpPr>
          <p:nvPr>
            <p:ph idx="1"/>
          </p:nvPr>
        </p:nvSpPr>
        <p:spPr>
          <a:xfrm>
            <a:off x="659433" y="1918324"/>
            <a:ext cx="11104675" cy="2583338"/>
          </a:xfr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p:spPr>
        <p:txBody>
          <a:bodyPr/>
          <a:lstStyle/>
          <a:p>
            <a:r>
              <a:rPr lang="hr-HR" dirty="0"/>
              <a:t>ispravak nepravičnih i/ili pogrešnih presuda (</a:t>
            </a:r>
            <a:r>
              <a:rPr lang="hr-HR" b="1" dirty="0"/>
              <a:t>individualno, okrivljenikovo pravo</a:t>
            </a:r>
            <a:r>
              <a:rPr lang="hr-HR" dirty="0"/>
              <a:t>;</a:t>
            </a:r>
            <a:r>
              <a:rPr lang="hr-HR" b="1" dirty="0"/>
              <a:t> </a:t>
            </a:r>
            <a:r>
              <a:rPr lang="hr-HR" dirty="0"/>
              <a:t>sprječava ‘</a:t>
            </a:r>
            <a:r>
              <a:rPr lang="hr-HR" i="1" dirty="0" err="1"/>
              <a:t>misscariages</a:t>
            </a:r>
            <a:r>
              <a:rPr lang="hr-HR" i="1" dirty="0"/>
              <a:t> </a:t>
            </a:r>
            <a:r>
              <a:rPr lang="hr-HR" i="1" dirty="0" err="1"/>
              <a:t>of</a:t>
            </a:r>
            <a:r>
              <a:rPr lang="hr-HR" i="1" dirty="0"/>
              <a:t> </a:t>
            </a:r>
            <a:r>
              <a:rPr lang="hr-HR" i="1" dirty="0" err="1"/>
              <a:t>justice</a:t>
            </a:r>
            <a:r>
              <a:rPr lang="hr-HR" dirty="0"/>
              <a:t>’)</a:t>
            </a:r>
          </a:p>
          <a:p>
            <a:endParaRPr lang="hr-HR" dirty="0"/>
          </a:p>
          <a:p>
            <a:r>
              <a:rPr lang="hr-HR" b="1" dirty="0"/>
              <a:t>institucionalna</a:t>
            </a:r>
            <a:r>
              <a:rPr lang="hr-HR" dirty="0"/>
              <a:t>: doprinosi konzistentnom, pravičnijem i odgovornijem pravosuđu</a:t>
            </a:r>
          </a:p>
        </p:txBody>
      </p:sp>
    </p:spTree>
    <p:extLst>
      <p:ext uri="{BB962C8B-B14F-4D97-AF65-F5344CB8AC3E}">
        <p14:creationId xmlns:p14="http://schemas.microsoft.com/office/powerpoint/2010/main" val="120428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765" y="713510"/>
            <a:ext cx="10018713" cy="1752599"/>
          </a:xfrm>
        </p:spPr>
        <p:txBody>
          <a:bodyPr/>
          <a:lstStyle/>
          <a:p>
            <a:pPr algn="ctr"/>
            <a:r>
              <a:rPr lang="hr-HR" b="1" dirty="0">
                <a:solidFill>
                  <a:srgbClr val="FFFF00"/>
                </a:solidFill>
              </a:rPr>
              <a:t>EKLJP i pravo na žalbu:</a:t>
            </a:r>
            <a:endParaRPr lang="en-US" b="1" dirty="0">
              <a:solidFill>
                <a:srgbClr val="FFFF00"/>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174146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9384243" y="228183"/>
            <a:ext cx="1472235" cy="2082769"/>
          </a:xfrm>
          <a:prstGeom prst="rect">
            <a:avLst/>
          </a:prstGeom>
        </p:spPr>
      </p:pic>
    </p:spTree>
    <p:extLst>
      <p:ext uri="{BB962C8B-B14F-4D97-AF65-F5344CB8AC3E}">
        <p14:creationId xmlns:p14="http://schemas.microsoft.com/office/powerpoint/2010/main" val="32972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73" y="-128796"/>
            <a:ext cx="10018713" cy="1752599"/>
          </a:xfrm>
        </p:spPr>
        <p:txBody>
          <a:bodyPr/>
          <a:lstStyle/>
          <a:p>
            <a:r>
              <a:rPr lang="hr-HR" b="1" dirty="0">
                <a:solidFill>
                  <a:srgbClr val="FFFF00"/>
                </a:solidFill>
              </a:rPr>
              <a:t>Predmeti protiv RH:</a:t>
            </a:r>
            <a:endParaRPr lang="en-US" b="1" dirty="0">
              <a:solidFill>
                <a:srgbClr val="FFFF00"/>
              </a:solidFill>
            </a:endParaRPr>
          </a:p>
        </p:txBody>
      </p:sp>
      <p:sp>
        <p:nvSpPr>
          <p:cNvPr id="3" name="Content Placeholder 2"/>
          <p:cNvSpPr>
            <a:spLocks noGrp="1"/>
          </p:cNvSpPr>
          <p:nvPr>
            <p:ph idx="1"/>
          </p:nvPr>
        </p:nvSpPr>
        <p:spPr>
          <a:xfrm>
            <a:off x="424873" y="1422401"/>
            <a:ext cx="11187545" cy="5116944"/>
          </a:xfrm>
        </p:spPr>
        <p:txBody>
          <a:bodyPr>
            <a:normAutofit/>
          </a:bodyPr>
          <a:lstStyle/>
          <a:p>
            <a:r>
              <a:rPr lang="hr-HR" i="1" dirty="0" err="1">
                <a:solidFill>
                  <a:srgbClr val="FFFF00"/>
                </a:solidFill>
              </a:rPr>
              <a:t>Delcourt</a:t>
            </a:r>
            <a:r>
              <a:rPr lang="hr-HR" i="1" dirty="0">
                <a:solidFill>
                  <a:srgbClr val="FFFF00"/>
                </a:solidFill>
              </a:rPr>
              <a:t> protiv Belgije</a:t>
            </a:r>
            <a:r>
              <a:rPr lang="hr-HR" dirty="0"/>
              <a:t>, 1970., §§ 25–26; </a:t>
            </a:r>
            <a:r>
              <a:rPr lang="hr-HR" i="1" dirty="0" err="1">
                <a:solidFill>
                  <a:srgbClr val="FFFF00"/>
                </a:solidFill>
              </a:rPr>
              <a:t>Konig</a:t>
            </a:r>
            <a:r>
              <a:rPr lang="hr-HR" i="1" dirty="0">
                <a:solidFill>
                  <a:srgbClr val="FFFF00"/>
                </a:solidFill>
              </a:rPr>
              <a:t> protiv Njemačke</a:t>
            </a:r>
            <a:r>
              <a:rPr lang="hr-HR" dirty="0"/>
              <a:t>, 1978.</a:t>
            </a:r>
          </a:p>
          <a:p>
            <a:pPr marL="0" indent="0">
              <a:buNone/>
            </a:pPr>
            <a:endParaRPr lang="hr-HR" dirty="0"/>
          </a:p>
          <a:p>
            <a:pPr marL="0" indent="0">
              <a:buNone/>
            </a:pPr>
            <a:endParaRPr lang="hr-HR" dirty="0"/>
          </a:p>
          <a:p>
            <a:r>
              <a:rPr lang="hr-HR" b="1" dirty="0"/>
              <a:t>velik broj sporazuma o prijateljskom rješenju</a:t>
            </a:r>
          </a:p>
          <a:p>
            <a:endParaRPr lang="hr-HR" dirty="0"/>
          </a:p>
          <a:p>
            <a:pPr marL="0" indent="0">
              <a:buNone/>
            </a:pPr>
            <a:endParaRPr lang="hr-HR" dirty="0"/>
          </a:p>
          <a:p>
            <a:pPr algn="just"/>
            <a:r>
              <a:rPr lang="hr-HR" dirty="0"/>
              <a:t>žalbeni stadij postupka u odabranim predmetima prosječno trajao </a:t>
            </a:r>
            <a:r>
              <a:rPr lang="hr-HR" b="1" dirty="0">
                <a:solidFill>
                  <a:srgbClr val="FFFF00"/>
                </a:solidFill>
              </a:rPr>
              <a:t>537,2</a:t>
            </a:r>
            <a:r>
              <a:rPr lang="hr-HR" dirty="0">
                <a:solidFill>
                  <a:srgbClr val="FFFF00"/>
                </a:solidFill>
              </a:rPr>
              <a:t> </a:t>
            </a:r>
            <a:r>
              <a:rPr lang="hr-HR" dirty="0"/>
              <a:t>dana/(146 dana), što, što je za </a:t>
            </a:r>
            <a:r>
              <a:rPr lang="hr-HR" b="1" dirty="0">
                <a:solidFill>
                  <a:srgbClr val="FFFF00"/>
                </a:solidFill>
              </a:rPr>
              <a:t>894,81%</a:t>
            </a:r>
            <a:r>
              <a:rPr lang="hr-HR" dirty="0"/>
              <a:t> više od prosječnog trajanja tog stadija postupka prema podacima Ministarstva / 54 dana; </a:t>
            </a:r>
            <a:r>
              <a:rPr lang="hr-HR" b="1" dirty="0">
                <a:solidFill>
                  <a:srgbClr val="FFFF00"/>
                </a:solidFill>
              </a:rPr>
              <a:t>VKS </a:t>
            </a:r>
            <a:r>
              <a:rPr lang="hr-HR" dirty="0"/>
              <a:t>(rad Bonačić, Vojvoda, Željko, 2023.)  </a:t>
            </a:r>
          </a:p>
          <a:p>
            <a:endParaRPr lang="en-US" dirty="0"/>
          </a:p>
        </p:txBody>
      </p:sp>
      <p:pic>
        <p:nvPicPr>
          <p:cNvPr id="4" name="Picture 3"/>
          <p:cNvPicPr>
            <a:picLocks noChangeAspect="1"/>
          </p:cNvPicPr>
          <p:nvPr/>
        </p:nvPicPr>
        <p:blipFill>
          <a:blip r:embed="rId2"/>
          <a:stretch>
            <a:fillRect/>
          </a:stretch>
        </p:blipFill>
        <p:spPr>
          <a:xfrm>
            <a:off x="9273052" y="1989225"/>
            <a:ext cx="2341067" cy="2371550"/>
          </a:xfrm>
          <a:prstGeom prst="rect">
            <a:avLst/>
          </a:prstGeom>
        </p:spPr>
      </p:pic>
    </p:spTree>
    <p:extLst>
      <p:ext uri="{BB962C8B-B14F-4D97-AF65-F5344CB8AC3E}">
        <p14:creationId xmlns:p14="http://schemas.microsoft.com/office/powerpoint/2010/main" val="361497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123" y="189279"/>
            <a:ext cx="10515600" cy="1325563"/>
          </a:xfrm>
        </p:spPr>
        <p:txBody>
          <a:bodyPr>
            <a:normAutofit/>
          </a:bodyPr>
          <a:lstStyle/>
          <a:p>
            <a:pPr algn="ctr"/>
            <a:r>
              <a:rPr lang="hr-HR" b="1" i="1" dirty="0">
                <a:solidFill>
                  <a:srgbClr val="FFFF00"/>
                </a:solidFill>
              </a:rPr>
              <a:t>Zahirović protiv Hrvatske </a:t>
            </a:r>
            <a:r>
              <a:rPr lang="hr-HR" dirty="0"/>
              <a:t>(2013., §§ 44-50)</a:t>
            </a:r>
            <a:br>
              <a:rPr lang="hr-HR" dirty="0"/>
            </a:br>
            <a:r>
              <a:rPr lang="hr-HR" sz="2800" b="1" dirty="0">
                <a:solidFill>
                  <a:srgbClr val="FFFF00"/>
                </a:solidFill>
              </a:rPr>
              <a:t>Nepozivanje na sjednicu žalbenog vijeća, sjednice u odsutnosti stranaka</a:t>
            </a:r>
            <a:endParaRPr lang="en-US" sz="2800" b="1" dirty="0">
              <a:solidFill>
                <a:srgbClr val="FFFF00"/>
              </a:solidFill>
            </a:endParaRPr>
          </a:p>
        </p:txBody>
      </p:sp>
      <p:sp>
        <p:nvSpPr>
          <p:cNvPr id="3" name="Content Placeholder 2"/>
          <p:cNvSpPr>
            <a:spLocks noGrp="1"/>
          </p:cNvSpPr>
          <p:nvPr>
            <p:ph idx="1"/>
          </p:nvPr>
        </p:nvSpPr>
        <p:spPr>
          <a:xfrm>
            <a:off x="246185" y="1643743"/>
            <a:ext cx="11847844" cy="5047203"/>
          </a:xfrm>
          <a:gradFill>
            <a:gsLst>
              <a:gs pos="100000">
                <a:schemeClr val="accent3">
                  <a:lumMod val="60000"/>
                  <a:lumOff val="40000"/>
                </a:schemeClr>
              </a:gs>
              <a:gs pos="0">
                <a:schemeClr val="bg2">
                  <a:tint val="100000"/>
                  <a:shade val="73000"/>
                  <a:satMod val="155000"/>
                </a:schemeClr>
              </a:gs>
              <a:gs pos="100000">
                <a:schemeClr val="bg2">
                  <a:tint val="100000"/>
                  <a:shade val="67000"/>
                  <a:satMod val="145000"/>
                </a:schemeClr>
              </a:gs>
            </a:gsLst>
            <a:lin ang="5400000" scaled="0"/>
          </a:gradFill>
        </p:spPr>
        <p:txBody>
          <a:bodyPr>
            <a:normAutofit fontScale="40000" lnSpcReduction="20000"/>
          </a:bodyPr>
          <a:lstStyle/>
          <a:p>
            <a:pPr algn="just"/>
            <a:r>
              <a:rPr lang="hr-HR" sz="4500" dirty="0"/>
              <a:t>„…</a:t>
            </a:r>
            <a:r>
              <a:rPr lang="hr-HR" sz="4500" i="1" dirty="0"/>
              <a:t>posebno kada žalbeni sud pozvan ispitati treba li povećati podnositeljevu kaznu i kad je u žalbenom postupku moguće otvarati pitanja koja uključuju stvari kao što je podnositeljeva osobnost i značaj, što takav postupak čini bitno važnim za podnositelja jer bi njegov ishod mogao biti njemu na veliku štetu, Sud smatra da žalbeni sud ne može pravilno ispitati predmet bez da izravno sasluša podnositelja i dobije osobni dojam o njemu”</a:t>
            </a:r>
            <a:r>
              <a:rPr lang="hr-HR" sz="4500" dirty="0"/>
              <a:t> (§ 57, zahtjev br. 58590/11)”</a:t>
            </a:r>
          </a:p>
          <a:p>
            <a:pPr algn="just"/>
            <a:endParaRPr lang="hr-HR" sz="4500" dirty="0">
              <a:hlinkClick r:id="rId2"/>
            </a:endParaRPr>
          </a:p>
          <a:p>
            <a:pPr algn="just"/>
            <a:r>
              <a:rPr lang="en-US" sz="4500" b="1" i="1" dirty="0">
                <a:solidFill>
                  <a:srgbClr val="FFFF00"/>
                </a:solidFill>
              </a:rPr>
              <a:t>Anić </a:t>
            </a:r>
            <a:r>
              <a:rPr lang="en-US" sz="4500" b="1" i="1" dirty="0" err="1">
                <a:solidFill>
                  <a:srgbClr val="FFFF00"/>
                </a:solidFill>
              </a:rPr>
              <a:t>protiv</a:t>
            </a:r>
            <a:r>
              <a:rPr lang="en-US" sz="4500" b="1" i="1" dirty="0">
                <a:solidFill>
                  <a:srgbClr val="FFFF00"/>
                </a:solidFill>
              </a:rPr>
              <a:t> </a:t>
            </a:r>
            <a:r>
              <a:rPr lang="en-US" sz="4500" b="1" i="1" dirty="0" err="1">
                <a:solidFill>
                  <a:srgbClr val="FFFF00"/>
                </a:solidFill>
              </a:rPr>
              <a:t>Hrvatske</a:t>
            </a:r>
            <a:r>
              <a:rPr lang="hr-HR" sz="4500" b="1" i="1" dirty="0">
                <a:solidFill>
                  <a:srgbClr val="FFFF00"/>
                </a:solidFill>
              </a:rPr>
              <a:t> </a:t>
            </a:r>
            <a:r>
              <a:rPr lang="hr-HR" sz="4500" dirty="0"/>
              <a:t>(</a:t>
            </a:r>
            <a:r>
              <a:rPr lang="hr-HR" sz="4500" dirty="0">
                <a:hlinkClick r:id="rId3" action="ppaction://hlinkfile"/>
              </a:rPr>
              <a:t>20. </a:t>
            </a:r>
            <a:r>
              <a:rPr lang="hr-HR" sz="4500" dirty="0"/>
              <a:t>lipnja 2023.) – KD bludnih radnji, u žalbi protiv prvostupanjske presude zatražio je da on i njegov branitelj budu pozvani na sjednicu žalbenog vijeća</a:t>
            </a:r>
          </a:p>
          <a:p>
            <a:pPr marL="0" indent="0" algn="just">
              <a:buNone/>
            </a:pPr>
            <a:endParaRPr lang="hr-HR" sz="4500" dirty="0"/>
          </a:p>
          <a:p>
            <a:pPr algn="just"/>
            <a:r>
              <a:rPr lang="hr-HR" sz="4500" i="1" dirty="0">
                <a:hlinkClick r:id="rId4"/>
              </a:rPr>
              <a:t>Drača protiv Hrvatske </a:t>
            </a:r>
            <a:r>
              <a:rPr lang="hr-HR" sz="4500" dirty="0"/>
              <a:t>(20. siječnja 2022.)</a:t>
            </a:r>
          </a:p>
          <a:p>
            <a:pPr marL="0" indent="0" algn="just">
              <a:buNone/>
            </a:pPr>
            <a:endParaRPr lang="hr-HR" sz="4500" dirty="0"/>
          </a:p>
          <a:p>
            <a:pPr algn="just"/>
            <a:r>
              <a:rPr lang="hr-HR" sz="4500" b="1" i="1" dirty="0">
                <a:solidFill>
                  <a:srgbClr val="FFFF00"/>
                </a:solidFill>
              </a:rPr>
              <a:t>Grubić protiv RH </a:t>
            </a:r>
            <a:r>
              <a:rPr lang="hr-HR" sz="4500" dirty="0"/>
              <a:t>(18. ožujka 2021.): </a:t>
            </a:r>
            <a:r>
              <a:rPr lang="hr-HR" sz="4500" dirty="0">
                <a:hlinkClick r:id="rId5"/>
              </a:rPr>
              <a:t>30 godina zatvora</a:t>
            </a:r>
            <a:r>
              <a:rPr lang="hr-HR" sz="4500" dirty="0"/>
              <a:t>; Višnja </a:t>
            </a:r>
            <a:r>
              <a:rPr lang="hr-HR" sz="4500" dirty="0" err="1"/>
              <a:t>Drenški</a:t>
            </a:r>
            <a:r>
              <a:rPr lang="hr-HR" sz="4500" dirty="0"/>
              <a:t> Lasan - obrani tijekom postupka pred </a:t>
            </a:r>
            <a:r>
              <a:rPr lang="hr-HR" sz="4500" b="1" dirty="0"/>
              <a:t>drugostupanjskim i </a:t>
            </a:r>
            <a:r>
              <a:rPr lang="hr-HR" sz="4500" b="1" dirty="0" err="1"/>
              <a:t>trećestupanjskim</a:t>
            </a:r>
            <a:r>
              <a:rPr lang="hr-HR" sz="4500" b="1" dirty="0"/>
              <a:t> </a:t>
            </a:r>
            <a:r>
              <a:rPr lang="hr-HR" sz="4500" dirty="0"/>
              <a:t>sudom nije bio dostavljen podnesak Državnog odvjetništva te </a:t>
            </a:r>
            <a:r>
              <a:rPr lang="hr-HR" sz="4500" b="1" dirty="0"/>
              <a:t>unatoč traženju</a:t>
            </a:r>
            <a:r>
              <a:rPr lang="hr-HR" sz="4500" dirty="0"/>
              <a:t> nije bio pozvan na sjednice vijeća Vrhovnog suda; </a:t>
            </a:r>
            <a:r>
              <a:rPr lang="hr-HR" sz="4500" b="1" dirty="0"/>
              <a:t>dugotrajnost postupaka</a:t>
            </a:r>
          </a:p>
          <a:p>
            <a:pPr marL="0" indent="0" algn="just">
              <a:buNone/>
            </a:pPr>
            <a:endParaRPr lang="hr-HR" sz="4500" b="1" i="1" dirty="0"/>
          </a:p>
          <a:p>
            <a:pPr algn="just"/>
            <a:r>
              <a:rPr lang="hr-HR" sz="4500" i="1" dirty="0">
                <a:hlinkClick r:id="rId6"/>
              </a:rPr>
              <a:t>Šaponja i Karaula protiv Hrvatske </a:t>
            </a:r>
            <a:r>
              <a:rPr lang="hr-HR" sz="4500" dirty="0"/>
              <a:t>(18. ožujka 2021.): podnositelji u svojim žalbama </a:t>
            </a:r>
            <a:r>
              <a:rPr lang="hr-HR" sz="4500" b="1" dirty="0"/>
              <a:t>činjenično i pravno </a:t>
            </a:r>
            <a:r>
              <a:rPr lang="hr-HR" sz="4500" dirty="0"/>
              <a:t>osporavali osuđujuće presude i kazne, te su zatražili prisustvovanje na sjednicama žalbenih vijeća</a:t>
            </a:r>
          </a:p>
          <a:p>
            <a:pPr marL="0" indent="0" algn="just">
              <a:buNone/>
            </a:pPr>
            <a:endParaRPr lang="hr-HR" sz="4500" dirty="0"/>
          </a:p>
          <a:p>
            <a:pPr algn="just"/>
            <a:r>
              <a:rPr lang="hr-HR" sz="4500" b="1" i="1" dirty="0" err="1">
                <a:solidFill>
                  <a:srgbClr val="FFFF00"/>
                </a:solidFill>
              </a:rPr>
              <a:t>Arps</a:t>
            </a:r>
            <a:r>
              <a:rPr lang="hr-HR" sz="4500" b="1" dirty="0">
                <a:solidFill>
                  <a:srgbClr val="FFFF00"/>
                </a:solidFill>
              </a:rPr>
              <a:t>, </a:t>
            </a:r>
            <a:r>
              <a:rPr lang="hr-HR" sz="4500" b="1" i="1" dirty="0" err="1">
                <a:solidFill>
                  <a:srgbClr val="FFFF00"/>
                </a:solidFill>
              </a:rPr>
              <a:t>Lonić</a:t>
            </a:r>
            <a:r>
              <a:rPr lang="hr-HR" sz="4500" b="1" dirty="0">
                <a:solidFill>
                  <a:srgbClr val="FFFF00"/>
                </a:solidFill>
              </a:rPr>
              <a:t>, </a:t>
            </a:r>
            <a:r>
              <a:rPr lang="hr-HR" sz="4500" b="1" i="1" dirty="0">
                <a:solidFill>
                  <a:srgbClr val="FFFF00"/>
                </a:solidFill>
              </a:rPr>
              <a:t>Petrina</a:t>
            </a:r>
            <a:r>
              <a:rPr lang="hr-HR" sz="4500" b="1" dirty="0">
                <a:solidFill>
                  <a:srgbClr val="FFFF00"/>
                </a:solidFill>
              </a:rPr>
              <a:t> </a:t>
            </a:r>
            <a:r>
              <a:rPr lang="hr-HR" sz="4500" dirty="0"/>
              <a:t>(2016.)</a:t>
            </a:r>
          </a:p>
          <a:p>
            <a:pPr marL="0" indent="0" algn="just">
              <a:buNone/>
            </a:pPr>
            <a:endParaRPr lang="hr-HR" sz="5500" dirty="0"/>
          </a:p>
        </p:txBody>
      </p:sp>
    </p:spTree>
    <p:extLst>
      <p:ext uri="{BB962C8B-B14F-4D97-AF65-F5344CB8AC3E}">
        <p14:creationId xmlns:p14="http://schemas.microsoft.com/office/powerpoint/2010/main" val="151956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08" y="-83283"/>
            <a:ext cx="10515600" cy="1325563"/>
          </a:xfrm>
        </p:spPr>
        <p:txBody>
          <a:bodyPr>
            <a:normAutofit fontScale="90000"/>
          </a:bodyPr>
          <a:lstStyle/>
          <a:p>
            <a:pPr algn="ctr"/>
            <a:br>
              <a:rPr lang="hr-HR" dirty="0"/>
            </a:br>
            <a:r>
              <a:rPr lang="hr-HR" dirty="0"/>
              <a:t> </a:t>
            </a:r>
            <a:r>
              <a:rPr lang="en-US" i="1" dirty="0">
                <a:solidFill>
                  <a:srgbClr val="FFFF00"/>
                </a:solidFill>
                <a:hlinkClick r:id="rId2"/>
              </a:rPr>
              <a:t>Mirčetić </a:t>
            </a:r>
            <a:r>
              <a:rPr lang="hr-HR" i="1" dirty="0">
                <a:solidFill>
                  <a:srgbClr val="FFFF00"/>
                </a:solidFill>
                <a:hlinkClick r:id="rId2"/>
              </a:rPr>
              <a:t>protiv Hrvatske</a:t>
            </a:r>
            <a:r>
              <a:rPr lang="hr-HR" i="1" dirty="0">
                <a:solidFill>
                  <a:srgbClr val="FFFF00"/>
                </a:solidFill>
              </a:rPr>
              <a:t> </a:t>
            </a:r>
            <a:r>
              <a:rPr lang="hr-HR" dirty="0"/>
              <a:t>(travanj 2021.)</a:t>
            </a:r>
            <a:br>
              <a:rPr lang="hr-HR" dirty="0"/>
            </a:br>
            <a:endParaRPr lang="en-US" dirty="0"/>
          </a:p>
        </p:txBody>
      </p:sp>
      <p:sp>
        <p:nvSpPr>
          <p:cNvPr id="3" name="Content Placeholder 2"/>
          <p:cNvSpPr>
            <a:spLocks noGrp="1"/>
          </p:cNvSpPr>
          <p:nvPr>
            <p:ph idx="1"/>
          </p:nvPr>
        </p:nvSpPr>
        <p:spPr>
          <a:xfrm>
            <a:off x="509955" y="1573823"/>
            <a:ext cx="11016760" cy="4677508"/>
          </a:xfrm>
          <a:gradFill>
            <a:gsLst>
              <a:gs pos="100000">
                <a:schemeClr val="accent3">
                  <a:lumMod val="60000"/>
                  <a:lumOff val="40000"/>
                </a:schemeClr>
              </a:gs>
              <a:gs pos="0">
                <a:schemeClr val="bg2">
                  <a:tint val="100000"/>
                  <a:shade val="73000"/>
                  <a:satMod val="155000"/>
                </a:schemeClr>
              </a:gs>
              <a:gs pos="100000">
                <a:schemeClr val="bg2">
                  <a:lumMod val="60000"/>
                  <a:lumOff val="40000"/>
                </a:schemeClr>
              </a:gs>
            </a:gsLst>
            <a:lin ang="5400000" scaled="0"/>
          </a:gradFill>
        </p:spPr>
        <p:txBody>
          <a:bodyPr>
            <a:normAutofit/>
          </a:bodyPr>
          <a:lstStyle/>
          <a:p>
            <a:r>
              <a:rPr lang="hr-HR" dirty="0"/>
              <a:t>zahtjev br.30669/15, </a:t>
            </a:r>
            <a:r>
              <a:rPr lang="en-US" dirty="0" err="1"/>
              <a:t>povred</a:t>
            </a:r>
            <a:r>
              <a:rPr lang="hr-HR" dirty="0"/>
              <a:t>a</a:t>
            </a:r>
            <a:r>
              <a:rPr lang="en-US" dirty="0"/>
              <a:t> </a:t>
            </a:r>
            <a:r>
              <a:rPr lang="en-US" dirty="0" err="1"/>
              <a:t>čl</a:t>
            </a:r>
            <a:r>
              <a:rPr lang="hr-HR" dirty="0"/>
              <a:t>.</a:t>
            </a:r>
            <a:r>
              <a:rPr lang="en-US" dirty="0"/>
              <a:t> 6. </a:t>
            </a:r>
            <a:r>
              <a:rPr lang="en-US" dirty="0" err="1"/>
              <a:t>st.</a:t>
            </a:r>
            <a:r>
              <a:rPr lang="en-US" dirty="0"/>
              <a:t> 1. </a:t>
            </a:r>
            <a:r>
              <a:rPr lang="en-US" dirty="0" err="1"/>
              <a:t>i</a:t>
            </a:r>
            <a:r>
              <a:rPr lang="en-US" dirty="0"/>
              <a:t> 3. (c) </a:t>
            </a:r>
          </a:p>
          <a:p>
            <a:pPr marL="0" indent="0">
              <a:buNone/>
            </a:pPr>
            <a:endParaRPr lang="hr-HR" dirty="0"/>
          </a:p>
          <a:p>
            <a:pPr algn="just"/>
            <a:r>
              <a:rPr lang="hr-HR" dirty="0"/>
              <a:t>podnositelj tvrdio da se </a:t>
            </a:r>
            <a:r>
              <a:rPr lang="en-US" b="1" dirty="0" err="1"/>
              <a:t>osuda</a:t>
            </a:r>
            <a:r>
              <a:rPr lang="en-US" b="1" dirty="0"/>
              <a:t> </a:t>
            </a:r>
            <a:r>
              <a:rPr lang="hr-HR" b="1" dirty="0"/>
              <a:t>za KD silovanja </a:t>
            </a:r>
            <a:r>
              <a:rPr lang="en-US" b="1" dirty="0" err="1"/>
              <a:t>temeljila</a:t>
            </a:r>
            <a:r>
              <a:rPr lang="en-US" b="1" dirty="0"/>
              <a:t> </a:t>
            </a:r>
            <a:r>
              <a:rPr lang="en-US" b="1" dirty="0" err="1"/>
              <a:t>isključivo</a:t>
            </a:r>
            <a:r>
              <a:rPr lang="en-US" b="1" dirty="0"/>
              <a:t> </a:t>
            </a:r>
            <a:r>
              <a:rPr lang="en-US" b="1" dirty="0" err="1"/>
              <a:t>na</a:t>
            </a:r>
            <a:r>
              <a:rPr lang="en-US" b="1" dirty="0"/>
              <a:t> </a:t>
            </a:r>
            <a:r>
              <a:rPr lang="en-US" b="1" dirty="0" err="1"/>
              <a:t>dokazima</a:t>
            </a:r>
            <a:r>
              <a:rPr lang="en-US" b="1" dirty="0"/>
              <a:t> </a:t>
            </a:r>
            <a:r>
              <a:rPr lang="en-US" b="1" dirty="0" err="1"/>
              <a:t>žrtve</a:t>
            </a:r>
            <a:r>
              <a:rPr lang="en-US" dirty="0"/>
              <a:t>, </a:t>
            </a:r>
            <a:r>
              <a:rPr lang="en-US" dirty="0" err="1"/>
              <a:t>čija</a:t>
            </a:r>
            <a:r>
              <a:rPr lang="en-US" dirty="0"/>
              <a:t> je </a:t>
            </a:r>
            <a:r>
              <a:rPr lang="hr-HR" dirty="0"/>
              <a:t>pouzdanost</a:t>
            </a:r>
            <a:r>
              <a:rPr lang="en-US" dirty="0"/>
              <a:t> </a:t>
            </a:r>
            <a:r>
              <a:rPr lang="en-US" dirty="0" err="1"/>
              <a:t>bila</a:t>
            </a:r>
            <a:r>
              <a:rPr lang="en-US" dirty="0"/>
              <a:t> </a:t>
            </a:r>
            <a:r>
              <a:rPr lang="en-US" dirty="0" err="1"/>
              <a:t>upitna</a:t>
            </a:r>
            <a:r>
              <a:rPr lang="en-US" dirty="0"/>
              <a:t>, </a:t>
            </a:r>
            <a:r>
              <a:rPr lang="en-US" dirty="0" err="1"/>
              <a:t>te</a:t>
            </a:r>
            <a:r>
              <a:rPr lang="en-US" dirty="0"/>
              <a:t> mu je </a:t>
            </a:r>
            <a:r>
              <a:rPr lang="en-US" dirty="0" err="1"/>
              <a:t>trebalo</a:t>
            </a:r>
            <a:r>
              <a:rPr lang="en-US" dirty="0"/>
              <a:t> </a:t>
            </a:r>
            <a:r>
              <a:rPr lang="en-US" dirty="0" err="1"/>
              <a:t>dozvoliti</a:t>
            </a:r>
            <a:r>
              <a:rPr lang="en-US" dirty="0"/>
              <a:t> da </a:t>
            </a:r>
            <a:r>
              <a:rPr lang="hr-HR" dirty="0"/>
              <a:t>osobno </a:t>
            </a:r>
            <a:r>
              <a:rPr lang="en-US" dirty="0" err="1"/>
              <a:t>prisustvuje</a:t>
            </a:r>
            <a:r>
              <a:rPr lang="en-US" dirty="0"/>
              <a:t> </a:t>
            </a:r>
            <a:r>
              <a:rPr lang="en-US" dirty="0" err="1"/>
              <a:t>sjednici</a:t>
            </a:r>
            <a:r>
              <a:rPr lang="en-US" dirty="0"/>
              <a:t> </a:t>
            </a:r>
            <a:r>
              <a:rPr lang="en-US" dirty="0" err="1"/>
              <a:t>kako</a:t>
            </a:r>
            <a:r>
              <a:rPr lang="en-US" dirty="0"/>
              <a:t> bi </a:t>
            </a:r>
            <a:r>
              <a:rPr lang="en-US" dirty="0" err="1"/>
              <a:t>mogao</a:t>
            </a:r>
            <a:r>
              <a:rPr lang="en-US" dirty="0"/>
              <a:t> </a:t>
            </a:r>
            <a:r>
              <a:rPr lang="en-US" dirty="0" err="1"/>
              <a:t>razjasniti</a:t>
            </a:r>
            <a:r>
              <a:rPr lang="en-US" dirty="0"/>
              <a:t> </a:t>
            </a:r>
            <a:r>
              <a:rPr lang="en-US" dirty="0" err="1"/>
              <a:t>relevantne</a:t>
            </a:r>
            <a:r>
              <a:rPr lang="en-US" dirty="0"/>
              <a:t> </a:t>
            </a:r>
            <a:r>
              <a:rPr lang="en-US" dirty="0" err="1"/>
              <a:t>činjenice</a:t>
            </a:r>
            <a:endParaRPr lang="hr-HR" dirty="0"/>
          </a:p>
          <a:p>
            <a:pPr algn="just"/>
            <a:r>
              <a:rPr lang="hr-HR" i="1" dirty="0"/>
              <a:t>„…čak i bez njegova posebnog zahtjeva” </a:t>
            </a:r>
            <a:r>
              <a:rPr lang="hr-HR" dirty="0"/>
              <a:t>(§ 24) </a:t>
            </a:r>
          </a:p>
          <a:p>
            <a:pPr marL="0" indent="0" algn="just">
              <a:buNone/>
            </a:pPr>
            <a:endParaRPr lang="hr-HR" dirty="0"/>
          </a:p>
          <a:p>
            <a:pPr algn="just"/>
            <a:r>
              <a:rPr lang="hr-HR" dirty="0"/>
              <a:t>Čl.</a:t>
            </a:r>
            <a:r>
              <a:rPr lang="pl-PL" dirty="0"/>
              <a:t> 475. st. 1. ZKP-a (NN 80/22): „....</a:t>
            </a:r>
            <a:r>
              <a:rPr lang="pl-PL" i="1" dirty="0"/>
              <a:t>ako bi njihova prisutnost bila korisna za razjašnjenje stvari</a:t>
            </a:r>
            <a:r>
              <a:rPr lang="pl-PL" dirty="0"/>
              <a:t>.”; st. 7. pristutnost stranaka i uz audio-video uređaj</a:t>
            </a:r>
            <a:endParaRPr lang="en-US" dirty="0"/>
          </a:p>
        </p:txBody>
      </p:sp>
      <p:pic>
        <p:nvPicPr>
          <p:cNvPr id="4" name="Picture 3"/>
          <p:cNvPicPr>
            <a:picLocks noChangeAspect="1"/>
          </p:cNvPicPr>
          <p:nvPr/>
        </p:nvPicPr>
        <p:blipFill>
          <a:blip r:embed="rId3"/>
          <a:stretch>
            <a:fillRect/>
          </a:stretch>
        </p:blipFill>
        <p:spPr>
          <a:xfrm>
            <a:off x="10596669" y="4591288"/>
            <a:ext cx="634039" cy="640135"/>
          </a:xfrm>
          <a:prstGeom prst="rect">
            <a:avLst/>
          </a:prstGeom>
        </p:spPr>
      </p:pic>
    </p:spTree>
    <p:extLst>
      <p:ext uri="{BB962C8B-B14F-4D97-AF65-F5344CB8AC3E}">
        <p14:creationId xmlns:p14="http://schemas.microsoft.com/office/powerpoint/2010/main" val="867386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56"/>
            <a:ext cx="10515600" cy="1325563"/>
          </a:xfrm>
        </p:spPr>
        <p:txBody>
          <a:bodyPr>
            <a:normAutofit/>
          </a:bodyPr>
          <a:lstStyle/>
          <a:p>
            <a:pPr algn="ctr"/>
            <a:r>
              <a:rPr lang="hr-HR" sz="2800" b="1" dirty="0">
                <a:solidFill>
                  <a:srgbClr val="FFFF00"/>
                </a:solidFill>
              </a:rPr>
              <a:t>Nedostavljanje obrazloženog podneska državnog odvjetništva na žalbu</a:t>
            </a:r>
            <a:endParaRPr lang="en-US" sz="2800" b="1" dirty="0">
              <a:solidFill>
                <a:srgbClr val="FFFF00"/>
              </a:solidFill>
            </a:endParaRPr>
          </a:p>
        </p:txBody>
      </p:sp>
      <p:sp>
        <p:nvSpPr>
          <p:cNvPr id="3" name="Content Placeholder 2"/>
          <p:cNvSpPr>
            <a:spLocks noGrp="1"/>
          </p:cNvSpPr>
          <p:nvPr>
            <p:ph idx="1"/>
          </p:nvPr>
        </p:nvSpPr>
        <p:spPr>
          <a:xfrm>
            <a:off x="228601" y="1347972"/>
            <a:ext cx="11553092" cy="5510027"/>
          </a:xfrm>
        </p:spPr>
        <p:txBody>
          <a:bodyPr>
            <a:normAutofit/>
          </a:bodyPr>
          <a:lstStyle/>
          <a:p>
            <a:pPr algn="just"/>
            <a:r>
              <a:rPr lang="hr-HR" sz="2400" b="1" i="1" dirty="0">
                <a:solidFill>
                  <a:srgbClr val="FFFF00"/>
                </a:solidFill>
              </a:rPr>
              <a:t>Blagajac</a:t>
            </a:r>
            <a:r>
              <a:rPr lang="hr-HR" sz="2400" i="1" dirty="0"/>
              <a:t> </a:t>
            </a:r>
            <a:r>
              <a:rPr lang="hr-HR" sz="2400" dirty="0"/>
              <a:t>(</a:t>
            </a:r>
            <a:r>
              <a:rPr lang="hr-HR" sz="2400" dirty="0">
                <a:hlinkClick r:id="rId2"/>
              </a:rPr>
              <a:t>svibanj </a:t>
            </a:r>
            <a:r>
              <a:rPr lang="hr-HR" sz="2400" dirty="0"/>
              <a:t>2023.): „… </a:t>
            </a:r>
            <a:r>
              <a:rPr lang="hr-HR" sz="2400" i="1" dirty="0"/>
              <a:t>pozivom na svoju već </a:t>
            </a:r>
            <a:r>
              <a:rPr lang="hr-HR" sz="2400" b="1" i="1" dirty="0"/>
              <a:t>dobru utvrđenu praksu </a:t>
            </a:r>
            <a:r>
              <a:rPr lang="hr-HR" sz="2400" i="1" dirty="0"/>
              <a:t>u predmetima </a:t>
            </a:r>
            <a:r>
              <a:rPr lang="hr-HR" sz="2400" b="1" i="1" dirty="0" err="1">
                <a:solidFill>
                  <a:srgbClr val="FFFF00"/>
                </a:solidFill>
              </a:rPr>
              <a:t>Lonić</a:t>
            </a:r>
            <a:r>
              <a:rPr lang="hr-HR" sz="2400" b="1" i="1" dirty="0">
                <a:solidFill>
                  <a:srgbClr val="FFFF00"/>
                </a:solidFill>
              </a:rPr>
              <a:t>, </a:t>
            </a:r>
            <a:r>
              <a:rPr lang="hr-HR" sz="2400" b="1" i="1" dirty="0" err="1">
                <a:solidFill>
                  <a:srgbClr val="FFFF00"/>
                </a:solidFill>
              </a:rPr>
              <a:t>Bosak</a:t>
            </a:r>
            <a:r>
              <a:rPr lang="hr-HR" sz="2400" b="1" i="1" dirty="0">
                <a:solidFill>
                  <a:srgbClr val="FFFF00"/>
                </a:solidFill>
              </a:rPr>
              <a:t> i drugi, Romić i drugi</a:t>
            </a:r>
            <a:r>
              <a:rPr lang="hr-HR" sz="2400" i="1" dirty="0"/>
              <a:t>, utvrdio da je došlo do povrede prava na pošteno suđenje podnositelja jer mu tijekom žalbenog postupka nadležni sud nije dostavio obrazloženi podnesak Državnog odvjetništva na odgovor</a:t>
            </a:r>
            <a:r>
              <a:rPr lang="hr-HR" sz="2400" dirty="0"/>
              <a:t>.” </a:t>
            </a:r>
          </a:p>
          <a:p>
            <a:pPr algn="just"/>
            <a:r>
              <a:rPr lang="hr-HR" sz="2400" i="1" dirty="0">
                <a:hlinkClick r:id="rId3"/>
              </a:rPr>
              <a:t>Pejkić</a:t>
            </a:r>
            <a:r>
              <a:rPr lang="hr-HR" sz="2400" i="1" dirty="0"/>
              <a:t> </a:t>
            </a:r>
            <a:r>
              <a:rPr lang="hr-HR" sz="2400" dirty="0"/>
              <a:t>(siječanj 2023.)</a:t>
            </a:r>
          </a:p>
          <a:p>
            <a:pPr algn="just"/>
            <a:r>
              <a:rPr lang="hr-HR" sz="2400" i="1" dirty="0" err="1">
                <a:hlinkClick r:id="rId4"/>
              </a:rPr>
              <a:t>Kliba</a:t>
            </a:r>
            <a:r>
              <a:rPr lang="hr-HR" sz="2400" i="1" dirty="0">
                <a:hlinkClick r:id="rId4"/>
              </a:rPr>
              <a:t> protiv Republike Hrvatske </a:t>
            </a:r>
            <a:r>
              <a:rPr lang="hr-HR" sz="2400" i="1" dirty="0"/>
              <a:t> </a:t>
            </a:r>
            <a:r>
              <a:rPr lang="hr-HR" sz="2400" dirty="0"/>
              <a:t>(18. travnja 2019.)       </a:t>
            </a:r>
            <a:r>
              <a:rPr lang="hr-HR" sz="2400" b="1" i="1" dirty="0">
                <a:solidFill>
                  <a:srgbClr val="FFFF00"/>
                </a:solidFill>
              </a:rPr>
              <a:t>Šimundić protiv RH</a:t>
            </a:r>
            <a:r>
              <a:rPr lang="hr-HR" sz="2400" dirty="0"/>
              <a:t>: podnesak čisto tehničke prirode u kojem je državno odvjetništvo samo navelo da se spis predmeta nakon pregleda žalbi stranaka vraća nadležnom sudu </a:t>
            </a:r>
            <a:r>
              <a:rPr lang="hr-HR" sz="2400" b="1" dirty="0"/>
              <a:t>ne predstavlja povredu načela jednakosti stranaka i kontradiktornosti postupka</a:t>
            </a:r>
          </a:p>
          <a:p>
            <a:pPr marL="0" indent="0" algn="just">
              <a:buNone/>
            </a:pPr>
            <a:endParaRPr lang="hr-HR" sz="2400" b="1" dirty="0"/>
          </a:p>
          <a:p>
            <a:pPr algn="just"/>
            <a:r>
              <a:rPr lang="pl-PL" sz="2400" dirty="0"/>
              <a:t>Članak 473. ZKP-a (NN 143/12, 80/22): „.... </a:t>
            </a:r>
            <a:r>
              <a:rPr lang="pl-PL" sz="2400" i="1" dirty="0"/>
              <a:t>odgovor na žalbu u roku od osam dana. Prvostupanjski sud će odgovor državnog odvjetnika na žalbu okrivljenika dostaviti okrivljeniku koji je podnio žalbu...”</a:t>
            </a:r>
            <a:endParaRPr lang="hr-HR" sz="2400" i="1" dirty="0"/>
          </a:p>
          <a:p>
            <a:pPr marL="0" indent="0" algn="ctr">
              <a:buNone/>
            </a:pPr>
            <a:endParaRPr lang="hr-HR" sz="2400" b="1" dirty="0"/>
          </a:p>
        </p:txBody>
      </p:sp>
      <p:pic>
        <p:nvPicPr>
          <p:cNvPr id="4" name="Picture 3"/>
          <p:cNvPicPr>
            <a:picLocks noChangeAspect="1"/>
          </p:cNvPicPr>
          <p:nvPr/>
        </p:nvPicPr>
        <p:blipFill>
          <a:blip r:embed="rId5"/>
          <a:stretch>
            <a:fillRect/>
          </a:stretch>
        </p:blipFill>
        <p:spPr>
          <a:xfrm>
            <a:off x="4643885" y="5796845"/>
            <a:ext cx="634039" cy="640135"/>
          </a:xfrm>
          <a:prstGeom prst="rect">
            <a:avLst/>
          </a:prstGeom>
        </p:spPr>
      </p:pic>
      <p:pic>
        <p:nvPicPr>
          <p:cNvPr id="5" name="Picture 4"/>
          <p:cNvPicPr>
            <a:picLocks noChangeAspect="1"/>
          </p:cNvPicPr>
          <p:nvPr/>
        </p:nvPicPr>
        <p:blipFill>
          <a:blip r:embed="rId6"/>
          <a:stretch>
            <a:fillRect/>
          </a:stretch>
        </p:blipFill>
        <p:spPr>
          <a:xfrm>
            <a:off x="6867435" y="3229213"/>
            <a:ext cx="353599" cy="481626"/>
          </a:xfrm>
          <a:prstGeom prst="rect">
            <a:avLst/>
          </a:prstGeom>
        </p:spPr>
      </p:pic>
    </p:spTree>
    <p:extLst>
      <p:ext uri="{BB962C8B-B14F-4D97-AF65-F5344CB8AC3E}">
        <p14:creationId xmlns:p14="http://schemas.microsoft.com/office/powerpoint/2010/main" val="230917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i="1" dirty="0" err="1">
                <a:solidFill>
                  <a:srgbClr val="FFFF00"/>
                </a:solidFill>
              </a:rPr>
              <a:t>Ajdarić</a:t>
            </a:r>
            <a:r>
              <a:rPr lang="en-US" sz="3600" b="1" i="1" dirty="0">
                <a:solidFill>
                  <a:srgbClr val="FFFF00"/>
                </a:solidFill>
              </a:rPr>
              <a:t> </a:t>
            </a:r>
            <a:r>
              <a:rPr lang="en-US" sz="3600" b="1" i="1" dirty="0" err="1">
                <a:solidFill>
                  <a:srgbClr val="FFFF00"/>
                </a:solidFill>
              </a:rPr>
              <a:t>protiv</a:t>
            </a:r>
            <a:r>
              <a:rPr lang="en-US" sz="3600" b="1" i="1" dirty="0">
                <a:solidFill>
                  <a:srgbClr val="FFFF00"/>
                </a:solidFill>
              </a:rPr>
              <a:t> </a:t>
            </a:r>
            <a:r>
              <a:rPr lang="en-US" sz="3600" b="1" i="1" dirty="0" err="1">
                <a:solidFill>
                  <a:srgbClr val="FFFF00"/>
                </a:solidFill>
              </a:rPr>
              <a:t>Hrvatske</a:t>
            </a:r>
            <a:r>
              <a:rPr lang="en-US" sz="3600" b="1" dirty="0">
                <a:solidFill>
                  <a:srgbClr val="FFFF00"/>
                </a:solidFill>
              </a:rPr>
              <a:t> </a:t>
            </a:r>
            <a:r>
              <a:rPr lang="hr-HR" sz="3600" dirty="0"/>
              <a:t>(13. prosinca 2011)</a:t>
            </a:r>
            <a:endParaRPr lang="en-US" sz="3600" dirty="0"/>
          </a:p>
        </p:txBody>
      </p:sp>
      <p:pic>
        <p:nvPicPr>
          <p:cNvPr id="4" name="Content Placeholder 3"/>
          <p:cNvPicPr>
            <a:picLocks noGrp="1" noChangeAspect="1"/>
          </p:cNvPicPr>
          <p:nvPr>
            <p:ph idx="1"/>
          </p:nvPr>
        </p:nvPicPr>
        <p:blipFill>
          <a:blip r:embed="rId2"/>
          <a:stretch>
            <a:fillRect/>
          </a:stretch>
        </p:blipFill>
        <p:spPr>
          <a:xfrm>
            <a:off x="467993" y="1588233"/>
            <a:ext cx="3800138" cy="4351338"/>
          </a:xfrm>
          <a:prstGeom prst="rect">
            <a:avLst/>
          </a:prstGeom>
        </p:spPr>
      </p:pic>
      <p:sp>
        <p:nvSpPr>
          <p:cNvPr id="5" name="Rectangle 4"/>
          <p:cNvSpPr/>
          <p:nvPr/>
        </p:nvSpPr>
        <p:spPr>
          <a:xfrm>
            <a:off x="4955931" y="1750162"/>
            <a:ext cx="6096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r>
              <a:rPr lang="hr-HR" dirty="0">
                <a:solidFill>
                  <a:schemeClr val="tx1"/>
                </a:solidFill>
              </a:rPr>
              <a:t>§ 24.: ‘…</a:t>
            </a:r>
            <a:r>
              <a:rPr lang="hr-HR" i="1" dirty="0">
                <a:solidFill>
                  <a:schemeClr val="tx1"/>
                </a:solidFill>
              </a:rPr>
              <a:t>od "</a:t>
            </a:r>
            <a:r>
              <a:rPr lang="hr-HR" b="1" i="1" dirty="0">
                <a:solidFill>
                  <a:schemeClr val="tx1"/>
                </a:solidFill>
              </a:rPr>
              <a:t>rekla-kazala" iskaza svjedoka </a:t>
            </a:r>
            <a:r>
              <a:rPr lang="hr-HR" i="1" dirty="0">
                <a:solidFill>
                  <a:schemeClr val="tx1"/>
                </a:solidFill>
              </a:rPr>
              <a:t>koji boluje do emotivne nestabilnosti i </a:t>
            </a:r>
            <a:r>
              <a:rPr lang="hr-HR" i="1" dirty="0" err="1">
                <a:solidFill>
                  <a:schemeClr val="tx1"/>
                </a:solidFill>
              </a:rPr>
              <a:t>histrionskog</a:t>
            </a:r>
            <a:r>
              <a:rPr lang="hr-HR" i="1" dirty="0">
                <a:solidFill>
                  <a:schemeClr val="tx1"/>
                </a:solidFill>
              </a:rPr>
              <a:t> poremećaja osobnosti, te da je ta osuda bila potpuno arbitrarna i protivna jamstvima poštenog suđenja, pravu na presumpciju nevinosti i načelu jednakosti stranaka</a:t>
            </a:r>
            <a:r>
              <a:rPr lang="hr-HR" dirty="0">
                <a:solidFill>
                  <a:schemeClr val="tx1"/>
                </a:solidFill>
              </a:rPr>
              <a:t>.’</a:t>
            </a:r>
          </a:p>
        </p:txBody>
      </p:sp>
      <p:sp>
        <p:nvSpPr>
          <p:cNvPr id="6" name="Rectangle 5"/>
          <p:cNvSpPr/>
          <p:nvPr/>
        </p:nvSpPr>
        <p:spPr>
          <a:xfrm>
            <a:off x="4793737" y="4070838"/>
            <a:ext cx="6425247" cy="2031325"/>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hr-HR" b="1" dirty="0">
                <a:solidFill>
                  <a:srgbClr val="FFFF00"/>
                </a:solidFill>
              </a:rPr>
              <a:t>§ 51 ‘… </a:t>
            </a:r>
            <a:r>
              <a:rPr lang="hr-HR" b="1" i="1" dirty="0">
                <a:solidFill>
                  <a:srgbClr val="FFFF00"/>
                </a:solidFill>
              </a:rPr>
              <a:t>očigledna nepodudarnost u iskazima svjedoka … </a:t>
            </a:r>
            <a:r>
              <a:rPr lang="it-IT" b="1" i="1" dirty="0">
                <a:solidFill>
                  <a:srgbClr val="FFFF00"/>
                </a:solidFill>
              </a:rPr>
              <a:t> </a:t>
            </a:r>
            <a:r>
              <a:rPr lang="it-IT" b="1" i="1" dirty="0" err="1">
                <a:solidFill>
                  <a:srgbClr val="FFFF00"/>
                </a:solidFill>
              </a:rPr>
              <a:t>nisu</a:t>
            </a:r>
            <a:r>
              <a:rPr lang="it-IT" b="1" i="1" dirty="0">
                <a:solidFill>
                  <a:srgbClr val="FFFF00"/>
                </a:solidFill>
              </a:rPr>
              <a:t> bili </a:t>
            </a:r>
            <a:r>
              <a:rPr lang="it-IT" b="1" i="1" dirty="0" err="1">
                <a:solidFill>
                  <a:srgbClr val="FFFF00"/>
                </a:solidFill>
              </a:rPr>
              <a:t>uopće</a:t>
            </a:r>
            <a:r>
              <a:rPr lang="it-IT" b="1" i="1" dirty="0">
                <a:solidFill>
                  <a:srgbClr val="FFFF00"/>
                </a:solidFill>
              </a:rPr>
              <a:t> ili </a:t>
            </a:r>
            <a:r>
              <a:rPr lang="it-IT" b="1" i="1" dirty="0" err="1">
                <a:solidFill>
                  <a:srgbClr val="FFFF00"/>
                </a:solidFill>
              </a:rPr>
              <a:t>dovoljno</a:t>
            </a:r>
            <a:r>
              <a:rPr lang="it-IT" b="1" i="1" dirty="0">
                <a:solidFill>
                  <a:srgbClr val="FFFF00"/>
                </a:solidFill>
              </a:rPr>
              <a:t> </a:t>
            </a:r>
            <a:r>
              <a:rPr lang="it-IT" b="1" i="1" dirty="0" err="1">
                <a:solidFill>
                  <a:srgbClr val="FFFF00"/>
                </a:solidFill>
              </a:rPr>
              <a:t>rješavani</a:t>
            </a:r>
            <a:r>
              <a:rPr lang="hr-HR" b="1" i="1" dirty="0">
                <a:solidFill>
                  <a:srgbClr val="FFFF00"/>
                </a:solidFill>
              </a:rPr>
              <a:t>. </a:t>
            </a:r>
          </a:p>
          <a:p>
            <a:pPr algn="just"/>
            <a:endParaRPr lang="hr-HR" b="1" i="1" dirty="0">
              <a:solidFill>
                <a:srgbClr val="FFFF00"/>
              </a:solidFill>
            </a:endParaRPr>
          </a:p>
          <a:p>
            <a:pPr algn="just"/>
            <a:r>
              <a:rPr lang="hr-HR" b="1" i="1" dirty="0">
                <a:solidFill>
                  <a:srgbClr val="FFFF00"/>
                </a:solidFill>
              </a:rPr>
              <a:t>Odluke domaćih sudova nisu poštovale osnovni zahtjev kaznenog pravosuđa, da tužitelj mora izvan razumne dvojbe dokazati optužbu, te nisu bile u skladu s jednim od temeljnih načela kaznenog prava, i to načelom </a:t>
            </a:r>
            <a:r>
              <a:rPr lang="hr-HR" b="1" i="1" dirty="0" err="1">
                <a:solidFill>
                  <a:srgbClr val="FFFF00"/>
                </a:solidFill>
              </a:rPr>
              <a:t>in</a:t>
            </a:r>
            <a:r>
              <a:rPr lang="hr-HR" b="1" i="1" dirty="0">
                <a:solidFill>
                  <a:srgbClr val="FFFF00"/>
                </a:solidFill>
              </a:rPr>
              <a:t> dubio pro </a:t>
            </a:r>
            <a:r>
              <a:rPr lang="hr-HR" b="1" i="1" dirty="0" err="1">
                <a:solidFill>
                  <a:srgbClr val="FFFF00"/>
                </a:solidFill>
              </a:rPr>
              <a:t>reo</a:t>
            </a:r>
            <a:r>
              <a:rPr lang="hr-HR" b="1" i="1" dirty="0">
                <a:solidFill>
                  <a:srgbClr val="FFFF00"/>
                </a:solidFill>
              </a:rPr>
              <a:t>.’</a:t>
            </a:r>
            <a:endParaRPr lang="en-US" b="1" i="1" dirty="0">
              <a:solidFill>
                <a:srgbClr val="FFFF00"/>
              </a:solidFill>
            </a:endParaRPr>
          </a:p>
        </p:txBody>
      </p:sp>
    </p:spTree>
    <p:extLst>
      <p:ext uri="{BB962C8B-B14F-4D97-AF65-F5344CB8AC3E}">
        <p14:creationId xmlns:p14="http://schemas.microsoft.com/office/powerpoint/2010/main" val="3794039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1881" y="1441938"/>
            <a:ext cx="6128238" cy="694592"/>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118525"/>
            <a:ext cx="10515600" cy="1325563"/>
          </a:xfrm>
        </p:spPr>
        <p:txBody>
          <a:bodyPr>
            <a:normAutofit/>
          </a:bodyPr>
          <a:lstStyle/>
          <a:p>
            <a:pPr algn="ctr"/>
            <a:r>
              <a:rPr lang="hr-HR" sz="3600" b="1" dirty="0">
                <a:solidFill>
                  <a:srgbClr val="FFFF00"/>
                </a:solidFill>
              </a:rPr>
              <a:t>Žalbeni sudovi dužni obrazložiti odluku</a:t>
            </a:r>
            <a:endParaRPr lang="en-US" sz="3600" b="1" dirty="0">
              <a:solidFill>
                <a:srgbClr val="FFFF00"/>
              </a:solidFill>
            </a:endParaRPr>
          </a:p>
        </p:txBody>
      </p:sp>
      <p:pic>
        <p:nvPicPr>
          <p:cNvPr id="5" name="Content Placeholder 4"/>
          <p:cNvPicPr>
            <a:picLocks noGrp="1" noChangeAspect="1"/>
          </p:cNvPicPr>
          <p:nvPr>
            <p:ph idx="1"/>
          </p:nvPr>
        </p:nvPicPr>
        <p:blipFill>
          <a:blip r:embed="rId2"/>
          <a:stretch>
            <a:fillRect/>
          </a:stretch>
        </p:blipFill>
        <p:spPr>
          <a:xfrm>
            <a:off x="2309340" y="2877064"/>
            <a:ext cx="2438611" cy="2371550"/>
          </a:xfrm>
          <a:prstGeom prst="rect">
            <a:avLst/>
          </a:prstGeom>
        </p:spPr>
      </p:pic>
      <p:pic>
        <p:nvPicPr>
          <p:cNvPr id="6" name="Picture 5"/>
          <p:cNvPicPr>
            <a:picLocks noChangeAspect="1"/>
          </p:cNvPicPr>
          <p:nvPr/>
        </p:nvPicPr>
        <p:blipFill>
          <a:blip r:embed="rId3"/>
          <a:stretch>
            <a:fillRect/>
          </a:stretch>
        </p:blipFill>
        <p:spPr>
          <a:xfrm>
            <a:off x="7702678" y="2858775"/>
            <a:ext cx="2341067" cy="2389839"/>
          </a:xfrm>
          <a:prstGeom prst="rect">
            <a:avLst/>
          </a:prstGeom>
        </p:spPr>
      </p:pic>
      <p:sp>
        <p:nvSpPr>
          <p:cNvPr id="3" name="Rectangle 2"/>
          <p:cNvSpPr/>
          <p:nvPr/>
        </p:nvSpPr>
        <p:spPr>
          <a:xfrm>
            <a:off x="3155333" y="1444088"/>
            <a:ext cx="6096000" cy="646331"/>
          </a:xfrm>
          <a:prstGeom prst="rect">
            <a:avLst/>
          </a:prstGeom>
        </p:spPr>
        <p:txBody>
          <a:bodyPr>
            <a:spAutoFit/>
          </a:bodyPr>
          <a:lstStyle/>
          <a:p>
            <a:r>
              <a:rPr lang="hr-HR" i="1" dirty="0">
                <a:solidFill>
                  <a:schemeClr val="accent3">
                    <a:lumMod val="75000"/>
                  </a:schemeClr>
                </a:solidFill>
              </a:rPr>
              <a:t>Ajdarić </a:t>
            </a:r>
            <a:r>
              <a:rPr lang="en-US" dirty="0">
                <a:solidFill>
                  <a:schemeClr val="accent3">
                    <a:lumMod val="75000"/>
                  </a:schemeClr>
                </a:solidFill>
              </a:rPr>
              <a:t>§ 51 ‘… </a:t>
            </a:r>
            <a:r>
              <a:rPr lang="en-US" b="1" dirty="0" err="1">
                <a:solidFill>
                  <a:schemeClr val="accent3">
                    <a:lumMod val="75000"/>
                  </a:schemeClr>
                </a:solidFill>
              </a:rPr>
              <a:t>odluke</a:t>
            </a:r>
            <a:r>
              <a:rPr lang="en-US" b="1" dirty="0">
                <a:solidFill>
                  <a:schemeClr val="accent3">
                    <a:lumMod val="75000"/>
                  </a:schemeClr>
                </a:solidFill>
              </a:rPr>
              <a:t> </a:t>
            </a:r>
            <a:r>
              <a:rPr lang="en-US" dirty="0">
                <a:solidFill>
                  <a:schemeClr val="accent3">
                    <a:lumMod val="75000"/>
                  </a:schemeClr>
                </a:solidFill>
              </a:rPr>
              <a:t>do </a:t>
            </a:r>
            <a:r>
              <a:rPr lang="en-US" dirty="0" err="1">
                <a:solidFill>
                  <a:schemeClr val="accent3">
                    <a:lumMod val="75000"/>
                  </a:schemeClr>
                </a:solidFill>
              </a:rPr>
              <a:t>kojih</a:t>
            </a:r>
            <a:r>
              <a:rPr lang="en-US" dirty="0">
                <a:solidFill>
                  <a:schemeClr val="accent3">
                    <a:lumMod val="75000"/>
                  </a:schemeClr>
                </a:solidFill>
              </a:rPr>
              <a:t> </a:t>
            </a:r>
            <a:r>
              <a:rPr lang="en-US" dirty="0" err="1">
                <a:solidFill>
                  <a:schemeClr val="accent3">
                    <a:lumMod val="75000"/>
                  </a:schemeClr>
                </a:solidFill>
              </a:rPr>
              <a:t>su</a:t>
            </a:r>
            <a:r>
              <a:rPr lang="en-US" dirty="0">
                <a:solidFill>
                  <a:schemeClr val="accent3">
                    <a:lumMod val="75000"/>
                  </a:schemeClr>
                </a:solidFill>
              </a:rPr>
              <a:t> </a:t>
            </a:r>
            <a:r>
              <a:rPr lang="en-US" dirty="0" err="1">
                <a:solidFill>
                  <a:schemeClr val="accent3">
                    <a:lumMod val="75000"/>
                  </a:schemeClr>
                </a:solidFill>
              </a:rPr>
              <a:t>došli</a:t>
            </a:r>
            <a:r>
              <a:rPr lang="en-US" dirty="0">
                <a:solidFill>
                  <a:schemeClr val="accent3">
                    <a:lumMod val="75000"/>
                  </a:schemeClr>
                </a:solidFill>
              </a:rPr>
              <a:t> </a:t>
            </a:r>
            <a:r>
              <a:rPr lang="en-US" dirty="0" err="1">
                <a:solidFill>
                  <a:schemeClr val="accent3">
                    <a:lumMod val="75000"/>
                  </a:schemeClr>
                </a:solidFill>
              </a:rPr>
              <a:t>domaći</a:t>
            </a:r>
            <a:r>
              <a:rPr lang="en-US" dirty="0">
                <a:solidFill>
                  <a:schemeClr val="accent3">
                    <a:lumMod val="75000"/>
                  </a:schemeClr>
                </a:solidFill>
              </a:rPr>
              <a:t> </a:t>
            </a:r>
            <a:r>
              <a:rPr lang="en-US" dirty="0" err="1">
                <a:solidFill>
                  <a:schemeClr val="accent3">
                    <a:lumMod val="75000"/>
                  </a:schemeClr>
                </a:solidFill>
              </a:rPr>
              <a:t>sudovi</a:t>
            </a:r>
            <a:r>
              <a:rPr lang="en-US" dirty="0">
                <a:solidFill>
                  <a:schemeClr val="accent3">
                    <a:lumMod val="75000"/>
                  </a:schemeClr>
                </a:solidFill>
              </a:rPr>
              <a:t> </a:t>
            </a:r>
            <a:r>
              <a:rPr lang="en-US" dirty="0" err="1">
                <a:solidFill>
                  <a:schemeClr val="accent3">
                    <a:lumMod val="75000"/>
                  </a:schemeClr>
                </a:solidFill>
              </a:rPr>
              <a:t>nisu</a:t>
            </a:r>
            <a:r>
              <a:rPr lang="en-US" dirty="0">
                <a:solidFill>
                  <a:schemeClr val="accent3">
                    <a:lumMod val="75000"/>
                  </a:schemeClr>
                </a:solidFill>
              </a:rPr>
              <a:t> bile </a:t>
            </a:r>
            <a:r>
              <a:rPr lang="en-US" dirty="0" err="1">
                <a:solidFill>
                  <a:schemeClr val="accent3">
                    <a:lumMod val="75000"/>
                  </a:schemeClr>
                </a:solidFill>
              </a:rPr>
              <a:t>odgovarajuće</a:t>
            </a:r>
            <a:r>
              <a:rPr lang="en-US" dirty="0">
                <a:solidFill>
                  <a:schemeClr val="accent3">
                    <a:lumMod val="75000"/>
                  </a:schemeClr>
                </a:solidFill>
              </a:rPr>
              <a:t> </a:t>
            </a:r>
            <a:r>
              <a:rPr lang="en-US" dirty="0" err="1">
                <a:solidFill>
                  <a:schemeClr val="accent3">
                    <a:lumMod val="75000"/>
                  </a:schemeClr>
                </a:solidFill>
              </a:rPr>
              <a:t>obrazložene</a:t>
            </a:r>
            <a:r>
              <a:rPr lang="en-US" dirty="0">
                <a:solidFill>
                  <a:schemeClr val="accent3">
                    <a:lumMod val="75000"/>
                  </a:schemeClr>
                </a:solidFill>
              </a:rPr>
              <a:t>.</a:t>
            </a:r>
            <a:r>
              <a:rPr lang="hr-HR" dirty="0">
                <a:solidFill>
                  <a:schemeClr val="accent3">
                    <a:lumMod val="75000"/>
                  </a:schemeClr>
                </a:solidFill>
              </a:rPr>
              <a:t>’</a:t>
            </a:r>
            <a:endParaRPr lang="en-US" dirty="0">
              <a:solidFill>
                <a:schemeClr val="accent3">
                  <a:lumMod val="75000"/>
                </a:schemeClr>
              </a:solidFill>
            </a:endParaRPr>
          </a:p>
        </p:txBody>
      </p:sp>
    </p:spTree>
    <p:extLst>
      <p:ext uri="{BB962C8B-B14F-4D97-AF65-F5344CB8AC3E}">
        <p14:creationId xmlns:p14="http://schemas.microsoft.com/office/powerpoint/2010/main" val="15907002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888</Words>
  <Application>Microsoft Office PowerPoint</Application>
  <PresentationFormat>Široki zaslon</PresentationFormat>
  <Paragraphs>64</Paragraphs>
  <Slides>12</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12</vt:i4>
      </vt:variant>
    </vt:vector>
  </HeadingPairs>
  <TitlesOfParts>
    <vt:vector size="16" baseType="lpstr">
      <vt:lpstr>Arial</vt:lpstr>
      <vt:lpstr>Calibri</vt:lpstr>
      <vt:lpstr>Calibri Light</vt:lpstr>
      <vt:lpstr>Office Theme</vt:lpstr>
      <vt:lpstr> Ocjena učinkovitosti žalbenog postupka u kaznenim predmetima u Republici Hrvatskoj kroz prizmu judikature Europskog suda za ljudska prava</vt:lpstr>
      <vt:lpstr>Funkcije žalbe:</vt:lpstr>
      <vt:lpstr>EKLJP i pravo na žalbu:</vt:lpstr>
      <vt:lpstr>Predmeti protiv RH:</vt:lpstr>
      <vt:lpstr>Zahirović protiv Hrvatske (2013., §§ 44-50) Nepozivanje na sjednicu žalbenog vijeća, sjednice u odsutnosti stranaka</vt:lpstr>
      <vt:lpstr>  Mirčetić protiv Hrvatske (travanj 2021.) </vt:lpstr>
      <vt:lpstr>Nedostavljanje obrazloženog podneska državnog odvjetništva na žalbu</vt:lpstr>
      <vt:lpstr>Ajdarić protiv Hrvatske (13. prosinca 2011)</vt:lpstr>
      <vt:lpstr>Žalbeni sudovi dužni obrazložiti odluku</vt:lpstr>
      <vt:lpstr>Dvostruko/višestruko ukidanje predmeta?</vt:lpstr>
      <vt:lpstr>Umjesto zaključka:</vt:lpstr>
      <vt:lpstr>Zahvaljujem na pažnji!</vt:lpstr>
    </vt:vector>
  </TitlesOfParts>
  <Company>Pravni fakultet u Zagrebi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Ocjena učinkovitosti žalbenog postupka u kaznenim predmetima u Republici Hrvatskoj kroz prizmu judikature Europskog suda za ljudska prava</dc:title>
  <dc:creator>Darija Željko</dc:creator>
  <cp:lastModifiedBy>Darija Željko</cp:lastModifiedBy>
  <cp:revision>34</cp:revision>
  <dcterms:created xsi:type="dcterms:W3CDTF">2023-11-16T16:44:34Z</dcterms:created>
  <dcterms:modified xsi:type="dcterms:W3CDTF">2023-11-17T12:36:06Z</dcterms:modified>
</cp:coreProperties>
</file>