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78" r:id="rId4"/>
    <p:sldId id="280" r:id="rId5"/>
    <p:sldId id="279" r:id="rId6"/>
    <p:sldId id="257" r:id="rId7"/>
    <p:sldId id="258" r:id="rId8"/>
    <p:sldId id="271" r:id="rId9"/>
    <p:sldId id="266" r:id="rId10"/>
    <p:sldId id="270" r:id="rId11"/>
    <p:sldId id="259" r:id="rId12"/>
    <p:sldId id="260" r:id="rId13"/>
    <p:sldId id="265" r:id="rId14"/>
    <p:sldId id="268" r:id="rId15"/>
    <p:sldId id="267" r:id="rId16"/>
    <p:sldId id="272" r:id="rId17"/>
    <p:sldId id="269" r:id="rId18"/>
    <p:sldId id="273" r:id="rId19"/>
    <p:sldId id="277" r:id="rId20"/>
    <p:sldId id="285" r:id="rId21"/>
    <p:sldId id="274" r:id="rId22"/>
    <p:sldId id="275" r:id="rId23"/>
    <p:sldId id="281" r:id="rId24"/>
    <p:sldId id="282" r:id="rId25"/>
    <p:sldId id="276" r:id="rId26"/>
    <p:sldId id="283" r:id="rId27"/>
    <p:sldId id="28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16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15B8B-DC04-F3D9-2567-25B46D9B40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8FFC7C8-CB46-3BD2-C176-25678D4B54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275647-2F61-3434-EC41-450F480DED20}"/>
              </a:ext>
            </a:extLst>
          </p:cNvPr>
          <p:cNvSpPr>
            <a:spLocks noGrp="1"/>
          </p:cNvSpPr>
          <p:nvPr>
            <p:ph type="dt" sz="half" idx="10"/>
          </p:nvPr>
        </p:nvSpPr>
        <p:spPr/>
        <p:txBody>
          <a:bodyPr/>
          <a:lstStyle/>
          <a:p>
            <a:fld id="{691DAB54-AC99-498C-B599-4A6D6FAE0CAC}" type="datetimeFigureOut">
              <a:rPr lang="en-US" smtClean="0"/>
              <a:t>9/8/2023</a:t>
            </a:fld>
            <a:endParaRPr lang="en-US"/>
          </a:p>
        </p:txBody>
      </p:sp>
      <p:sp>
        <p:nvSpPr>
          <p:cNvPr id="5" name="Footer Placeholder 4">
            <a:extLst>
              <a:ext uri="{FF2B5EF4-FFF2-40B4-BE49-F238E27FC236}">
                <a16:creationId xmlns:a16="http://schemas.microsoft.com/office/drawing/2014/main" id="{D72CB198-59ED-EC4D-C409-9FDAFA806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C3C791-730C-A9B3-1A90-DCAA35E8A860}"/>
              </a:ext>
            </a:extLst>
          </p:cNvPr>
          <p:cNvSpPr>
            <a:spLocks noGrp="1"/>
          </p:cNvSpPr>
          <p:nvPr>
            <p:ph type="sldNum" sz="quarter" idx="12"/>
          </p:nvPr>
        </p:nvSpPr>
        <p:spPr/>
        <p:txBody>
          <a:bodyPr/>
          <a:lstStyle/>
          <a:p>
            <a:fld id="{FDE3B9C5-D90F-488E-B0A7-D78732035B05}" type="slidenum">
              <a:rPr lang="en-US" smtClean="0"/>
              <a:t>‹#›</a:t>
            </a:fld>
            <a:endParaRPr lang="en-US"/>
          </a:p>
        </p:txBody>
      </p:sp>
    </p:spTree>
    <p:extLst>
      <p:ext uri="{BB962C8B-B14F-4D97-AF65-F5344CB8AC3E}">
        <p14:creationId xmlns:p14="http://schemas.microsoft.com/office/powerpoint/2010/main" val="2070703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CA718-4352-B358-CA6A-E313B9CB0A4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DF896C-BE7C-B7C1-22DE-031365EE8B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7C8547-0B3C-B85A-7C4C-3C8EF57EEB73}"/>
              </a:ext>
            </a:extLst>
          </p:cNvPr>
          <p:cNvSpPr>
            <a:spLocks noGrp="1"/>
          </p:cNvSpPr>
          <p:nvPr>
            <p:ph type="dt" sz="half" idx="10"/>
          </p:nvPr>
        </p:nvSpPr>
        <p:spPr/>
        <p:txBody>
          <a:bodyPr/>
          <a:lstStyle/>
          <a:p>
            <a:fld id="{691DAB54-AC99-498C-B599-4A6D6FAE0CAC}" type="datetimeFigureOut">
              <a:rPr lang="en-US" smtClean="0"/>
              <a:t>9/8/2023</a:t>
            </a:fld>
            <a:endParaRPr lang="en-US"/>
          </a:p>
        </p:txBody>
      </p:sp>
      <p:sp>
        <p:nvSpPr>
          <p:cNvPr id="5" name="Footer Placeholder 4">
            <a:extLst>
              <a:ext uri="{FF2B5EF4-FFF2-40B4-BE49-F238E27FC236}">
                <a16:creationId xmlns:a16="http://schemas.microsoft.com/office/drawing/2014/main" id="{76A61699-80D2-6D46-AF56-6E65E73983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505E3-156C-DB72-D11E-4772E0628179}"/>
              </a:ext>
            </a:extLst>
          </p:cNvPr>
          <p:cNvSpPr>
            <a:spLocks noGrp="1"/>
          </p:cNvSpPr>
          <p:nvPr>
            <p:ph type="sldNum" sz="quarter" idx="12"/>
          </p:nvPr>
        </p:nvSpPr>
        <p:spPr/>
        <p:txBody>
          <a:bodyPr/>
          <a:lstStyle/>
          <a:p>
            <a:fld id="{FDE3B9C5-D90F-488E-B0A7-D78732035B05}" type="slidenum">
              <a:rPr lang="en-US" smtClean="0"/>
              <a:t>‹#›</a:t>
            </a:fld>
            <a:endParaRPr lang="en-US"/>
          </a:p>
        </p:txBody>
      </p:sp>
    </p:spTree>
    <p:extLst>
      <p:ext uri="{BB962C8B-B14F-4D97-AF65-F5344CB8AC3E}">
        <p14:creationId xmlns:p14="http://schemas.microsoft.com/office/powerpoint/2010/main" val="1216683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CBFD74-200E-FA49-B810-DE5F8496014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B68F1B4-773A-8976-AFC9-FAA4A5627F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84BFD9-1BFF-8929-424C-2643534681E0}"/>
              </a:ext>
            </a:extLst>
          </p:cNvPr>
          <p:cNvSpPr>
            <a:spLocks noGrp="1"/>
          </p:cNvSpPr>
          <p:nvPr>
            <p:ph type="dt" sz="half" idx="10"/>
          </p:nvPr>
        </p:nvSpPr>
        <p:spPr/>
        <p:txBody>
          <a:bodyPr/>
          <a:lstStyle/>
          <a:p>
            <a:fld id="{691DAB54-AC99-498C-B599-4A6D6FAE0CAC}" type="datetimeFigureOut">
              <a:rPr lang="en-US" smtClean="0"/>
              <a:t>9/8/2023</a:t>
            </a:fld>
            <a:endParaRPr lang="en-US"/>
          </a:p>
        </p:txBody>
      </p:sp>
      <p:sp>
        <p:nvSpPr>
          <p:cNvPr id="5" name="Footer Placeholder 4">
            <a:extLst>
              <a:ext uri="{FF2B5EF4-FFF2-40B4-BE49-F238E27FC236}">
                <a16:creationId xmlns:a16="http://schemas.microsoft.com/office/drawing/2014/main" id="{7846D1AC-3FD7-219A-92F2-BDAA4032FB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8B6D01-8FBE-8D07-6A22-4F7FB44CE80F}"/>
              </a:ext>
            </a:extLst>
          </p:cNvPr>
          <p:cNvSpPr>
            <a:spLocks noGrp="1"/>
          </p:cNvSpPr>
          <p:nvPr>
            <p:ph type="sldNum" sz="quarter" idx="12"/>
          </p:nvPr>
        </p:nvSpPr>
        <p:spPr/>
        <p:txBody>
          <a:bodyPr/>
          <a:lstStyle/>
          <a:p>
            <a:fld id="{FDE3B9C5-D90F-488E-B0A7-D78732035B05}" type="slidenum">
              <a:rPr lang="en-US" smtClean="0"/>
              <a:t>‹#›</a:t>
            </a:fld>
            <a:endParaRPr lang="en-US"/>
          </a:p>
        </p:txBody>
      </p:sp>
    </p:spTree>
    <p:extLst>
      <p:ext uri="{BB962C8B-B14F-4D97-AF65-F5344CB8AC3E}">
        <p14:creationId xmlns:p14="http://schemas.microsoft.com/office/powerpoint/2010/main" val="1691236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A1073-EE42-C50A-F5BE-052DA14357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A9D1C9-A4AC-DC34-6034-5404D60E02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821752-9CBE-097B-DA05-60EFC3025591}"/>
              </a:ext>
            </a:extLst>
          </p:cNvPr>
          <p:cNvSpPr>
            <a:spLocks noGrp="1"/>
          </p:cNvSpPr>
          <p:nvPr>
            <p:ph type="dt" sz="half" idx="10"/>
          </p:nvPr>
        </p:nvSpPr>
        <p:spPr/>
        <p:txBody>
          <a:bodyPr/>
          <a:lstStyle/>
          <a:p>
            <a:fld id="{691DAB54-AC99-498C-B599-4A6D6FAE0CAC}" type="datetimeFigureOut">
              <a:rPr lang="en-US" smtClean="0"/>
              <a:t>9/8/2023</a:t>
            </a:fld>
            <a:endParaRPr lang="en-US"/>
          </a:p>
        </p:txBody>
      </p:sp>
      <p:sp>
        <p:nvSpPr>
          <p:cNvPr id="5" name="Footer Placeholder 4">
            <a:extLst>
              <a:ext uri="{FF2B5EF4-FFF2-40B4-BE49-F238E27FC236}">
                <a16:creationId xmlns:a16="http://schemas.microsoft.com/office/drawing/2014/main" id="{EEBD9663-8B0F-A273-D83D-7D3A2942DA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43136E-5D46-0C8D-174A-D4FE8E631CDF}"/>
              </a:ext>
            </a:extLst>
          </p:cNvPr>
          <p:cNvSpPr>
            <a:spLocks noGrp="1"/>
          </p:cNvSpPr>
          <p:nvPr>
            <p:ph type="sldNum" sz="quarter" idx="12"/>
          </p:nvPr>
        </p:nvSpPr>
        <p:spPr/>
        <p:txBody>
          <a:bodyPr/>
          <a:lstStyle/>
          <a:p>
            <a:fld id="{FDE3B9C5-D90F-488E-B0A7-D78732035B05}" type="slidenum">
              <a:rPr lang="en-US" smtClean="0"/>
              <a:t>‹#›</a:t>
            </a:fld>
            <a:endParaRPr lang="en-US"/>
          </a:p>
        </p:txBody>
      </p:sp>
    </p:spTree>
    <p:extLst>
      <p:ext uri="{BB962C8B-B14F-4D97-AF65-F5344CB8AC3E}">
        <p14:creationId xmlns:p14="http://schemas.microsoft.com/office/powerpoint/2010/main" val="2466973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E377C-B489-CB62-68FF-414076A4FB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652A492-4F4A-19AB-AEC2-2CB5403AFE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296C1D-77B7-04FD-4D9D-0E010D57BB14}"/>
              </a:ext>
            </a:extLst>
          </p:cNvPr>
          <p:cNvSpPr>
            <a:spLocks noGrp="1"/>
          </p:cNvSpPr>
          <p:nvPr>
            <p:ph type="dt" sz="half" idx="10"/>
          </p:nvPr>
        </p:nvSpPr>
        <p:spPr/>
        <p:txBody>
          <a:bodyPr/>
          <a:lstStyle/>
          <a:p>
            <a:fld id="{691DAB54-AC99-498C-B599-4A6D6FAE0CAC}" type="datetimeFigureOut">
              <a:rPr lang="en-US" smtClean="0"/>
              <a:t>9/8/2023</a:t>
            </a:fld>
            <a:endParaRPr lang="en-US"/>
          </a:p>
        </p:txBody>
      </p:sp>
      <p:sp>
        <p:nvSpPr>
          <p:cNvPr id="5" name="Footer Placeholder 4">
            <a:extLst>
              <a:ext uri="{FF2B5EF4-FFF2-40B4-BE49-F238E27FC236}">
                <a16:creationId xmlns:a16="http://schemas.microsoft.com/office/drawing/2014/main" id="{D69AE58F-826A-00C4-4BB4-84B5DC52D6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7348F9-F5CC-B136-3C94-7D51CB4918FA}"/>
              </a:ext>
            </a:extLst>
          </p:cNvPr>
          <p:cNvSpPr>
            <a:spLocks noGrp="1"/>
          </p:cNvSpPr>
          <p:nvPr>
            <p:ph type="sldNum" sz="quarter" idx="12"/>
          </p:nvPr>
        </p:nvSpPr>
        <p:spPr/>
        <p:txBody>
          <a:bodyPr/>
          <a:lstStyle/>
          <a:p>
            <a:fld id="{FDE3B9C5-D90F-488E-B0A7-D78732035B05}" type="slidenum">
              <a:rPr lang="en-US" smtClean="0"/>
              <a:t>‹#›</a:t>
            </a:fld>
            <a:endParaRPr lang="en-US"/>
          </a:p>
        </p:txBody>
      </p:sp>
    </p:spTree>
    <p:extLst>
      <p:ext uri="{BB962C8B-B14F-4D97-AF65-F5344CB8AC3E}">
        <p14:creationId xmlns:p14="http://schemas.microsoft.com/office/powerpoint/2010/main" val="1335914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EDCCA-CE54-7F3E-ACB0-A42DD855DF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AAE38B-1ED9-EDDF-1532-96B07DD5E1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C0E6F8-E320-253B-EED5-611A988330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BA96D-9CB7-4A59-AC86-E169300DCE50}"/>
              </a:ext>
            </a:extLst>
          </p:cNvPr>
          <p:cNvSpPr>
            <a:spLocks noGrp="1"/>
          </p:cNvSpPr>
          <p:nvPr>
            <p:ph type="dt" sz="half" idx="10"/>
          </p:nvPr>
        </p:nvSpPr>
        <p:spPr/>
        <p:txBody>
          <a:bodyPr/>
          <a:lstStyle/>
          <a:p>
            <a:fld id="{691DAB54-AC99-498C-B599-4A6D6FAE0CAC}" type="datetimeFigureOut">
              <a:rPr lang="en-US" smtClean="0"/>
              <a:t>9/8/2023</a:t>
            </a:fld>
            <a:endParaRPr lang="en-US"/>
          </a:p>
        </p:txBody>
      </p:sp>
      <p:sp>
        <p:nvSpPr>
          <p:cNvPr id="6" name="Footer Placeholder 5">
            <a:extLst>
              <a:ext uri="{FF2B5EF4-FFF2-40B4-BE49-F238E27FC236}">
                <a16:creationId xmlns:a16="http://schemas.microsoft.com/office/drawing/2014/main" id="{03B43C5B-2AE3-CE57-307A-11E4D261D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52032F-1431-AE8E-1630-29219B18C07C}"/>
              </a:ext>
            </a:extLst>
          </p:cNvPr>
          <p:cNvSpPr>
            <a:spLocks noGrp="1"/>
          </p:cNvSpPr>
          <p:nvPr>
            <p:ph type="sldNum" sz="quarter" idx="12"/>
          </p:nvPr>
        </p:nvSpPr>
        <p:spPr/>
        <p:txBody>
          <a:bodyPr/>
          <a:lstStyle/>
          <a:p>
            <a:fld id="{FDE3B9C5-D90F-488E-B0A7-D78732035B05}" type="slidenum">
              <a:rPr lang="en-US" smtClean="0"/>
              <a:t>‹#›</a:t>
            </a:fld>
            <a:endParaRPr lang="en-US"/>
          </a:p>
        </p:txBody>
      </p:sp>
    </p:spTree>
    <p:extLst>
      <p:ext uri="{BB962C8B-B14F-4D97-AF65-F5344CB8AC3E}">
        <p14:creationId xmlns:p14="http://schemas.microsoft.com/office/powerpoint/2010/main" val="4274056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DBF7C-3F57-9562-1E26-D0DEDE56E4E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064A56-FAFF-B1CC-7AF6-5F893406FC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1E2B45-7940-A408-1EA7-0354BBBFF4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28F129-8406-F197-F7BE-FDF7E6DF89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BF0352-481F-00CF-D510-7E51E60FFA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D0E3967-23AD-ACA5-2E3C-5A2BF6242B05}"/>
              </a:ext>
            </a:extLst>
          </p:cNvPr>
          <p:cNvSpPr>
            <a:spLocks noGrp="1"/>
          </p:cNvSpPr>
          <p:nvPr>
            <p:ph type="dt" sz="half" idx="10"/>
          </p:nvPr>
        </p:nvSpPr>
        <p:spPr/>
        <p:txBody>
          <a:bodyPr/>
          <a:lstStyle/>
          <a:p>
            <a:fld id="{691DAB54-AC99-498C-B599-4A6D6FAE0CAC}" type="datetimeFigureOut">
              <a:rPr lang="en-US" smtClean="0"/>
              <a:t>9/8/2023</a:t>
            </a:fld>
            <a:endParaRPr lang="en-US"/>
          </a:p>
        </p:txBody>
      </p:sp>
      <p:sp>
        <p:nvSpPr>
          <p:cNvPr id="8" name="Footer Placeholder 7">
            <a:extLst>
              <a:ext uri="{FF2B5EF4-FFF2-40B4-BE49-F238E27FC236}">
                <a16:creationId xmlns:a16="http://schemas.microsoft.com/office/drawing/2014/main" id="{22736903-0A80-2A96-CABE-ED365B5FE6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944999E-4C7B-A909-785F-74FCFB0DFCA4}"/>
              </a:ext>
            </a:extLst>
          </p:cNvPr>
          <p:cNvSpPr>
            <a:spLocks noGrp="1"/>
          </p:cNvSpPr>
          <p:nvPr>
            <p:ph type="sldNum" sz="quarter" idx="12"/>
          </p:nvPr>
        </p:nvSpPr>
        <p:spPr/>
        <p:txBody>
          <a:bodyPr/>
          <a:lstStyle/>
          <a:p>
            <a:fld id="{FDE3B9C5-D90F-488E-B0A7-D78732035B05}" type="slidenum">
              <a:rPr lang="en-US" smtClean="0"/>
              <a:t>‹#›</a:t>
            </a:fld>
            <a:endParaRPr lang="en-US"/>
          </a:p>
        </p:txBody>
      </p:sp>
    </p:spTree>
    <p:extLst>
      <p:ext uri="{BB962C8B-B14F-4D97-AF65-F5344CB8AC3E}">
        <p14:creationId xmlns:p14="http://schemas.microsoft.com/office/powerpoint/2010/main" val="1017433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59553-CCE7-5AF9-B848-2D4BEC6683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E7B23F-2A13-FA39-CCB1-64421BC23F5B}"/>
              </a:ext>
            </a:extLst>
          </p:cNvPr>
          <p:cNvSpPr>
            <a:spLocks noGrp="1"/>
          </p:cNvSpPr>
          <p:nvPr>
            <p:ph type="dt" sz="half" idx="10"/>
          </p:nvPr>
        </p:nvSpPr>
        <p:spPr/>
        <p:txBody>
          <a:bodyPr/>
          <a:lstStyle/>
          <a:p>
            <a:fld id="{691DAB54-AC99-498C-B599-4A6D6FAE0CAC}" type="datetimeFigureOut">
              <a:rPr lang="en-US" smtClean="0"/>
              <a:t>9/8/2023</a:t>
            </a:fld>
            <a:endParaRPr lang="en-US"/>
          </a:p>
        </p:txBody>
      </p:sp>
      <p:sp>
        <p:nvSpPr>
          <p:cNvPr id="4" name="Footer Placeholder 3">
            <a:extLst>
              <a:ext uri="{FF2B5EF4-FFF2-40B4-BE49-F238E27FC236}">
                <a16:creationId xmlns:a16="http://schemas.microsoft.com/office/drawing/2014/main" id="{3267F3F0-0849-6FF5-1C5A-E1A5D8DF7E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D99D76D-0DEF-AF4B-97A0-AA955006EFA8}"/>
              </a:ext>
            </a:extLst>
          </p:cNvPr>
          <p:cNvSpPr>
            <a:spLocks noGrp="1"/>
          </p:cNvSpPr>
          <p:nvPr>
            <p:ph type="sldNum" sz="quarter" idx="12"/>
          </p:nvPr>
        </p:nvSpPr>
        <p:spPr/>
        <p:txBody>
          <a:bodyPr/>
          <a:lstStyle/>
          <a:p>
            <a:fld id="{FDE3B9C5-D90F-488E-B0A7-D78732035B05}" type="slidenum">
              <a:rPr lang="en-US" smtClean="0"/>
              <a:t>‹#›</a:t>
            </a:fld>
            <a:endParaRPr lang="en-US"/>
          </a:p>
        </p:txBody>
      </p:sp>
    </p:spTree>
    <p:extLst>
      <p:ext uri="{BB962C8B-B14F-4D97-AF65-F5344CB8AC3E}">
        <p14:creationId xmlns:p14="http://schemas.microsoft.com/office/powerpoint/2010/main" val="3110598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9D3551-8B53-1296-E8E8-F717B601EA03}"/>
              </a:ext>
            </a:extLst>
          </p:cNvPr>
          <p:cNvSpPr>
            <a:spLocks noGrp="1"/>
          </p:cNvSpPr>
          <p:nvPr>
            <p:ph type="dt" sz="half" idx="10"/>
          </p:nvPr>
        </p:nvSpPr>
        <p:spPr/>
        <p:txBody>
          <a:bodyPr/>
          <a:lstStyle/>
          <a:p>
            <a:fld id="{691DAB54-AC99-498C-B599-4A6D6FAE0CAC}" type="datetimeFigureOut">
              <a:rPr lang="en-US" smtClean="0"/>
              <a:t>9/8/2023</a:t>
            </a:fld>
            <a:endParaRPr lang="en-US"/>
          </a:p>
        </p:txBody>
      </p:sp>
      <p:sp>
        <p:nvSpPr>
          <p:cNvPr id="3" name="Footer Placeholder 2">
            <a:extLst>
              <a:ext uri="{FF2B5EF4-FFF2-40B4-BE49-F238E27FC236}">
                <a16:creationId xmlns:a16="http://schemas.microsoft.com/office/drawing/2014/main" id="{BC5CE70B-C2B2-39AE-817A-B85B7FF2AD6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0008336-240B-0DD1-3489-85D9D1F26DBE}"/>
              </a:ext>
            </a:extLst>
          </p:cNvPr>
          <p:cNvSpPr>
            <a:spLocks noGrp="1"/>
          </p:cNvSpPr>
          <p:nvPr>
            <p:ph type="sldNum" sz="quarter" idx="12"/>
          </p:nvPr>
        </p:nvSpPr>
        <p:spPr/>
        <p:txBody>
          <a:bodyPr/>
          <a:lstStyle/>
          <a:p>
            <a:fld id="{FDE3B9C5-D90F-488E-B0A7-D78732035B05}" type="slidenum">
              <a:rPr lang="en-US" smtClean="0"/>
              <a:t>‹#›</a:t>
            </a:fld>
            <a:endParaRPr lang="en-US"/>
          </a:p>
        </p:txBody>
      </p:sp>
    </p:spTree>
    <p:extLst>
      <p:ext uri="{BB962C8B-B14F-4D97-AF65-F5344CB8AC3E}">
        <p14:creationId xmlns:p14="http://schemas.microsoft.com/office/powerpoint/2010/main" val="2387043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A9789-BC1D-0695-3510-506C135F42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21C5F2-E248-3B9F-E3FC-F02CC29E7E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BCB085-5162-D1FF-2006-C91622E230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FEE4FF-C39D-69F7-DE1B-321FECC60271}"/>
              </a:ext>
            </a:extLst>
          </p:cNvPr>
          <p:cNvSpPr>
            <a:spLocks noGrp="1"/>
          </p:cNvSpPr>
          <p:nvPr>
            <p:ph type="dt" sz="half" idx="10"/>
          </p:nvPr>
        </p:nvSpPr>
        <p:spPr/>
        <p:txBody>
          <a:bodyPr/>
          <a:lstStyle/>
          <a:p>
            <a:fld id="{691DAB54-AC99-498C-B599-4A6D6FAE0CAC}" type="datetimeFigureOut">
              <a:rPr lang="en-US" smtClean="0"/>
              <a:t>9/8/2023</a:t>
            </a:fld>
            <a:endParaRPr lang="en-US"/>
          </a:p>
        </p:txBody>
      </p:sp>
      <p:sp>
        <p:nvSpPr>
          <p:cNvPr id="6" name="Footer Placeholder 5">
            <a:extLst>
              <a:ext uri="{FF2B5EF4-FFF2-40B4-BE49-F238E27FC236}">
                <a16:creationId xmlns:a16="http://schemas.microsoft.com/office/drawing/2014/main" id="{A2A6E5D2-580B-FC21-18A0-0BAC5D7909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1203AF-FA9B-77A9-7615-4215648901DF}"/>
              </a:ext>
            </a:extLst>
          </p:cNvPr>
          <p:cNvSpPr>
            <a:spLocks noGrp="1"/>
          </p:cNvSpPr>
          <p:nvPr>
            <p:ph type="sldNum" sz="quarter" idx="12"/>
          </p:nvPr>
        </p:nvSpPr>
        <p:spPr/>
        <p:txBody>
          <a:bodyPr/>
          <a:lstStyle/>
          <a:p>
            <a:fld id="{FDE3B9C5-D90F-488E-B0A7-D78732035B05}" type="slidenum">
              <a:rPr lang="en-US" smtClean="0"/>
              <a:t>‹#›</a:t>
            </a:fld>
            <a:endParaRPr lang="en-US"/>
          </a:p>
        </p:txBody>
      </p:sp>
    </p:spTree>
    <p:extLst>
      <p:ext uri="{BB962C8B-B14F-4D97-AF65-F5344CB8AC3E}">
        <p14:creationId xmlns:p14="http://schemas.microsoft.com/office/powerpoint/2010/main" val="2374774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40CAD-66E8-CF48-B71E-F16B1B639D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77F72AB-9C15-ED48-35C9-883EEC6C3B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17E241B-A13C-40BE-D413-F64FBC80B0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7F33A5-D2F4-7DF6-487B-B9DE8DED7883}"/>
              </a:ext>
            </a:extLst>
          </p:cNvPr>
          <p:cNvSpPr>
            <a:spLocks noGrp="1"/>
          </p:cNvSpPr>
          <p:nvPr>
            <p:ph type="dt" sz="half" idx="10"/>
          </p:nvPr>
        </p:nvSpPr>
        <p:spPr/>
        <p:txBody>
          <a:bodyPr/>
          <a:lstStyle/>
          <a:p>
            <a:fld id="{691DAB54-AC99-498C-B599-4A6D6FAE0CAC}" type="datetimeFigureOut">
              <a:rPr lang="en-US" smtClean="0"/>
              <a:t>9/8/2023</a:t>
            </a:fld>
            <a:endParaRPr lang="en-US"/>
          </a:p>
        </p:txBody>
      </p:sp>
      <p:sp>
        <p:nvSpPr>
          <p:cNvPr id="6" name="Footer Placeholder 5">
            <a:extLst>
              <a:ext uri="{FF2B5EF4-FFF2-40B4-BE49-F238E27FC236}">
                <a16:creationId xmlns:a16="http://schemas.microsoft.com/office/drawing/2014/main" id="{6525AE0C-D642-1C70-257F-71FAD1A983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D9245A-1861-4487-6973-54198D3A1458}"/>
              </a:ext>
            </a:extLst>
          </p:cNvPr>
          <p:cNvSpPr>
            <a:spLocks noGrp="1"/>
          </p:cNvSpPr>
          <p:nvPr>
            <p:ph type="sldNum" sz="quarter" idx="12"/>
          </p:nvPr>
        </p:nvSpPr>
        <p:spPr/>
        <p:txBody>
          <a:bodyPr/>
          <a:lstStyle/>
          <a:p>
            <a:fld id="{FDE3B9C5-D90F-488E-B0A7-D78732035B05}" type="slidenum">
              <a:rPr lang="en-US" smtClean="0"/>
              <a:t>‹#›</a:t>
            </a:fld>
            <a:endParaRPr lang="en-US"/>
          </a:p>
        </p:txBody>
      </p:sp>
    </p:spTree>
    <p:extLst>
      <p:ext uri="{BB962C8B-B14F-4D97-AF65-F5344CB8AC3E}">
        <p14:creationId xmlns:p14="http://schemas.microsoft.com/office/powerpoint/2010/main" val="2949529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BEF7B0-E7C1-3D00-7D39-A9B4F98B1F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BE05AA-7D0E-5233-27A3-434E6B63E3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5B6A17-5DD8-D08B-460D-915F8369F6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1DAB54-AC99-498C-B599-4A6D6FAE0CAC}" type="datetimeFigureOut">
              <a:rPr lang="en-US" smtClean="0"/>
              <a:t>9/8/2023</a:t>
            </a:fld>
            <a:endParaRPr lang="en-US"/>
          </a:p>
        </p:txBody>
      </p:sp>
      <p:sp>
        <p:nvSpPr>
          <p:cNvPr id="5" name="Footer Placeholder 4">
            <a:extLst>
              <a:ext uri="{FF2B5EF4-FFF2-40B4-BE49-F238E27FC236}">
                <a16:creationId xmlns:a16="http://schemas.microsoft.com/office/drawing/2014/main" id="{037CC563-D178-2E37-4D16-E672C1A0FB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DAD744-4A1E-5000-1316-33F948FCF2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E3B9C5-D90F-488E-B0A7-D78732035B05}" type="slidenum">
              <a:rPr lang="en-US" smtClean="0"/>
              <a:t>‹#›</a:t>
            </a:fld>
            <a:endParaRPr lang="en-US"/>
          </a:p>
        </p:txBody>
      </p:sp>
    </p:spTree>
    <p:extLst>
      <p:ext uri="{BB962C8B-B14F-4D97-AF65-F5344CB8AC3E}">
        <p14:creationId xmlns:p14="http://schemas.microsoft.com/office/powerpoint/2010/main" val="12792718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Abozinovski@pravo.hr" TargetMode="External"/><Relationship Id="rId2" Type="http://schemas.openxmlformats.org/officeDocument/2006/relationships/hyperlink" Target="mailto:Suncana.roksandic@pravo.hr" TargetMode="Externa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67F378D-A000-47AE-83B2-D9954D8C94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48E26863-5660-4928-984A-CA2CFC8F6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9647" y="746626"/>
            <a:ext cx="3508037" cy="3365476"/>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Rectangle 6">
            <a:extLst>
              <a:ext uri="{FF2B5EF4-FFF2-40B4-BE49-F238E27FC236}">
                <a16:creationId xmlns:a16="http://schemas.microsoft.com/office/drawing/2014/main" id="{D7538F2A-6532-4E38-8354-21841BB0B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10065" y="580586"/>
            <a:ext cx="1027015" cy="258262"/>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52F31131-35FC-4834-8E62-1D9DA3BE2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4148" y="746626"/>
            <a:ext cx="3508037" cy="3365476"/>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E7AD7F70-85A5-463C-9B1F-3182B60F8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22570" y="746626"/>
            <a:ext cx="3511296" cy="3365476"/>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6">
            <a:extLst>
              <a:ext uri="{FF2B5EF4-FFF2-40B4-BE49-F238E27FC236}">
                <a16:creationId xmlns:a16="http://schemas.microsoft.com/office/drawing/2014/main" id="{E5F002A4-1B0E-473E-AD7B-8346FB83B4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22924" y="2300232"/>
            <a:ext cx="1027015" cy="258262"/>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5" name="Freeform: Shape 24">
            <a:extLst>
              <a:ext uri="{FF2B5EF4-FFF2-40B4-BE49-F238E27FC236}">
                <a16:creationId xmlns:a16="http://schemas.microsoft.com/office/drawing/2014/main" id="{13AF7514-9DD7-4ADB-84DF-5D8B61E73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9" y="4298302"/>
            <a:ext cx="12192000" cy="2559698"/>
          </a:xfrm>
          <a:custGeom>
            <a:avLst/>
            <a:gdLst>
              <a:gd name="connsiteX0" fmla="*/ 1462415 w 12192000"/>
              <a:gd name="connsiteY0" fmla="*/ 0 h 2685062"/>
              <a:gd name="connsiteX1" fmla="*/ 1494432 w 12192000"/>
              <a:gd name="connsiteY1" fmla="*/ 2457 h 2685062"/>
              <a:gd name="connsiteX2" fmla="*/ 1523667 w 12192000"/>
              <a:gd name="connsiteY2" fmla="*/ 11778 h 2685062"/>
              <a:gd name="connsiteX3" fmla="*/ 1523067 w 12192000"/>
              <a:gd name="connsiteY3" fmla="*/ 14207 h 2685062"/>
              <a:gd name="connsiteX4" fmla="*/ 1527695 w 12192000"/>
              <a:gd name="connsiteY4" fmla="*/ 15715 h 2685062"/>
              <a:gd name="connsiteX5" fmla="*/ 1532258 w 12192000"/>
              <a:gd name="connsiteY5" fmla="*/ 14518 h 2685062"/>
              <a:gd name="connsiteX6" fmla="*/ 1537796 w 12192000"/>
              <a:gd name="connsiteY6" fmla="*/ 16283 h 2685062"/>
              <a:gd name="connsiteX7" fmla="*/ 1553041 w 12192000"/>
              <a:gd name="connsiteY7" fmla="*/ 20452 h 2685062"/>
              <a:gd name="connsiteX8" fmla="*/ 1557495 w 12192000"/>
              <a:gd name="connsiteY8" fmla="*/ 25861 h 2685062"/>
              <a:gd name="connsiteX9" fmla="*/ 1617448 w 12192000"/>
              <a:gd name="connsiteY9" fmla="*/ 40977 h 2685062"/>
              <a:gd name="connsiteX10" fmla="*/ 1636697 w 12192000"/>
              <a:gd name="connsiteY10" fmla="*/ 39108 h 2685062"/>
              <a:gd name="connsiteX11" fmla="*/ 1657286 w 12192000"/>
              <a:gd name="connsiteY11" fmla="*/ 49000 h 2685062"/>
              <a:gd name="connsiteX12" fmla="*/ 1719191 w 12192000"/>
              <a:gd name="connsiteY12" fmla="*/ 56920 h 2685062"/>
              <a:gd name="connsiteX13" fmla="*/ 1787126 w 12192000"/>
              <a:gd name="connsiteY13" fmla="*/ 71960 h 2685062"/>
              <a:gd name="connsiteX14" fmla="*/ 1834555 w 12192000"/>
              <a:gd name="connsiteY14" fmla="*/ 86590 h 2685062"/>
              <a:gd name="connsiteX15" fmla="*/ 1966070 w 12192000"/>
              <a:gd name="connsiteY15" fmla="*/ 103987 h 2685062"/>
              <a:gd name="connsiteX16" fmla="*/ 2188582 w 12192000"/>
              <a:gd name="connsiteY16" fmla="*/ 124532 h 2685062"/>
              <a:gd name="connsiteX17" fmla="*/ 2234811 w 12192000"/>
              <a:gd name="connsiteY17" fmla="*/ 130739 h 2685062"/>
              <a:gd name="connsiteX18" fmla="*/ 2270005 w 12192000"/>
              <a:gd name="connsiteY18" fmla="*/ 143358 h 2685062"/>
              <a:gd name="connsiteX19" fmla="*/ 2274208 w 12192000"/>
              <a:gd name="connsiteY19" fmla="*/ 152634 h 2685062"/>
              <a:gd name="connsiteX20" fmla="*/ 2298905 w 12192000"/>
              <a:gd name="connsiteY20" fmla="*/ 157215 h 2685062"/>
              <a:gd name="connsiteX21" fmla="*/ 2304521 w 12192000"/>
              <a:gd name="connsiteY21" fmla="*/ 159957 h 2685062"/>
              <a:gd name="connsiteX22" fmla="*/ 2337696 w 12192000"/>
              <a:gd name="connsiteY22" fmla="*/ 174150 h 2685062"/>
              <a:gd name="connsiteX23" fmla="*/ 2432112 w 12192000"/>
              <a:gd name="connsiteY23" fmla="*/ 166646 h 2685062"/>
              <a:gd name="connsiteX24" fmla="*/ 2500149 w 12192000"/>
              <a:gd name="connsiteY24" fmla="*/ 168723 h 2685062"/>
              <a:gd name="connsiteX25" fmla="*/ 2504776 w 12192000"/>
              <a:gd name="connsiteY25" fmla="*/ 171455 h 2685062"/>
              <a:gd name="connsiteX26" fmla="*/ 2507358 w 12192000"/>
              <a:gd name="connsiteY26" fmla="*/ 177677 h 2685062"/>
              <a:gd name="connsiteX27" fmla="*/ 2518847 w 12192000"/>
              <a:gd name="connsiteY27" fmla="*/ 180936 h 2685062"/>
              <a:gd name="connsiteX28" fmla="*/ 2528864 w 12192000"/>
              <a:gd name="connsiteY28" fmla="*/ 188517 h 2685062"/>
              <a:gd name="connsiteX29" fmla="*/ 2938613 w 12192000"/>
              <a:gd name="connsiteY29" fmla="*/ 248764 h 2685062"/>
              <a:gd name="connsiteX30" fmla="*/ 3132513 w 12192000"/>
              <a:gd name="connsiteY30" fmla="*/ 229282 h 2685062"/>
              <a:gd name="connsiteX31" fmla="*/ 3208657 w 12192000"/>
              <a:gd name="connsiteY31" fmla="*/ 230814 h 2685062"/>
              <a:gd name="connsiteX32" fmla="*/ 3217904 w 12192000"/>
              <a:gd name="connsiteY32" fmla="*/ 237375 h 2685062"/>
              <a:gd name="connsiteX33" fmla="*/ 3330150 w 12192000"/>
              <a:gd name="connsiteY33" fmla="*/ 214762 h 2685062"/>
              <a:gd name="connsiteX34" fmla="*/ 3480527 w 12192000"/>
              <a:gd name="connsiteY34" fmla="*/ 231960 h 2685062"/>
              <a:gd name="connsiteX35" fmla="*/ 3591806 w 12192000"/>
              <a:gd name="connsiteY35" fmla="*/ 253003 h 2685062"/>
              <a:gd name="connsiteX36" fmla="*/ 3655143 w 12192000"/>
              <a:gd name="connsiteY36" fmla="*/ 261318 h 2685062"/>
              <a:gd name="connsiteX37" fmla="*/ 3700191 w 12192000"/>
              <a:gd name="connsiteY37" fmla="*/ 271235 h 2685062"/>
              <a:gd name="connsiteX38" fmla="*/ 3820459 w 12192000"/>
              <a:gd name="connsiteY38" fmla="*/ 275675 h 2685062"/>
              <a:gd name="connsiteX39" fmla="*/ 4022158 w 12192000"/>
              <a:gd name="connsiteY39" fmla="*/ 274341 h 2685062"/>
              <a:gd name="connsiteX40" fmla="*/ 4164508 w 12192000"/>
              <a:gd name="connsiteY40" fmla="*/ 309117 h 2685062"/>
              <a:gd name="connsiteX41" fmla="*/ 4246843 w 12192000"/>
              <a:gd name="connsiteY41" fmla="*/ 292417 h 2685062"/>
              <a:gd name="connsiteX42" fmla="*/ 4337133 w 12192000"/>
              <a:gd name="connsiteY42" fmla="*/ 304707 h 2685062"/>
              <a:gd name="connsiteX43" fmla="*/ 4696109 w 12192000"/>
              <a:gd name="connsiteY43" fmla="*/ 300060 h 2685062"/>
              <a:gd name="connsiteX44" fmla="*/ 4928090 w 12192000"/>
              <a:gd name="connsiteY44" fmla="*/ 291457 h 2685062"/>
              <a:gd name="connsiteX45" fmla="*/ 4960316 w 12192000"/>
              <a:gd name="connsiteY45" fmla="*/ 287841 h 2685062"/>
              <a:gd name="connsiteX46" fmla="*/ 4960840 w 12192000"/>
              <a:gd name="connsiteY46" fmla="*/ 285406 h 2685062"/>
              <a:gd name="connsiteX47" fmla="*/ 4965958 w 12192000"/>
              <a:gd name="connsiteY47" fmla="*/ 284802 h 2685062"/>
              <a:gd name="connsiteX48" fmla="*/ 4969785 w 12192000"/>
              <a:gd name="connsiteY48" fmla="*/ 286778 h 2685062"/>
              <a:gd name="connsiteX49" fmla="*/ 4975889 w 12192000"/>
              <a:gd name="connsiteY49" fmla="*/ 286093 h 2685062"/>
              <a:gd name="connsiteX50" fmla="*/ 4992382 w 12192000"/>
              <a:gd name="connsiteY50" fmla="*/ 284871 h 2685062"/>
              <a:gd name="connsiteX51" fmla="*/ 4999094 w 12192000"/>
              <a:gd name="connsiteY51" fmla="*/ 280499 h 2685062"/>
              <a:gd name="connsiteX52" fmla="*/ 5080965 w 12192000"/>
              <a:gd name="connsiteY52" fmla="*/ 282208 h 2685062"/>
              <a:gd name="connsiteX53" fmla="*/ 5105166 w 12192000"/>
              <a:gd name="connsiteY53" fmla="*/ 276473 h 2685062"/>
              <a:gd name="connsiteX54" fmla="*/ 5168054 w 12192000"/>
              <a:gd name="connsiteY54" fmla="*/ 280137 h 2685062"/>
              <a:gd name="connsiteX55" fmla="*/ 5239940 w 12192000"/>
              <a:gd name="connsiteY55" fmla="*/ 278079 h 2685062"/>
              <a:gd name="connsiteX56" fmla="*/ 5291998 w 12192000"/>
              <a:gd name="connsiteY56" fmla="*/ 272685 h 2685062"/>
              <a:gd name="connsiteX57" fmla="*/ 5425861 w 12192000"/>
              <a:gd name="connsiteY57" fmla="*/ 279926 h 2685062"/>
              <a:gd name="connsiteX58" fmla="*/ 5648321 w 12192000"/>
              <a:gd name="connsiteY58" fmla="*/ 300693 h 2685062"/>
              <a:gd name="connsiteX59" fmla="*/ 5695414 w 12192000"/>
              <a:gd name="connsiteY59" fmla="*/ 303150 h 2685062"/>
              <a:gd name="connsiteX60" fmla="*/ 5743064 w 12192000"/>
              <a:gd name="connsiteY60" fmla="*/ 289335 h 2685062"/>
              <a:gd name="connsiteX61" fmla="*/ 5768797 w 12192000"/>
              <a:gd name="connsiteY61" fmla="*/ 289436 h 2685062"/>
              <a:gd name="connsiteX62" fmla="*/ 5775419 w 12192000"/>
              <a:gd name="connsiteY62" fmla="*/ 287831 h 2685062"/>
              <a:gd name="connsiteX63" fmla="*/ 5813624 w 12192000"/>
              <a:gd name="connsiteY63" fmla="*/ 280263 h 2685062"/>
              <a:gd name="connsiteX64" fmla="*/ 5900676 w 12192000"/>
              <a:gd name="connsiteY64" fmla="*/ 304615 h 2685062"/>
              <a:gd name="connsiteX65" fmla="*/ 5966795 w 12192000"/>
              <a:gd name="connsiteY65" fmla="*/ 314993 h 2685062"/>
              <a:gd name="connsiteX66" fmla="*/ 5972463 w 12192000"/>
              <a:gd name="connsiteY66" fmla="*/ 313217 h 2685062"/>
              <a:gd name="connsiteX67" fmla="*/ 5977754 w 12192000"/>
              <a:gd name="connsiteY67" fmla="*/ 307726 h 2685062"/>
              <a:gd name="connsiteX68" fmla="*/ 5990232 w 12192000"/>
              <a:gd name="connsiteY68" fmla="*/ 306694 h 2685062"/>
              <a:gd name="connsiteX69" fmla="*/ 6003260 w 12192000"/>
              <a:gd name="connsiteY69" fmla="*/ 301250 h 2685062"/>
              <a:gd name="connsiteX70" fmla="*/ 6398655 w 12192000"/>
              <a:gd name="connsiteY70" fmla="*/ 340447 h 2685062"/>
              <a:gd name="connsiteX71" fmla="*/ 6477250 w 12192000"/>
              <a:gd name="connsiteY71" fmla="*/ 370643 h 2685062"/>
              <a:gd name="connsiteX72" fmla="*/ 6599996 w 12192000"/>
              <a:gd name="connsiteY72" fmla="*/ 371929 h 2685062"/>
              <a:gd name="connsiteX73" fmla="*/ 6673632 w 12192000"/>
              <a:gd name="connsiteY73" fmla="*/ 384303 h 2685062"/>
              <a:gd name="connsiteX74" fmla="*/ 6685461 w 12192000"/>
              <a:gd name="connsiteY74" fmla="*/ 379698 h 2685062"/>
              <a:gd name="connsiteX75" fmla="*/ 6782761 w 12192000"/>
              <a:gd name="connsiteY75" fmla="*/ 421766 h 2685062"/>
              <a:gd name="connsiteX76" fmla="*/ 6934599 w 12192000"/>
              <a:gd name="connsiteY76" fmla="*/ 432626 h 2685062"/>
              <a:gd name="connsiteX77" fmla="*/ 7050728 w 12192000"/>
              <a:gd name="connsiteY77" fmla="*/ 432695 h 2685062"/>
              <a:gd name="connsiteX78" fmla="*/ 7115167 w 12192000"/>
              <a:gd name="connsiteY78" fmla="*/ 436243 h 2685062"/>
              <a:gd name="connsiteX79" fmla="*/ 7162809 w 12192000"/>
              <a:gd name="connsiteY79" fmla="*/ 434931 h 2685062"/>
              <a:gd name="connsiteX80" fmla="*/ 7280034 w 12192000"/>
              <a:gd name="connsiteY80" fmla="*/ 452539 h 2685062"/>
              <a:gd name="connsiteX81" fmla="*/ 7472654 w 12192000"/>
              <a:gd name="connsiteY81" fmla="*/ 490482 h 2685062"/>
              <a:gd name="connsiteX82" fmla="*/ 7696080 w 12192000"/>
              <a:gd name="connsiteY82" fmla="*/ 514010 h 2685062"/>
              <a:gd name="connsiteX83" fmla="*/ 7788139 w 12192000"/>
              <a:gd name="connsiteY83" fmla="*/ 518649 h 2685062"/>
              <a:gd name="connsiteX84" fmla="*/ 8227756 w 12192000"/>
              <a:gd name="connsiteY84" fmla="*/ 558548 h 2685062"/>
              <a:gd name="connsiteX85" fmla="*/ 8328859 w 12192000"/>
              <a:gd name="connsiteY85" fmla="*/ 582867 h 2685062"/>
              <a:gd name="connsiteX86" fmla="*/ 8532898 w 12192000"/>
              <a:gd name="connsiteY86" fmla="*/ 668282 h 2685062"/>
              <a:gd name="connsiteX87" fmla="*/ 8792925 w 12192000"/>
              <a:gd name="connsiteY87" fmla="*/ 701900 h 2685062"/>
              <a:gd name="connsiteX88" fmla="*/ 8809491 w 12192000"/>
              <a:gd name="connsiteY88" fmla="*/ 717262 h 2685062"/>
              <a:gd name="connsiteX89" fmla="*/ 8814066 w 12192000"/>
              <a:gd name="connsiteY89" fmla="*/ 719410 h 2685062"/>
              <a:gd name="connsiteX90" fmla="*/ 8815751 w 12192000"/>
              <a:gd name="connsiteY90" fmla="*/ 718686 h 2685062"/>
              <a:gd name="connsiteX91" fmla="*/ 8840540 w 12192000"/>
              <a:gd name="connsiteY91" fmla="*/ 717083 h 2685062"/>
              <a:gd name="connsiteX92" fmla="*/ 8897062 w 12192000"/>
              <a:gd name="connsiteY92" fmla="*/ 697553 h 2685062"/>
              <a:gd name="connsiteX93" fmla="*/ 8965922 w 12192000"/>
              <a:gd name="connsiteY93" fmla="*/ 672885 h 2685062"/>
              <a:gd name="connsiteX94" fmla="*/ 9016694 w 12192000"/>
              <a:gd name="connsiteY94" fmla="*/ 669496 h 2685062"/>
              <a:gd name="connsiteX95" fmla="*/ 9139695 w 12192000"/>
              <a:gd name="connsiteY95" fmla="*/ 648174 h 2685062"/>
              <a:gd name="connsiteX96" fmla="*/ 9219129 w 12192000"/>
              <a:gd name="connsiteY96" fmla="*/ 639013 h 2685062"/>
              <a:gd name="connsiteX97" fmla="*/ 9221354 w 12192000"/>
              <a:gd name="connsiteY97" fmla="*/ 638501 h 2685062"/>
              <a:gd name="connsiteX98" fmla="*/ 9237592 w 12192000"/>
              <a:gd name="connsiteY98" fmla="*/ 642494 h 2685062"/>
              <a:gd name="connsiteX99" fmla="*/ 9236570 w 12192000"/>
              <a:gd name="connsiteY99" fmla="*/ 648762 h 2685062"/>
              <a:gd name="connsiteX100" fmla="*/ 9250521 w 12192000"/>
              <a:gd name="connsiteY100" fmla="*/ 654041 h 2685062"/>
              <a:gd name="connsiteX101" fmla="*/ 9279357 w 12192000"/>
              <a:gd name="connsiteY101" fmla="*/ 653083 h 2685062"/>
              <a:gd name="connsiteX102" fmla="*/ 9289731 w 12192000"/>
              <a:gd name="connsiteY102" fmla="*/ 656356 h 2685062"/>
              <a:gd name="connsiteX103" fmla="*/ 9293723 w 12192000"/>
              <a:gd name="connsiteY103" fmla="*/ 656237 h 2685062"/>
              <a:gd name="connsiteX104" fmla="*/ 9303097 w 12192000"/>
              <a:gd name="connsiteY104" fmla="*/ 656723 h 2685062"/>
              <a:gd name="connsiteX105" fmla="*/ 9302251 w 12192000"/>
              <a:gd name="connsiteY105" fmla="*/ 652725 h 2685062"/>
              <a:gd name="connsiteX106" fmla="*/ 9314122 w 12192000"/>
              <a:gd name="connsiteY106" fmla="*/ 645860 h 2685062"/>
              <a:gd name="connsiteX107" fmla="*/ 9367772 w 12192000"/>
              <a:gd name="connsiteY107" fmla="*/ 650683 h 2685062"/>
              <a:gd name="connsiteX108" fmla="*/ 9370291 w 12192000"/>
              <a:gd name="connsiteY108" fmla="*/ 655264 h 2685062"/>
              <a:gd name="connsiteX109" fmla="*/ 9377007 w 12192000"/>
              <a:gd name="connsiteY109" fmla="*/ 656308 h 2685062"/>
              <a:gd name="connsiteX110" fmla="*/ 9382497 w 12192000"/>
              <a:gd name="connsiteY110" fmla="*/ 652427 h 2685062"/>
              <a:gd name="connsiteX111" fmla="*/ 9474013 w 12192000"/>
              <a:gd name="connsiteY111" fmla="*/ 647005 h 2685062"/>
              <a:gd name="connsiteX112" fmla="*/ 9595899 w 12192000"/>
              <a:gd name="connsiteY112" fmla="*/ 646979 h 2685062"/>
              <a:gd name="connsiteX113" fmla="*/ 9681269 w 12192000"/>
              <a:gd name="connsiteY113" fmla="*/ 669984 h 2685062"/>
              <a:gd name="connsiteX114" fmla="*/ 9689635 w 12192000"/>
              <a:gd name="connsiteY114" fmla="*/ 666408 h 2685062"/>
              <a:gd name="connsiteX115" fmla="*/ 9750215 w 12192000"/>
              <a:gd name="connsiteY115" fmla="*/ 671056 h 2685062"/>
              <a:gd name="connsiteX116" fmla="*/ 9957974 w 12192000"/>
              <a:gd name="connsiteY116" fmla="*/ 715080 h 2685062"/>
              <a:gd name="connsiteX117" fmla="*/ 10076482 w 12192000"/>
              <a:gd name="connsiteY117" fmla="*/ 723397 h 2685062"/>
              <a:gd name="connsiteX118" fmla="*/ 10119263 w 12192000"/>
              <a:gd name="connsiteY118" fmla="*/ 721877 h 2685062"/>
              <a:gd name="connsiteX119" fmla="*/ 10190893 w 12192000"/>
              <a:gd name="connsiteY119" fmla="*/ 719606 h 2685062"/>
              <a:gd name="connsiteX120" fmla="*/ 10246203 w 12192000"/>
              <a:gd name="connsiteY120" fmla="*/ 706893 h 2685062"/>
              <a:gd name="connsiteX121" fmla="*/ 10305396 w 12192000"/>
              <a:gd name="connsiteY121" fmla="*/ 709359 h 2685062"/>
              <a:gd name="connsiteX122" fmla="*/ 10316856 w 12192000"/>
              <a:gd name="connsiteY122" fmla="*/ 724179 h 2685062"/>
              <a:gd name="connsiteX123" fmla="*/ 10380919 w 12192000"/>
              <a:gd name="connsiteY123" fmla="*/ 722193 h 2685062"/>
              <a:gd name="connsiteX124" fmla="*/ 10478351 w 12192000"/>
              <a:gd name="connsiteY124" fmla="*/ 717620 h 2685062"/>
              <a:gd name="connsiteX125" fmla="*/ 10533954 w 12192000"/>
              <a:gd name="connsiteY125" fmla="*/ 718660 h 2685062"/>
              <a:gd name="connsiteX126" fmla="*/ 10686474 w 12192000"/>
              <a:gd name="connsiteY126" fmla="*/ 717507 h 2685062"/>
              <a:gd name="connsiteX127" fmla="*/ 10839729 w 12192000"/>
              <a:gd name="connsiteY127" fmla="*/ 713306 h 2685062"/>
              <a:gd name="connsiteX128" fmla="*/ 10933271 w 12192000"/>
              <a:gd name="connsiteY128" fmla="*/ 693628 h 2685062"/>
              <a:gd name="connsiteX129" fmla="*/ 11058950 w 12192000"/>
              <a:gd name="connsiteY129" fmla="*/ 692031 h 2685062"/>
              <a:gd name="connsiteX130" fmla="*/ 11080388 w 12192000"/>
              <a:gd name="connsiteY130" fmla="*/ 689245 h 2685062"/>
              <a:gd name="connsiteX131" fmla="*/ 11108911 w 12192000"/>
              <a:gd name="connsiteY131" fmla="*/ 693363 h 2685062"/>
              <a:gd name="connsiteX132" fmla="*/ 11223119 w 12192000"/>
              <a:gd name="connsiteY132" fmla="*/ 710661 h 2685062"/>
              <a:gd name="connsiteX133" fmla="*/ 11311983 w 12192000"/>
              <a:gd name="connsiteY133" fmla="*/ 731410 h 2685062"/>
              <a:gd name="connsiteX134" fmla="*/ 11426940 w 12192000"/>
              <a:gd name="connsiteY134" fmla="*/ 727340 h 2685062"/>
              <a:gd name="connsiteX135" fmla="*/ 11495624 w 12192000"/>
              <a:gd name="connsiteY135" fmla="*/ 734858 h 2685062"/>
              <a:gd name="connsiteX136" fmla="*/ 11605975 w 12192000"/>
              <a:gd name="connsiteY136" fmla="*/ 762433 h 2685062"/>
              <a:gd name="connsiteX137" fmla="*/ 11756134 w 12192000"/>
              <a:gd name="connsiteY137" fmla="*/ 765012 h 2685062"/>
              <a:gd name="connsiteX138" fmla="*/ 11789788 w 12192000"/>
              <a:gd name="connsiteY138" fmla="*/ 745316 h 2685062"/>
              <a:gd name="connsiteX139" fmla="*/ 11832833 w 12192000"/>
              <a:gd name="connsiteY139" fmla="*/ 734720 h 2685062"/>
              <a:gd name="connsiteX140" fmla="*/ 11846338 w 12192000"/>
              <a:gd name="connsiteY140" fmla="*/ 765994 h 2685062"/>
              <a:gd name="connsiteX141" fmla="*/ 11972492 w 12192000"/>
              <a:gd name="connsiteY141" fmla="*/ 796180 h 2685062"/>
              <a:gd name="connsiteX142" fmla="*/ 12035979 w 12192000"/>
              <a:gd name="connsiteY142" fmla="*/ 807835 h 2685062"/>
              <a:gd name="connsiteX143" fmla="*/ 12135850 w 12192000"/>
              <a:gd name="connsiteY143" fmla="*/ 819056 h 2685062"/>
              <a:gd name="connsiteX144" fmla="*/ 12166092 w 12192000"/>
              <a:gd name="connsiteY144" fmla="*/ 823695 h 2685062"/>
              <a:gd name="connsiteX145" fmla="*/ 12190645 w 12192000"/>
              <a:gd name="connsiteY145" fmla="*/ 826863 h 2685062"/>
              <a:gd name="connsiteX146" fmla="*/ 12192000 w 12192000"/>
              <a:gd name="connsiteY146" fmla="*/ 880762 h 2685062"/>
              <a:gd name="connsiteX147" fmla="*/ 12192000 w 12192000"/>
              <a:gd name="connsiteY147" fmla="*/ 2685062 h 2685062"/>
              <a:gd name="connsiteX148" fmla="*/ 0 w 12192000"/>
              <a:gd name="connsiteY148" fmla="*/ 2685062 h 2685062"/>
              <a:gd name="connsiteX149" fmla="*/ 0 w 12192000"/>
              <a:gd name="connsiteY149" fmla="*/ 283917 h 2685062"/>
              <a:gd name="connsiteX150" fmla="*/ 44213 w 12192000"/>
              <a:gd name="connsiteY150" fmla="*/ 302297 h 2685062"/>
              <a:gd name="connsiteX151" fmla="*/ 172465 w 12192000"/>
              <a:gd name="connsiteY151" fmla="*/ 314866 h 2685062"/>
              <a:gd name="connsiteX152" fmla="*/ 223361 w 12192000"/>
              <a:gd name="connsiteY152" fmla="*/ 304828 h 2685062"/>
              <a:gd name="connsiteX153" fmla="*/ 320595 w 12192000"/>
              <a:gd name="connsiteY153" fmla="*/ 288341 h 2685062"/>
              <a:gd name="connsiteX154" fmla="*/ 401087 w 12192000"/>
              <a:gd name="connsiteY154" fmla="*/ 246745 h 2685062"/>
              <a:gd name="connsiteX155" fmla="*/ 495839 w 12192000"/>
              <a:gd name="connsiteY155" fmla="*/ 217305 h 2685062"/>
              <a:gd name="connsiteX156" fmla="*/ 507910 w 12192000"/>
              <a:gd name="connsiteY156" fmla="*/ 219773 h 2685062"/>
              <a:gd name="connsiteX157" fmla="*/ 561428 w 12192000"/>
              <a:gd name="connsiteY157" fmla="*/ 201460 h 2685062"/>
              <a:gd name="connsiteX158" fmla="*/ 712813 w 12192000"/>
              <a:gd name="connsiteY158" fmla="*/ 151411 h 2685062"/>
              <a:gd name="connsiteX159" fmla="*/ 819366 w 12192000"/>
              <a:gd name="connsiteY159" fmla="*/ 70479 h 2685062"/>
              <a:gd name="connsiteX160" fmla="*/ 862489 w 12192000"/>
              <a:gd name="connsiteY160" fmla="*/ 63238 h 2685062"/>
              <a:gd name="connsiteX161" fmla="*/ 934387 w 12192000"/>
              <a:gd name="connsiteY161" fmla="*/ 50788 h 2685062"/>
              <a:gd name="connsiteX162" fmla="*/ 948874 w 12192000"/>
              <a:gd name="connsiteY162" fmla="*/ 55208 h 2685062"/>
              <a:gd name="connsiteX163" fmla="*/ 955237 w 12192000"/>
              <a:gd name="connsiteY163" fmla="*/ 54040 h 2685062"/>
              <a:gd name="connsiteX164" fmla="*/ 955886 w 12192000"/>
              <a:gd name="connsiteY164" fmla="*/ 54325 h 2685062"/>
              <a:gd name="connsiteX165" fmla="*/ 957239 w 12192000"/>
              <a:gd name="connsiteY165" fmla="*/ 53673 h 2685062"/>
              <a:gd name="connsiteX166" fmla="*/ 971343 w 12192000"/>
              <a:gd name="connsiteY166" fmla="*/ 51086 h 2685062"/>
              <a:gd name="connsiteX167" fmla="*/ 1002063 w 12192000"/>
              <a:gd name="connsiteY167" fmla="*/ 54158 h 2685062"/>
              <a:gd name="connsiteX168" fmla="*/ 1020663 w 12192000"/>
              <a:gd name="connsiteY168" fmla="*/ 53408 h 2685062"/>
              <a:gd name="connsiteX169" fmla="*/ 1039181 w 12192000"/>
              <a:gd name="connsiteY169" fmla="*/ 40356 h 2685062"/>
              <a:gd name="connsiteX170" fmla="*/ 1051914 w 12192000"/>
              <a:gd name="connsiteY170" fmla="*/ 39166 h 2685062"/>
              <a:gd name="connsiteX171" fmla="*/ 1054501 w 12192000"/>
              <a:gd name="connsiteY171" fmla="*/ 37372 h 2685062"/>
              <a:gd name="connsiteX172" fmla="*/ 1061859 w 12192000"/>
              <a:gd name="connsiteY172" fmla="*/ 33902 h 2685062"/>
              <a:gd name="connsiteX173" fmla="*/ 1054558 w 12192000"/>
              <a:gd name="connsiteY173" fmla="*/ 30385 h 2685062"/>
              <a:gd name="connsiteX174" fmla="*/ 1140852 w 12192000"/>
              <a:gd name="connsiteY174" fmla="*/ 17327 h 2685062"/>
              <a:gd name="connsiteX175" fmla="*/ 1214144 w 12192000"/>
              <a:gd name="connsiteY175" fmla="*/ 6192 h 2685062"/>
              <a:gd name="connsiteX176" fmla="*/ 1338122 w 12192000"/>
              <a:gd name="connsiteY176" fmla="*/ 27996 h 2685062"/>
              <a:gd name="connsiteX177" fmla="*/ 1462415 w 12192000"/>
              <a:gd name="connsiteY177" fmla="*/ 0 h 2685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12192000" h="2685062">
                <a:moveTo>
                  <a:pt x="1462415" y="0"/>
                </a:moveTo>
                <a:lnTo>
                  <a:pt x="1494432" y="2457"/>
                </a:lnTo>
                <a:lnTo>
                  <a:pt x="1523667" y="11778"/>
                </a:lnTo>
                <a:lnTo>
                  <a:pt x="1523067" y="14207"/>
                </a:lnTo>
                <a:cubicBezTo>
                  <a:pt x="1523507" y="15871"/>
                  <a:pt x="1525127" y="16145"/>
                  <a:pt x="1527695" y="15715"/>
                </a:cubicBezTo>
                <a:lnTo>
                  <a:pt x="1532258" y="14518"/>
                </a:lnTo>
                <a:lnTo>
                  <a:pt x="1537796" y="16283"/>
                </a:lnTo>
                <a:lnTo>
                  <a:pt x="1553041" y="20452"/>
                </a:lnTo>
                <a:lnTo>
                  <a:pt x="1557495" y="25861"/>
                </a:lnTo>
                <a:cubicBezTo>
                  <a:pt x="1571578" y="34900"/>
                  <a:pt x="1608020" y="28047"/>
                  <a:pt x="1617448" y="40977"/>
                </a:cubicBezTo>
                <a:lnTo>
                  <a:pt x="1636697" y="39108"/>
                </a:lnTo>
                <a:lnTo>
                  <a:pt x="1657286" y="49000"/>
                </a:lnTo>
                <a:cubicBezTo>
                  <a:pt x="1676389" y="57312"/>
                  <a:pt x="1696470" y="62807"/>
                  <a:pt x="1719191" y="56920"/>
                </a:cubicBezTo>
                <a:cubicBezTo>
                  <a:pt x="1709669" y="73491"/>
                  <a:pt x="1773685" y="56115"/>
                  <a:pt x="1787126" y="71960"/>
                </a:cubicBezTo>
                <a:cubicBezTo>
                  <a:pt x="1795166" y="84864"/>
                  <a:pt x="1816465" y="82599"/>
                  <a:pt x="1834555" y="86590"/>
                </a:cubicBezTo>
                <a:cubicBezTo>
                  <a:pt x="1850712" y="99365"/>
                  <a:pt x="1937782" y="107374"/>
                  <a:pt x="1966070" y="103987"/>
                </a:cubicBezTo>
                <a:cubicBezTo>
                  <a:pt x="2043209" y="86564"/>
                  <a:pt x="2126459" y="137078"/>
                  <a:pt x="2188582" y="124532"/>
                </a:cubicBezTo>
                <a:cubicBezTo>
                  <a:pt x="2206064" y="124932"/>
                  <a:pt x="2221206" y="127247"/>
                  <a:pt x="2234811" y="130739"/>
                </a:cubicBezTo>
                <a:lnTo>
                  <a:pt x="2270005" y="143358"/>
                </a:lnTo>
                <a:lnTo>
                  <a:pt x="2274208" y="152634"/>
                </a:lnTo>
                <a:lnTo>
                  <a:pt x="2298905" y="157215"/>
                </a:lnTo>
                <a:lnTo>
                  <a:pt x="2304521" y="159957"/>
                </a:lnTo>
                <a:cubicBezTo>
                  <a:pt x="2315230" y="165224"/>
                  <a:pt x="2326016" y="170200"/>
                  <a:pt x="2337696" y="174150"/>
                </a:cubicBezTo>
                <a:cubicBezTo>
                  <a:pt x="2354259" y="137711"/>
                  <a:pt x="2439767" y="201742"/>
                  <a:pt x="2432112" y="166646"/>
                </a:cubicBezTo>
                <a:cubicBezTo>
                  <a:pt x="2482400" y="178172"/>
                  <a:pt x="2480978" y="159994"/>
                  <a:pt x="2500149" y="168723"/>
                </a:cubicBezTo>
                <a:lnTo>
                  <a:pt x="2504776" y="171455"/>
                </a:lnTo>
                <a:lnTo>
                  <a:pt x="2507358" y="177677"/>
                </a:lnTo>
                <a:lnTo>
                  <a:pt x="2518847" y="180936"/>
                </a:lnTo>
                <a:lnTo>
                  <a:pt x="2528864" y="188517"/>
                </a:lnTo>
                <a:cubicBezTo>
                  <a:pt x="2656589" y="189245"/>
                  <a:pt x="2818894" y="267460"/>
                  <a:pt x="2938613" y="248764"/>
                </a:cubicBezTo>
                <a:lnTo>
                  <a:pt x="3132513" y="229282"/>
                </a:lnTo>
                <a:cubicBezTo>
                  <a:pt x="3153391" y="218737"/>
                  <a:pt x="3187482" y="219423"/>
                  <a:pt x="3208657" y="230814"/>
                </a:cubicBezTo>
                <a:cubicBezTo>
                  <a:pt x="3212298" y="232773"/>
                  <a:pt x="3215412" y="234983"/>
                  <a:pt x="3217904" y="237375"/>
                </a:cubicBezTo>
                <a:cubicBezTo>
                  <a:pt x="3279351" y="212726"/>
                  <a:pt x="3298012" y="233121"/>
                  <a:pt x="3330150" y="214762"/>
                </a:cubicBezTo>
                <a:cubicBezTo>
                  <a:pt x="3405531" y="217422"/>
                  <a:pt x="3451160" y="247861"/>
                  <a:pt x="3480527" y="231960"/>
                </a:cubicBezTo>
                <a:cubicBezTo>
                  <a:pt x="3516075" y="238991"/>
                  <a:pt x="3553819" y="269164"/>
                  <a:pt x="3591806" y="253003"/>
                </a:cubicBezTo>
                <a:cubicBezTo>
                  <a:pt x="3586673" y="270421"/>
                  <a:pt x="3640034" y="246868"/>
                  <a:pt x="3655143" y="261318"/>
                </a:cubicBezTo>
                <a:cubicBezTo>
                  <a:pt x="3664868" y="273371"/>
                  <a:pt x="3683329" y="269035"/>
                  <a:pt x="3700191" y="271235"/>
                </a:cubicBezTo>
                <a:cubicBezTo>
                  <a:pt x="3717097" y="282363"/>
                  <a:pt x="3796016" y="281812"/>
                  <a:pt x="3820459" y="275675"/>
                </a:cubicBezTo>
                <a:cubicBezTo>
                  <a:pt x="3885463" y="250791"/>
                  <a:pt x="3969506" y="292904"/>
                  <a:pt x="4022158" y="274341"/>
                </a:cubicBezTo>
                <a:cubicBezTo>
                  <a:pt x="4084571" y="269096"/>
                  <a:pt x="4119856" y="297968"/>
                  <a:pt x="4164508" y="309117"/>
                </a:cubicBezTo>
                <a:cubicBezTo>
                  <a:pt x="4171915" y="271244"/>
                  <a:pt x="4260667" y="326583"/>
                  <a:pt x="4246843" y="292417"/>
                </a:cubicBezTo>
                <a:cubicBezTo>
                  <a:pt x="4309458" y="301142"/>
                  <a:pt x="4279869" y="266331"/>
                  <a:pt x="4337133" y="304707"/>
                </a:cubicBezTo>
                <a:cubicBezTo>
                  <a:pt x="4450694" y="292933"/>
                  <a:pt x="4593547" y="330375"/>
                  <a:pt x="4696109" y="300060"/>
                </a:cubicBezTo>
                <a:lnTo>
                  <a:pt x="4928090" y="291457"/>
                </a:lnTo>
                <a:lnTo>
                  <a:pt x="4960316" y="287841"/>
                </a:lnTo>
                <a:cubicBezTo>
                  <a:pt x="4960491" y="287029"/>
                  <a:pt x="4960665" y="286217"/>
                  <a:pt x="4960840" y="285406"/>
                </a:cubicBezTo>
                <a:cubicBezTo>
                  <a:pt x="4962018" y="283892"/>
                  <a:pt x="4963691" y="283924"/>
                  <a:pt x="4965958" y="284802"/>
                </a:cubicBezTo>
                <a:lnTo>
                  <a:pt x="4969785" y="286778"/>
                </a:lnTo>
                <a:lnTo>
                  <a:pt x="4975889" y="286093"/>
                </a:lnTo>
                <a:lnTo>
                  <a:pt x="4992382" y="284871"/>
                </a:lnTo>
                <a:lnTo>
                  <a:pt x="4999094" y="280499"/>
                </a:lnTo>
                <a:lnTo>
                  <a:pt x="5080965" y="282208"/>
                </a:lnTo>
                <a:lnTo>
                  <a:pt x="5105166" y="276473"/>
                </a:lnTo>
                <a:cubicBezTo>
                  <a:pt x="5127226" y="271982"/>
                  <a:pt x="5148953" y="270367"/>
                  <a:pt x="5168054" y="280137"/>
                </a:cubicBezTo>
                <a:cubicBezTo>
                  <a:pt x="5166431" y="262533"/>
                  <a:pt x="5219894" y="290815"/>
                  <a:pt x="5239940" y="278079"/>
                </a:cubicBezTo>
                <a:cubicBezTo>
                  <a:pt x="5253484" y="267178"/>
                  <a:pt x="5272860" y="273220"/>
                  <a:pt x="5291998" y="272685"/>
                </a:cubicBezTo>
                <a:cubicBezTo>
                  <a:pt x="5313255" y="263383"/>
                  <a:pt x="5400292" y="271538"/>
                  <a:pt x="5425861" y="279926"/>
                </a:cubicBezTo>
                <a:cubicBezTo>
                  <a:pt x="5491875" y="310639"/>
                  <a:pt x="5594484" y="277380"/>
                  <a:pt x="5648321" y="300693"/>
                </a:cubicBezTo>
                <a:cubicBezTo>
                  <a:pt x="5665248" y="303486"/>
                  <a:pt x="5680800" y="304021"/>
                  <a:pt x="5695414" y="303150"/>
                </a:cubicBezTo>
                <a:lnTo>
                  <a:pt x="5743064" y="289335"/>
                </a:lnTo>
                <a:lnTo>
                  <a:pt x="5768797" y="289436"/>
                </a:lnTo>
                <a:lnTo>
                  <a:pt x="5775419" y="287831"/>
                </a:lnTo>
                <a:cubicBezTo>
                  <a:pt x="5788059" y="284732"/>
                  <a:pt x="5800646" y="281926"/>
                  <a:pt x="5813624" y="280263"/>
                </a:cubicBezTo>
                <a:cubicBezTo>
                  <a:pt x="5812999" y="318182"/>
                  <a:pt x="5923892" y="272386"/>
                  <a:pt x="5900676" y="304615"/>
                </a:cubicBezTo>
                <a:cubicBezTo>
                  <a:pt x="5954067" y="302717"/>
                  <a:pt x="5944477" y="319870"/>
                  <a:pt x="5966795" y="314993"/>
                </a:cubicBezTo>
                <a:lnTo>
                  <a:pt x="5972463" y="313217"/>
                </a:lnTo>
                <a:lnTo>
                  <a:pt x="5977754" y="307726"/>
                </a:lnTo>
                <a:lnTo>
                  <a:pt x="5990232" y="306694"/>
                </a:lnTo>
                <a:lnTo>
                  <a:pt x="6003260" y="301250"/>
                </a:lnTo>
                <a:cubicBezTo>
                  <a:pt x="6125949" y="323771"/>
                  <a:pt x="6292426" y="300774"/>
                  <a:pt x="6398655" y="340447"/>
                </a:cubicBezTo>
                <a:lnTo>
                  <a:pt x="6477250" y="370643"/>
                </a:lnTo>
                <a:cubicBezTo>
                  <a:pt x="6518147" y="382960"/>
                  <a:pt x="6560561" y="347277"/>
                  <a:pt x="6599996" y="371929"/>
                </a:cubicBezTo>
                <a:cubicBezTo>
                  <a:pt x="6615225" y="385828"/>
                  <a:pt x="6648193" y="391366"/>
                  <a:pt x="6673632" y="384303"/>
                </a:cubicBezTo>
                <a:cubicBezTo>
                  <a:pt x="6678009" y="383088"/>
                  <a:pt x="6681993" y="381536"/>
                  <a:pt x="6685461" y="379698"/>
                </a:cubicBezTo>
                <a:cubicBezTo>
                  <a:pt x="6733172" y="414481"/>
                  <a:pt x="6760278" y="398336"/>
                  <a:pt x="6782761" y="421766"/>
                </a:cubicBezTo>
                <a:cubicBezTo>
                  <a:pt x="6856177" y="432921"/>
                  <a:pt x="6913662" y="412056"/>
                  <a:pt x="6934599" y="432626"/>
                </a:cubicBezTo>
                <a:cubicBezTo>
                  <a:pt x="6971837" y="432351"/>
                  <a:pt x="7021650" y="410307"/>
                  <a:pt x="7050728" y="432695"/>
                </a:cubicBezTo>
                <a:cubicBezTo>
                  <a:pt x="7053692" y="415076"/>
                  <a:pt x="7094152" y="447339"/>
                  <a:pt x="7115167" y="436243"/>
                </a:cubicBezTo>
                <a:cubicBezTo>
                  <a:pt x="7129937" y="426464"/>
                  <a:pt x="7145660" y="433973"/>
                  <a:pt x="7162809" y="434931"/>
                </a:cubicBezTo>
                <a:cubicBezTo>
                  <a:pt x="7184039" y="427343"/>
                  <a:pt x="7259393" y="442217"/>
                  <a:pt x="7280034" y="452539"/>
                </a:cubicBezTo>
                <a:cubicBezTo>
                  <a:pt x="7331046" y="488194"/>
                  <a:pt x="7430616" y="463128"/>
                  <a:pt x="7472654" y="490482"/>
                </a:cubicBezTo>
                <a:cubicBezTo>
                  <a:pt x="7541994" y="500728"/>
                  <a:pt x="7643498" y="509315"/>
                  <a:pt x="7696080" y="514010"/>
                </a:cubicBezTo>
                <a:cubicBezTo>
                  <a:pt x="7760013" y="517032"/>
                  <a:pt x="7715914" y="545003"/>
                  <a:pt x="7788139" y="518649"/>
                </a:cubicBezTo>
                <a:cubicBezTo>
                  <a:pt x="7891601" y="550571"/>
                  <a:pt x="8143222" y="510864"/>
                  <a:pt x="8227756" y="558548"/>
                </a:cubicBezTo>
                <a:cubicBezTo>
                  <a:pt x="8317876" y="569251"/>
                  <a:pt x="8261697" y="569546"/>
                  <a:pt x="8328859" y="582867"/>
                </a:cubicBezTo>
                <a:cubicBezTo>
                  <a:pt x="8336976" y="627379"/>
                  <a:pt x="8495085" y="643261"/>
                  <a:pt x="8532898" y="668282"/>
                </a:cubicBezTo>
                <a:cubicBezTo>
                  <a:pt x="8626867" y="678146"/>
                  <a:pt x="8698118" y="715603"/>
                  <a:pt x="8792925" y="701900"/>
                </a:cubicBezTo>
                <a:cubicBezTo>
                  <a:pt x="8796856" y="707882"/>
                  <a:pt x="8802564" y="712918"/>
                  <a:pt x="8809491" y="717262"/>
                </a:cubicBezTo>
                <a:lnTo>
                  <a:pt x="8814066" y="719410"/>
                </a:lnTo>
                <a:lnTo>
                  <a:pt x="8815751" y="718686"/>
                </a:lnTo>
                <a:cubicBezTo>
                  <a:pt x="8822134" y="717141"/>
                  <a:pt x="8829906" y="716502"/>
                  <a:pt x="8840540" y="717083"/>
                </a:cubicBezTo>
                <a:cubicBezTo>
                  <a:pt x="8844566" y="676948"/>
                  <a:pt x="8862586" y="704813"/>
                  <a:pt x="8897062" y="697553"/>
                </a:cubicBezTo>
                <a:cubicBezTo>
                  <a:pt x="8926967" y="693826"/>
                  <a:pt x="8941387" y="680067"/>
                  <a:pt x="8965922" y="672885"/>
                </a:cubicBezTo>
                <a:cubicBezTo>
                  <a:pt x="8985861" y="668208"/>
                  <a:pt x="8990451" y="680326"/>
                  <a:pt x="9016694" y="669496"/>
                </a:cubicBezTo>
                <a:cubicBezTo>
                  <a:pt x="9064226" y="680468"/>
                  <a:pt x="9102961" y="653230"/>
                  <a:pt x="9139695" y="648174"/>
                </a:cubicBezTo>
                <a:cubicBezTo>
                  <a:pt x="9151373" y="649226"/>
                  <a:pt x="9186538" y="645057"/>
                  <a:pt x="9219129" y="639013"/>
                </a:cubicBezTo>
                <a:lnTo>
                  <a:pt x="9221354" y="638501"/>
                </a:lnTo>
                <a:lnTo>
                  <a:pt x="9237592" y="642494"/>
                </a:lnTo>
                <a:cubicBezTo>
                  <a:pt x="9241555" y="644212"/>
                  <a:pt x="9242210" y="646204"/>
                  <a:pt x="9236570" y="648762"/>
                </a:cubicBezTo>
                <a:cubicBezTo>
                  <a:pt x="9241114" y="652055"/>
                  <a:pt x="9245782" y="653517"/>
                  <a:pt x="9250521" y="654041"/>
                </a:cubicBezTo>
                <a:cubicBezTo>
                  <a:pt x="9259996" y="655089"/>
                  <a:pt x="9269753" y="652386"/>
                  <a:pt x="9279357" y="653083"/>
                </a:cubicBezTo>
                <a:lnTo>
                  <a:pt x="9289731" y="656356"/>
                </a:lnTo>
                <a:lnTo>
                  <a:pt x="9293723" y="656237"/>
                </a:lnTo>
                <a:lnTo>
                  <a:pt x="9303097" y="656723"/>
                </a:lnTo>
                <a:lnTo>
                  <a:pt x="9302251" y="652725"/>
                </a:lnTo>
                <a:cubicBezTo>
                  <a:pt x="9300561" y="648869"/>
                  <a:pt x="9299408" y="644676"/>
                  <a:pt x="9314122" y="645860"/>
                </a:cubicBezTo>
                <a:cubicBezTo>
                  <a:pt x="9344433" y="650204"/>
                  <a:pt x="9356229" y="634440"/>
                  <a:pt x="9367772" y="650683"/>
                </a:cubicBezTo>
                <a:lnTo>
                  <a:pt x="9370291" y="655264"/>
                </a:lnTo>
                <a:lnTo>
                  <a:pt x="9377007" y="656308"/>
                </a:lnTo>
                <a:cubicBezTo>
                  <a:pt x="9380660" y="656340"/>
                  <a:pt x="9382824" y="655350"/>
                  <a:pt x="9382497" y="652427"/>
                </a:cubicBezTo>
                <a:cubicBezTo>
                  <a:pt x="9410043" y="665739"/>
                  <a:pt x="9444726" y="648939"/>
                  <a:pt x="9474013" y="647005"/>
                </a:cubicBezTo>
                <a:cubicBezTo>
                  <a:pt x="9494765" y="659508"/>
                  <a:pt x="9535746" y="643122"/>
                  <a:pt x="9595899" y="646979"/>
                </a:cubicBezTo>
                <a:cubicBezTo>
                  <a:pt x="9618462" y="661284"/>
                  <a:pt x="9636478" y="649421"/>
                  <a:pt x="9681269" y="669984"/>
                </a:cubicBezTo>
                <a:cubicBezTo>
                  <a:pt x="9683619" y="668616"/>
                  <a:pt x="9686437" y="667412"/>
                  <a:pt x="9689635" y="666408"/>
                </a:cubicBezTo>
                <a:cubicBezTo>
                  <a:pt x="9708219" y="660578"/>
                  <a:pt x="9735343" y="662659"/>
                  <a:pt x="9750215" y="671056"/>
                </a:cubicBezTo>
                <a:cubicBezTo>
                  <a:pt x="9822560" y="699676"/>
                  <a:pt x="9892985" y="704863"/>
                  <a:pt x="9957974" y="715080"/>
                </a:cubicBezTo>
                <a:cubicBezTo>
                  <a:pt x="10031995" y="724171"/>
                  <a:pt x="9987651" y="694466"/>
                  <a:pt x="10076482" y="723397"/>
                </a:cubicBezTo>
                <a:cubicBezTo>
                  <a:pt x="10088264" y="715403"/>
                  <a:pt x="10100170" y="715974"/>
                  <a:pt x="10119263" y="721877"/>
                </a:cubicBezTo>
                <a:cubicBezTo>
                  <a:pt x="10155360" y="725633"/>
                  <a:pt x="10156886" y="703170"/>
                  <a:pt x="10190893" y="719606"/>
                </a:cubicBezTo>
                <a:cubicBezTo>
                  <a:pt x="10186651" y="707114"/>
                  <a:pt x="10260542" y="720706"/>
                  <a:pt x="10246203" y="706893"/>
                </a:cubicBezTo>
                <a:cubicBezTo>
                  <a:pt x="10271921" y="697978"/>
                  <a:pt x="10280122" y="716866"/>
                  <a:pt x="10305396" y="709359"/>
                </a:cubicBezTo>
                <a:cubicBezTo>
                  <a:pt x="10332266" y="709354"/>
                  <a:pt x="10287753" y="720864"/>
                  <a:pt x="10316856" y="724179"/>
                </a:cubicBezTo>
                <a:cubicBezTo>
                  <a:pt x="10352558" y="726042"/>
                  <a:pt x="10348261" y="747938"/>
                  <a:pt x="10380919" y="722193"/>
                </a:cubicBezTo>
                <a:cubicBezTo>
                  <a:pt x="10416787" y="731946"/>
                  <a:pt x="10426384" y="719959"/>
                  <a:pt x="10478351" y="717620"/>
                </a:cubicBezTo>
                <a:cubicBezTo>
                  <a:pt x="10498311" y="726260"/>
                  <a:pt x="10516018" y="724144"/>
                  <a:pt x="10533954" y="718660"/>
                </a:cubicBezTo>
                <a:cubicBezTo>
                  <a:pt x="10583102" y="724237"/>
                  <a:pt x="10630104" y="717410"/>
                  <a:pt x="10686474" y="717507"/>
                </a:cubicBezTo>
                <a:cubicBezTo>
                  <a:pt x="10745160" y="730015"/>
                  <a:pt x="10779502" y="713124"/>
                  <a:pt x="10839729" y="713306"/>
                </a:cubicBezTo>
                <a:cubicBezTo>
                  <a:pt x="10895292" y="735596"/>
                  <a:pt x="10883335" y="689293"/>
                  <a:pt x="10933271" y="693628"/>
                </a:cubicBezTo>
                <a:cubicBezTo>
                  <a:pt x="11011861" y="715600"/>
                  <a:pt x="10933941" y="678563"/>
                  <a:pt x="11058950" y="692031"/>
                </a:cubicBezTo>
                <a:cubicBezTo>
                  <a:pt x="11065574" y="695312"/>
                  <a:pt x="11081347" y="693264"/>
                  <a:pt x="11080388" y="689245"/>
                </a:cubicBezTo>
                <a:cubicBezTo>
                  <a:pt x="11088176" y="690921"/>
                  <a:pt x="11106032" y="699551"/>
                  <a:pt x="11108911" y="693363"/>
                </a:cubicBezTo>
                <a:cubicBezTo>
                  <a:pt x="11149149" y="694912"/>
                  <a:pt x="11188483" y="700869"/>
                  <a:pt x="11223119" y="710661"/>
                </a:cubicBezTo>
                <a:cubicBezTo>
                  <a:pt x="11302059" y="704266"/>
                  <a:pt x="11255617" y="731239"/>
                  <a:pt x="11311983" y="731410"/>
                </a:cubicBezTo>
                <a:cubicBezTo>
                  <a:pt x="11358665" y="721567"/>
                  <a:pt x="11373894" y="732638"/>
                  <a:pt x="11426940" y="727340"/>
                </a:cubicBezTo>
                <a:cubicBezTo>
                  <a:pt x="11441993" y="748767"/>
                  <a:pt x="11476074" y="727962"/>
                  <a:pt x="11495624" y="734858"/>
                </a:cubicBezTo>
                <a:cubicBezTo>
                  <a:pt x="11530841" y="712823"/>
                  <a:pt x="11572173" y="761025"/>
                  <a:pt x="11605975" y="762433"/>
                </a:cubicBezTo>
                <a:cubicBezTo>
                  <a:pt x="11663316" y="761143"/>
                  <a:pt x="11727635" y="739871"/>
                  <a:pt x="11756134" y="765012"/>
                </a:cubicBezTo>
                <a:cubicBezTo>
                  <a:pt x="11761348" y="755468"/>
                  <a:pt x="11757526" y="741943"/>
                  <a:pt x="11789788" y="745316"/>
                </a:cubicBezTo>
                <a:cubicBezTo>
                  <a:pt x="11803253" y="740995"/>
                  <a:pt x="11807074" y="726138"/>
                  <a:pt x="11832833" y="734720"/>
                </a:cubicBezTo>
                <a:cubicBezTo>
                  <a:pt x="11798846" y="746443"/>
                  <a:pt x="11852821" y="750721"/>
                  <a:pt x="11846338" y="765994"/>
                </a:cubicBezTo>
                <a:cubicBezTo>
                  <a:pt x="11885947" y="777555"/>
                  <a:pt x="11979991" y="768560"/>
                  <a:pt x="11972492" y="796180"/>
                </a:cubicBezTo>
                <a:cubicBezTo>
                  <a:pt x="11982931" y="813135"/>
                  <a:pt x="12037186" y="790090"/>
                  <a:pt x="12035979" y="807835"/>
                </a:cubicBezTo>
                <a:cubicBezTo>
                  <a:pt x="12059694" y="797410"/>
                  <a:pt x="12098516" y="817951"/>
                  <a:pt x="12135850" y="819056"/>
                </a:cubicBezTo>
                <a:cubicBezTo>
                  <a:pt x="12142309" y="827359"/>
                  <a:pt x="12150917" y="827343"/>
                  <a:pt x="12166092" y="823695"/>
                </a:cubicBezTo>
                <a:lnTo>
                  <a:pt x="12190645" y="826863"/>
                </a:lnTo>
                <a:lnTo>
                  <a:pt x="12192000" y="880762"/>
                </a:lnTo>
                <a:lnTo>
                  <a:pt x="12192000" y="2685062"/>
                </a:lnTo>
                <a:lnTo>
                  <a:pt x="0" y="2685062"/>
                </a:lnTo>
                <a:lnTo>
                  <a:pt x="0" y="283917"/>
                </a:lnTo>
                <a:lnTo>
                  <a:pt x="44213" y="302297"/>
                </a:lnTo>
                <a:cubicBezTo>
                  <a:pt x="57125" y="321111"/>
                  <a:pt x="151150" y="310991"/>
                  <a:pt x="172465" y="314866"/>
                </a:cubicBezTo>
                <a:cubicBezTo>
                  <a:pt x="201883" y="307918"/>
                  <a:pt x="192551" y="309357"/>
                  <a:pt x="223361" y="304828"/>
                </a:cubicBezTo>
                <a:cubicBezTo>
                  <a:pt x="235273" y="283233"/>
                  <a:pt x="290082" y="292239"/>
                  <a:pt x="320595" y="288341"/>
                </a:cubicBezTo>
                <a:cubicBezTo>
                  <a:pt x="326821" y="269140"/>
                  <a:pt x="347105" y="264031"/>
                  <a:pt x="401087" y="246745"/>
                </a:cubicBezTo>
                <a:cubicBezTo>
                  <a:pt x="407068" y="225028"/>
                  <a:pt x="475269" y="251137"/>
                  <a:pt x="495839" y="217305"/>
                </a:cubicBezTo>
                <a:cubicBezTo>
                  <a:pt x="499633" y="218429"/>
                  <a:pt x="503698" y="219260"/>
                  <a:pt x="507910" y="219773"/>
                </a:cubicBezTo>
                <a:cubicBezTo>
                  <a:pt x="532375" y="222751"/>
                  <a:pt x="556339" y="214552"/>
                  <a:pt x="561428" y="201460"/>
                </a:cubicBezTo>
                <a:cubicBezTo>
                  <a:pt x="599747" y="152259"/>
                  <a:pt x="661201" y="177254"/>
                  <a:pt x="712813" y="151411"/>
                </a:cubicBezTo>
                <a:cubicBezTo>
                  <a:pt x="774420" y="124993"/>
                  <a:pt x="765426" y="123535"/>
                  <a:pt x="819366" y="70479"/>
                </a:cubicBezTo>
                <a:cubicBezTo>
                  <a:pt x="839647" y="77460"/>
                  <a:pt x="850544" y="74267"/>
                  <a:pt x="862489" y="63238"/>
                </a:cubicBezTo>
                <a:cubicBezTo>
                  <a:pt x="893284" y="51157"/>
                  <a:pt x="919686" y="77447"/>
                  <a:pt x="934387" y="50788"/>
                </a:cubicBezTo>
                <a:cubicBezTo>
                  <a:pt x="936825" y="54711"/>
                  <a:pt x="942184" y="55671"/>
                  <a:pt x="948874" y="55208"/>
                </a:cubicBezTo>
                <a:lnTo>
                  <a:pt x="955237" y="54040"/>
                </a:lnTo>
                <a:lnTo>
                  <a:pt x="955886" y="54325"/>
                </a:lnTo>
                <a:lnTo>
                  <a:pt x="957239" y="53673"/>
                </a:lnTo>
                <a:lnTo>
                  <a:pt x="971343" y="51086"/>
                </a:lnTo>
                <a:cubicBezTo>
                  <a:pt x="986863" y="47540"/>
                  <a:pt x="1001346" y="44460"/>
                  <a:pt x="1002063" y="54158"/>
                </a:cubicBezTo>
                <a:cubicBezTo>
                  <a:pt x="1010763" y="55438"/>
                  <a:pt x="1016476" y="54893"/>
                  <a:pt x="1020663" y="53408"/>
                </a:cubicBezTo>
                <a:cubicBezTo>
                  <a:pt x="1029036" y="50440"/>
                  <a:pt x="1031306" y="43717"/>
                  <a:pt x="1039181" y="40356"/>
                </a:cubicBezTo>
                <a:lnTo>
                  <a:pt x="1051914" y="39166"/>
                </a:lnTo>
                <a:lnTo>
                  <a:pt x="1054501" y="37372"/>
                </a:lnTo>
                <a:lnTo>
                  <a:pt x="1061859" y="33902"/>
                </a:lnTo>
                <a:lnTo>
                  <a:pt x="1054558" y="30385"/>
                </a:lnTo>
                <a:cubicBezTo>
                  <a:pt x="1046905" y="27358"/>
                  <a:pt x="1128596" y="22367"/>
                  <a:pt x="1140852" y="17327"/>
                </a:cubicBezTo>
                <a:lnTo>
                  <a:pt x="1214144" y="6192"/>
                </a:lnTo>
                <a:lnTo>
                  <a:pt x="1338122" y="27996"/>
                </a:lnTo>
                <a:cubicBezTo>
                  <a:pt x="1367144" y="1801"/>
                  <a:pt x="1432673" y="14019"/>
                  <a:pt x="1462415" y="0"/>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472B98-09CA-24FF-B9DF-F553ED4F0BA1}"/>
              </a:ext>
            </a:extLst>
          </p:cNvPr>
          <p:cNvSpPr>
            <a:spLocks noGrp="1"/>
          </p:cNvSpPr>
          <p:nvPr>
            <p:ph type="ctrTitle"/>
          </p:nvPr>
        </p:nvSpPr>
        <p:spPr>
          <a:xfrm>
            <a:off x="1140431" y="4321201"/>
            <a:ext cx="10151119" cy="1315313"/>
          </a:xfrm>
        </p:spPr>
        <p:txBody>
          <a:bodyPr anchor="b">
            <a:normAutofit/>
          </a:bodyPr>
          <a:lstStyle/>
          <a:p>
            <a:r>
              <a:rPr lang="en-US" sz="2400" b="1" i="0" dirty="0">
                <a:solidFill>
                  <a:schemeClr val="tx1">
                    <a:lumMod val="85000"/>
                    <a:lumOff val="15000"/>
                  </a:schemeClr>
                </a:solidFill>
                <a:effectLst/>
                <a:latin typeface="Söhne"/>
              </a:rPr>
              <a:t>Identification and Protection of Wrongfully Convicted Persons as Special Type of Victims in Criminal and Misdemeanor Procedure in Croatia</a:t>
            </a:r>
            <a:endParaRPr lang="en-US" sz="2400" b="1" dirty="0">
              <a:solidFill>
                <a:schemeClr val="tx1">
                  <a:lumMod val="85000"/>
                  <a:lumOff val="15000"/>
                </a:schemeClr>
              </a:solidFill>
            </a:endParaRPr>
          </a:p>
        </p:txBody>
      </p:sp>
      <p:sp>
        <p:nvSpPr>
          <p:cNvPr id="3" name="Subtitle 2">
            <a:extLst>
              <a:ext uri="{FF2B5EF4-FFF2-40B4-BE49-F238E27FC236}">
                <a16:creationId xmlns:a16="http://schemas.microsoft.com/office/drawing/2014/main" id="{49ACE357-89D9-C38E-3607-6A7CD32BEDB4}"/>
              </a:ext>
            </a:extLst>
          </p:cNvPr>
          <p:cNvSpPr>
            <a:spLocks noGrp="1"/>
          </p:cNvSpPr>
          <p:nvPr>
            <p:ph type="subTitle" idx="1"/>
          </p:nvPr>
        </p:nvSpPr>
        <p:spPr>
          <a:xfrm>
            <a:off x="1618260" y="5739816"/>
            <a:ext cx="8943820" cy="1118184"/>
          </a:xfrm>
        </p:spPr>
        <p:txBody>
          <a:bodyPr>
            <a:normAutofit/>
          </a:bodyPr>
          <a:lstStyle/>
          <a:p>
            <a:r>
              <a:rPr lang="en-US" sz="2000" i="1" dirty="0">
                <a:solidFill>
                  <a:schemeClr val="tx1">
                    <a:lumMod val="85000"/>
                    <a:lumOff val="15000"/>
                  </a:schemeClr>
                </a:solidFill>
              </a:rPr>
              <a:t>Suncana </a:t>
            </a:r>
            <a:r>
              <a:rPr lang="en-US" sz="2000" i="1" dirty="0" err="1">
                <a:solidFill>
                  <a:schemeClr val="tx1">
                    <a:lumMod val="85000"/>
                    <a:lumOff val="15000"/>
                  </a:schemeClr>
                </a:solidFill>
              </a:rPr>
              <a:t>Roksandic</a:t>
            </a:r>
            <a:r>
              <a:rPr lang="en-US" sz="2000" i="1" dirty="0">
                <a:solidFill>
                  <a:schemeClr val="tx1">
                    <a:lumMod val="85000"/>
                    <a:lumOff val="15000"/>
                  </a:schemeClr>
                </a:solidFill>
              </a:rPr>
              <a:t>, Faculty of Law in Zagreb</a:t>
            </a:r>
          </a:p>
          <a:p>
            <a:r>
              <a:rPr lang="en-US" sz="2000" i="1" dirty="0">
                <a:solidFill>
                  <a:schemeClr val="tx1">
                    <a:lumMod val="85000"/>
                    <a:lumOff val="15000"/>
                  </a:schemeClr>
                </a:solidFill>
              </a:rPr>
              <a:t>Andrej Bozhinovski, Faculty of Law in Zagreb</a:t>
            </a:r>
          </a:p>
        </p:txBody>
      </p:sp>
      <p:pic>
        <p:nvPicPr>
          <p:cNvPr id="8" name="Picture 7" descr="A close up of red text&#10;&#10;Description automatically generated">
            <a:extLst>
              <a:ext uri="{FF2B5EF4-FFF2-40B4-BE49-F238E27FC236}">
                <a16:creationId xmlns:a16="http://schemas.microsoft.com/office/drawing/2014/main" id="{1B1E58C0-36DE-56C0-1DF8-64F1CB6FAC71}"/>
              </a:ext>
            </a:extLst>
          </p:cNvPr>
          <p:cNvPicPr>
            <a:picLocks noChangeAspect="1"/>
          </p:cNvPicPr>
          <p:nvPr/>
        </p:nvPicPr>
        <p:blipFill>
          <a:blip r:embed="rId2" cstate="print"/>
          <a:stretch>
            <a:fillRect/>
          </a:stretch>
        </p:blipFill>
        <p:spPr>
          <a:xfrm>
            <a:off x="989973" y="1979041"/>
            <a:ext cx="3027384" cy="900646"/>
          </a:xfrm>
          <a:prstGeom prst="rect">
            <a:avLst/>
          </a:prstGeom>
        </p:spPr>
      </p:pic>
      <p:pic>
        <p:nvPicPr>
          <p:cNvPr id="7" name="Picture 6" descr="A black background with a black square&#10;&#10;Description automatically generated with medium confidence">
            <a:extLst>
              <a:ext uri="{FF2B5EF4-FFF2-40B4-BE49-F238E27FC236}">
                <a16:creationId xmlns:a16="http://schemas.microsoft.com/office/drawing/2014/main" id="{7D558563-8DB9-8122-C0D0-7530CF11F2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6274" y="1007472"/>
            <a:ext cx="2843784" cy="2843784"/>
          </a:xfrm>
          <a:prstGeom prst="rect">
            <a:avLst/>
          </a:prstGeom>
        </p:spPr>
      </p:pic>
      <p:pic>
        <p:nvPicPr>
          <p:cNvPr id="5" name="Picture 4" descr="A logo with a red and blue design&#10;&#10;Description automatically generated">
            <a:extLst>
              <a:ext uri="{FF2B5EF4-FFF2-40B4-BE49-F238E27FC236}">
                <a16:creationId xmlns:a16="http://schemas.microsoft.com/office/drawing/2014/main" id="{A512F00F-A5FD-EBCE-8A5B-0CBC8EFB32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4886" y="1714315"/>
            <a:ext cx="3026664" cy="1430098"/>
          </a:xfrm>
          <a:prstGeom prst="rect">
            <a:avLst/>
          </a:prstGeom>
        </p:spPr>
      </p:pic>
    </p:spTree>
    <p:extLst>
      <p:ext uri="{BB962C8B-B14F-4D97-AF65-F5344CB8AC3E}">
        <p14:creationId xmlns:p14="http://schemas.microsoft.com/office/powerpoint/2010/main" val="3751685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0">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C879BF-0910-EE2D-073A-FC53807E6425}"/>
              </a:ext>
            </a:extLst>
          </p:cNvPr>
          <p:cNvSpPr>
            <a:spLocks noGrp="1"/>
          </p:cNvSpPr>
          <p:nvPr>
            <p:ph type="title"/>
          </p:nvPr>
        </p:nvSpPr>
        <p:spPr>
          <a:xfrm>
            <a:off x="572493" y="238539"/>
            <a:ext cx="11047013" cy="1434415"/>
          </a:xfrm>
        </p:spPr>
        <p:txBody>
          <a:bodyPr anchor="b">
            <a:normAutofit/>
          </a:bodyPr>
          <a:lstStyle/>
          <a:p>
            <a:r>
              <a:rPr lang="en-US" sz="5400" dirty="0"/>
              <a:t>Legalities</a:t>
            </a:r>
          </a:p>
        </p:txBody>
      </p:sp>
      <p:sp>
        <p:nvSpPr>
          <p:cNvPr id="28"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ADE13832-9796-D3AF-AA32-F02A657D1896}"/>
              </a:ext>
            </a:extLst>
          </p:cNvPr>
          <p:cNvPicPr>
            <a:picLocks noChangeAspect="1"/>
          </p:cNvPicPr>
          <p:nvPr/>
        </p:nvPicPr>
        <p:blipFill rotWithShape="1">
          <a:blip r:embed="rId2">
            <a:extLst>
              <a:ext uri="{28A0092B-C50C-407E-A947-70E740481C1C}">
                <a14:useLocalDpi xmlns:a14="http://schemas.microsoft.com/office/drawing/2010/main" val="0"/>
              </a:ext>
            </a:extLst>
          </a:blip>
          <a:srcRect l="16426" r="16852" b="1"/>
          <a:stretch/>
        </p:blipFill>
        <p:spPr>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9" name="Content Placeholder 8">
            <a:extLst>
              <a:ext uri="{FF2B5EF4-FFF2-40B4-BE49-F238E27FC236}">
                <a16:creationId xmlns:a16="http://schemas.microsoft.com/office/drawing/2014/main" id="{05A7FFDF-482C-B911-1DBD-B11BB06F32D7}"/>
              </a:ext>
            </a:extLst>
          </p:cNvPr>
          <p:cNvSpPr>
            <a:spLocks noGrp="1"/>
          </p:cNvSpPr>
          <p:nvPr>
            <p:ph idx="1"/>
          </p:nvPr>
        </p:nvSpPr>
        <p:spPr>
          <a:xfrm>
            <a:off x="4905955" y="2071316"/>
            <a:ext cx="6713552" cy="4362566"/>
          </a:xfrm>
        </p:spPr>
        <p:txBody>
          <a:bodyPr anchor="t">
            <a:normAutofit/>
          </a:bodyPr>
          <a:lstStyle/>
          <a:p>
            <a:pPr marL="0" indent="0">
              <a:buNone/>
            </a:pPr>
            <a:r>
              <a:rPr lang="en-US" sz="1800" dirty="0"/>
              <a:t> </a:t>
            </a:r>
          </a:p>
          <a:p>
            <a:pPr marL="0" indent="0">
              <a:buNone/>
            </a:pPr>
            <a:r>
              <a:rPr lang="en-US" sz="1800" b="1" dirty="0"/>
              <a:t>Article 25 (4) of the Constitution envisages </a:t>
            </a:r>
            <a:r>
              <a:rPr lang="en-US" sz="1800" b="1" dirty="0" err="1"/>
              <a:t>compendations</a:t>
            </a:r>
            <a:r>
              <a:rPr lang="en-US" sz="1800" b="1" dirty="0"/>
              <a:t> for faulty imprisonment and faulty detention.</a:t>
            </a:r>
            <a:endParaRPr lang="en-US" sz="1800" dirty="0"/>
          </a:p>
          <a:p>
            <a:pPr marL="0" indent="0">
              <a:buNone/>
            </a:pPr>
            <a:endParaRPr lang="en-US" sz="1800" dirty="0"/>
          </a:p>
          <a:p>
            <a:pPr marL="0" indent="0">
              <a:buNone/>
            </a:pPr>
            <a:r>
              <a:rPr lang="en-US" sz="1800" b="1" dirty="0"/>
              <a:t>Article 32 of the constitution forbids </a:t>
            </a:r>
            <a:r>
              <a:rPr lang="en-US" sz="1800" b="1" i="1" dirty="0"/>
              <a:t>non bis in idem.</a:t>
            </a:r>
            <a:endParaRPr lang="en-US" sz="1800" dirty="0"/>
          </a:p>
          <a:p>
            <a:pPr marL="0" indent="0">
              <a:buNone/>
            </a:pPr>
            <a:endParaRPr lang="en-US" sz="1800" dirty="0"/>
          </a:p>
          <a:p>
            <a:pPr marL="0" indent="0">
              <a:buNone/>
            </a:pPr>
            <a:r>
              <a:rPr lang="en-US" sz="1800" b="1" dirty="0"/>
              <a:t>Article 498 of the Criminal Procedure Code envisages improper revision of the criminal procedure in the part of the sentence.</a:t>
            </a:r>
            <a:endParaRPr lang="en-US" sz="1800" dirty="0"/>
          </a:p>
          <a:p>
            <a:pPr marL="0" indent="0">
              <a:buNone/>
            </a:pPr>
            <a:endParaRPr lang="en-US" sz="1800" dirty="0"/>
          </a:p>
          <a:p>
            <a:pPr marL="0" indent="0">
              <a:buNone/>
            </a:pPr>
            <a:r>
              <a:rPr lang="en-US" sz="1800" b="1" dirty="0"/>
              <a:t>Article 501 of the Criminal Procedure Code envisages proper revision of the criminal procedure.</a:t>
            </a:r>
            <a:endParaRPr lang="en-US" sz="1800" dirty="0"/>
          </a:p>
        </p:txBody>
      </p:sp>
    </p:spTree>
    <p:extLst>
      <p:ext uri="{BB962C8B-B14F-4D97-AF65-F5344CB8AC3E}">
        <p14:creationId xmlns:p14="http://schemas.microsoft.com/office/powerpoint/2010/main" val="2050447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99F1DB-F80A-8DB4-642F-B36B6B283407}"/>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4600" kern="1200">
                <a:solidFill>
                  <a:schemeClr val="tx1"/>
                </a:solidFill>
                <a:latin typeface="+mj-lt"/>
                <a:ea typeface="+mj-ea"/>
                <a:cs typeface="+mj-cs"/>
              </a:rPr>
              <a:t>Identification of Wrongful Convicted persons</a:t>
            </a:r>
          </a:p>
        </p:txBody>
      </p:sp>
      <p:sp>
        <p:nvSpPr>
          <p:cNvPr id="26"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person holding a cotton swab&#10;&#10;Description automatically generated">
            <a:extLst>
              <a:ext uri="{FF2B5EF4-FFF2-40B4-BE49-F238E27FC236}">
                <a16:creationId xmlns:a16="http://schemas.microsoft.com/office/drawing/2014/main" id="{F1FCA0B4-C7F9-5064-2F23-0D80EE4E1AD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54296" y="713285"/>
            <a:ext cx="7214616" cy="5403998"/>
          </a:xfrm>
          <a:prstGeom prst="rect">
            <a:avLst/>
          </a:prstGeom>
        </p:spPr>
      </p:pic>
    </p:spTree>
    <p:extLst>
      <p:ext uri="{BB962C8B-B14F-4D97-AF65-F5344CB8AC3E}">
        <p14:creationId xmlns:p14="http://schemas.microsoft.com/office/powerpoint/2010/main" val="3336741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C879BF-0910-EE2D-073A-FC53807E6425}"/>
              </a:ext>
            </a:extLst>
          </p:cNvPr>
          <p:cNvSpPr>
            <a:spLocks noGrp="1"/>
          </p:cNvSpPr>
          <p:nvPr>
            <p:ph type="title"/>
          </p:nvPr>
        </p:nvSpPr>
        <p:spPr>
          <a:xfrm>
            <a:off x="8643193" y="489507"/>
            <a:ext cx="3091607" cy="1655483"/>
          </a:xfrm>
        </p:spPr>
        <p:txBody>
          <a:bodyPr anchor="b">
            <a:normAutofit/>
          </a:bodyPr>
          <a:lstStyle/>
          <a:p>
            <a:pPr algn="ctr"/>
            <a:r>
              <a:rPr lang="en-US" sz="4000" dirty="0"/>
              <a:t>How to identify</a:t>
            </a:r>
          </a:p>
        </p:txBody>
      </p:sp>
      <p:pic>
        <p:nvPicPr>
          <p:cNvPr id="5" name="Content Placeholder 4" descr="A close up of a dna model&#10;&#10;Description automatically generated">
            <a:extLst>
              <a:ext uri="{FF2B5EF4-FFF2-40B4-BE49-F238E27FC236}">
                <a16:creationId xmlns:a16="http://schemas.microsoft.com/office/drawing/2014/main" id="{ADE13832-9796-D3AF-AA32-F02A657D1896}"/>
              </a:ext>
            </a:extLst>
          </p:cNvPr>
          <p:cNvPicPr>
            <a:picLocks noChangeAspect="1"/>
          </p:cNvPicPr>
          <p:nvPr/>
        </p:nvPicPr>
        <p:blipFill rotWithShape="1">
          <a:blip r:embed="rId2">
            <a:extLst>
              <a:ext uri="{28A0092B-C50C-407E-A947-70E740481C1C}">
                <a14:useLocalDpi xmlns:a14="http://schemas.microsoft.com/office/drawing/2010/main" val="0"/>
              </a:ext>
            </a:extLst>
          </a:blip>
          <a:srcRect l="37632" r="-2" b="-2"/>
          <a:stretch/>
        </p:blipFill>
        <p:spPr>
          <a:xfrm>
            <a:off x="20" y="431"/>
            <a:ext cx="8115280" cy="6408311"/>
          </a:xfrm>
          <a:prstGeom prst="rect">
            <a:avLst/>
          </a:prstGeom>
        </p:spPr>
      </p:pic>
      <p:sp>
        <p:nvSpPr>
          <p:cNvPr id="9" name="Content Placeholder 8">
            <a:extLst>
              <a:ext uri="{FF2B5EF4-FFF2-40B4-BE49-F238E27FC236}">
                <a16:creationId xmlns:a16="http://schemas.microsoft.com/office/drawing/2014/main" id="{05A7FFDF-482C-B911-1DBD-B11BB06F32D7}"/>
              </a:ext>
            </a:extLst>
          </p:cNvPr>
          <p:cNvSpPr>
            <a:spLocks noGrp="1"/>
          </p:cNvSpPr>
          <p:nvPr>
            <p:ph idx="1"/>
          </p:nvPr>
        </p:nvSpPr>
        <p:spPr>
          <a:xfrm>
            <a:off x="8643193" y="2418408"/>
            <a:ext cx="2942813" cy="3540265"/>
          </a:xfrm>
        </p:spPr>
        <p:txBody>
          <a:bodyPr>
            <a:normAutofit/>
          </a:bodyPr>
          <a:lstStyle/>
          <a:p>
            <a:pPr marL="0" indent="0">
              <a:buNone/>
            </a:pPr>
            <a:r>
              <a:rPr lang="en-US" sz="2000" b="1" i="0" dirty="0">
                <a:effectLst/>
                <a:latin typeface="Söhne"/>
              </a:rPr>
              <a:t>1. Case Review and Screening</a:t>
            </a:r>
            <a:r>
              <a:rPr lang="en-US" sz="2000" b="0" i="0" dirty="0">
                <a:solidFill>
                  <a:srgbClr val="374151"/>
                </a:solidFill>
                <a:effectLst/>
                <a:latin typeface="Söhne"/>
              </a:rPr>
              <a:t>:</a:t>
            </a:r>
          </a:p>
          <a:p>
            <a:pPr marL="0" indent="0" algn="l">
              <a:buNone/>
            </a:pPr>
            <a:r>
              <a:rPr lang="en-US" sz="2000" b="1" i="0" dirty="0">
                <a:solidFill>
                  <a:srgbClr val="374151"/>
                </a:solidFill>
                <a:effectLst/>
                <a:latin typeface="Söhne"/>
              </a:rPr>
              <a:t>2. Evidence Examination</a:t>
            </a:r>
            <a:r>
              <a:rPr lang="en-US" sz="2000" b="0" i="0" dirty="0">
                <a:solidFill>
                  <a:srgbClr val="374151"/>
                </a:solidFill>
                <a:effectLst/>
                <a:latin typeface="Söhne"/>
              </a:rPr>
              <a:t>:</a:t>
            </a:r>
          </a:p>
          <a:p>
            <a:pPr marL="0" indent="0" algn="l">
              <a:buNone/>
            </a:pPr>
            <a:r>
              <a:rPr lang="en-US" sz="2000" b="1" i="0" dirty="0">
                <a:solidFill>
                  <a:srgbClr val="374151"/>
                </a:solidFill>
                <a:effectLst/>
                <a:latin typeface="Söhne"/>
              </a:rPr>
              <a:t>3. Forensic Analysis</a:t>
            </a:r>
            <a:r>
              <a:rPr lang="en-US" sz="2000" b="0" i="0" dirty="0">
                <a:solidFill>
                  <a:srgbClr val="374151"/>
                </a:solidFill>
                <a:effectLst/>
                <a:latin typeface="Söhne"/>
              </a:rPr>
              <a:t>:</a:t>
            </a:r>
          </a:p>
          <a:p>
            <a:pPr marL="0" indent="0" algn="l">
              <a:buNone/>
            </a:pPr>
            <a:r>
              <a:rPr lang="en-US" sz="2000" b="1" i="0" dirty="0">
                <a:solidFill>
                  <a:srgbClr val="374151"/>
                </a:solidFill>
                <a:effectLst/>
                <a:latin typeface="Söhne"/>
              </a:rPr>
              <a:t>4. Witness Interviews and Alibi Verification</a:t>
            </a:r>
            <a:r>
              <a:rPr lang="en-US" sz="2000" b="0" i="0" dirty="0">
                <a:solidFill>
                  <a:srgbClr val="374151"/>
                </a:solidFill>
                <a:effectLst/>
                <a:latin typeface="Söhne"/>
              </a:rPr>
              <a:t>:</a:t>
            </a:r>
          </a:p>
          <a:p>
            <a:pPr marL="0" indent="0" algn="l">
              <a:buNone/>
            </a:pPr>
            <a:r>
              <a:rPr lang="en-US" sz="2000" b="1" i="0" dirty="0">
                <a:solidFill>
                  <a:srgbClr val="374151"/>
                </a:solidFill>
                <a:effectLst/>
                <a:latin typeface="Söhne"/>
              </a:rPr>
              <a:t>5. Legal Review and Post-Conviction Relief</a:t>
            </a:r>
            <a:r>
              <a:rPr lang="en-US" sz="2000" b="0" i="0" dirty="0">
                <a:solidFill>
                  <a:srgbClr val="374151"/>
                </a:solidFill>
                <a:effectLst/>
                <a:latin typeface="Söhne"/>
              </a:rPr>
              <a:t>:</a:t>
            </a:r>
          </a:p>
          <a:p>
            <a:pPr marL="0" indent="0">
              <a:buNone/>
            </a:pPr>
            <a:endParaRPr lang="en-US" sz="2000" dirty="0"/>
          </a:p>
        </p:txBody>
      </p:sp>
      <p:sp>
        <p:nvSpPr>
          <p:cNvPr id="14" name="Rectangle 13">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9580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C879BF-0910-EE2D-073A-FC53807E6425}"/>
              </a:ext>
            </a:extLst>
          </p:cNvPr>
          <p:cNvSpPr>
            <a:spLocks noGrp="1"/>
          </p:cNvSpPr>
          <p:nvPr>
            <p:ph type="title"/>
          </p:nvPr>
        </p:nvSpPr>
        <p:spPr>
          <a:xfrm>
            <a:off x="640080" y="325369"/>
            <a:ext cx="4368602" cy="1956841"/>
          </a:xfrm>
        </p:spPr>
        <p:txBody>
          <a:bodyPr anchor="b">
            <a:normAutofit/>
          </a:bodyPr>
          <a:lstStyle/>
          <a:p>
            <a:r>
              <a:rPr lang="en-US" sz="4200" b="1">
                <a:ea typeface="+mj-lt"/>
                <a:cs typeface="+mj-lt"/>
              </a:rPr>
              <a:t>Causes of Wrongful Convictions in Croatia</a:t>
            </a:r>
            <a:r>
              <a:rPr lang="en-US" sz="4200">
                <a:ea typeface="+mj-lt"/>
                <a:cs typeface="+mj-lt"/>
              </a:rPr>
              <a:t> </a:t>
            </a:r>
            <a:endParaRPr lang="en-US" sz="4200"/>
          </a:p>
        </p:txBody>
      </p:sp>
      <p:sp>
        <p:nvSpPr>
          <p:cNvPr id="2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05A7FFDF-482C-B911-1DBD-B11BB06F32D7}"/>
              </a:ext>
            </a:extLst>
          </p:cNvPr>
          <p:cNvSpPr>
            <a:spLocks noGrp="1"/>
          </p:cNvSpPr>
          <p:nvPr>
            <p:ph idx="1"/>
          </p:nvPr>
        </p:nvSpPr>
        <p:spPr>
          <a:xfrm>
            <a:off x="640080" y="2872899"/>
            <a:ext cx="4243589" cy="3320668"/>
          </a:xfrm>
        </p:spPr>
        <p:txBody>
          <a:bodyPr>
            <a:normAutofit/>
          </a:bodyPr>
          <a:lstStyle/>
          <a:p>
            <a:pPr marL="0" indent="0">
              <a:buNone/>
            </a:pPr>
            <a:r>
              <a:rPr lang="en-US" sz="2200" b="1" i="0" dirty="0">
                <a:effectLst/>
                <a:latin typeface="Söhne"/>
              </a:rPr>
              <a:t>Most notable detected causes:</a:t>
            </a:r>
          </a:p>
          <a:p>
            <a:pPr marL="457200" indent="-457200">
              <a:buFont typeface="+mj-lt"/>
              <a:buAutoNum type="arabicPeriod"/>
            </a:pPr>
            <a:r>
              <a:rPr lang="en-US" sz="2200" b="1" i="0" dirty="0">
                <a:effectLst/>
                <a:latin typeface="Söhne"/>
              </a:rPr>
              <a:t>False Confessions</a:t>
            </a:r>
          </a:p>
          <a:p>
            <a:pPr marL="457200" indent="-457200">
              <a:buFont typeface="+mj-lt"/>
              <a:buAutoNum type="arabicPeriod"/>
            </a:pPr>
            <a:r>
              <a:rPr lang="en-US" sz="2200" b="1" dirty="0">
                <a:latin typeface="Söhne"/>
              </a:rPr>
              <a:t>Forensic Errors</a:t>
            </a:r>
          </a:p>
          <a:p>
            <a:pPr marL="457200" indent="-457200">
              <a:buFont typeface="+mj-lt"/>
              <a:buAutoNum type="arabicPeriod"/>
            </a:pPr>
            <a:r>
              <a:rPr lang="en-US" sz="2200" b="1" i="0" dirty="0">
                <a:effectLst/>
                <a:latin typeface="Söhne"/>
              </a:rPr>
              <a:t>Plea-bargain</a:t>
            </a:r>
            <a:endParaRPr lang="en-US" sz="2200" b="0" i="0" dirty="0">
              <a:effectLst/>
              <a:latin typeface="Söhne"/>
            </a:endParaRPr>
          </a:p>
          <a:p>
            <a:pPr marL="0" indent="0">
              <a:buNone/>
            </a:pPr>
            <a:endParaRPr lang="en-US" sz="2200" dirty="0"/>
          </a:p>
        </p:txBody>
      </p:sp>
      <p:pic>
        <p:nvPicPr>
          <p:cNvPr id="5" name="Content Placeholder 4" descr="A close up of a dna model&#10;&#10;Description automatically generated">
            <a:extLst>
              <a:ext uri="{FF2B5EF4-FFF2-40B4-BE49-F238E27FC236}">
                <a16:creationId xmlns:a16="http://schemas.microsoft.com/office/drawing/2014/main" id="{ADE13832-9796-D3AF-AA32-F02A657D1896}"/>
              </a:ext>
            </a:extLst>
          </p:cNvPr>
          <p:cNvPicPr>
            <a:picLocks noChangeAspect="1"/>
          </p:cNvPicPr>
          <p:nvPr/>
        </p:nvPicPr>
        <p:blipFill rotWithShape="1">
          <a:blip r:embed="rId2">
            <a:extLst>
              <a:ext uri="{28A0092B-C50C-407E-A947-70E740481C1C}">
                <a14:useLocalDpi xmlns:a14="http://schemas.microsoft.com/office/drawing/2010/main" val="0"/>
              </a:ext>
            </a:extLst>
          </a:blip>
          <a:srcRect l="44117" r="6484"/>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437384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C879BF-0910-EE2D-073A-FC53807E6425}"/>
              </a:ext>
            </a:extLst>
          </p:cNvPr>
          <p:cNvSpPr>
            <a:spLocks noGrp="1"/>
          </p:cNvSpPr>
          <p:nvPr>
            <p:ph type="title"/>
          </p:nvPr>
        </p:nvSpPr>
        <p:spPr>
          <a:xfrm>
            <a:off x="640080" y="325369"/>
            <a:ext cx="4368602" cy="1956841"/>
          </a:xfrm>
        </p:spPr>
        <p:txBody>
          <a:bodyPr anchor="b">
            <a:normAutofit/>
          </a:bodyPr>
          <a:lstStyle/>
          <a:p>
            <a:r>
              <a:rPr lang="en-US" sz="4200" b="1" dirty="0">
                <a:ea typeface="+mj-lt"/>
                <a:cs typeface="+mj-lt"/>
              </a:rPr>
              <a:t>False Confessions</a:t>
            </a:r>
            <a:endParaRPr lang="en-US" sz="4200" dirty="0"/>
          </a:p>
        </p:txBody>
      </p:sp>
      <p:sp>
        <p:nvSpPr>
          <p:cNvPr id="2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05A7FFDF-482C-B911-1DBD-B11BB06F32D7}"/>
              </a:ext>
            </a:extLst>
          </p:cNvPr>
          <p:cNvSpPr>
            <a:spLocks noGrp="1"/>
          </p:cNvSpPr>
          <p:nvPr>
            <p:ph idx="1"/>
          </p:nvPr>
        </p:nvSpPr>
        <p:spPr>
          <a:xfrm>
            <a:off x="354970" y="2745924"/>
            <a:ext cx="4368602" cy="3860359"/>
          </a:xfrm>
        </p:spPr>
        <p:txBody>
          <a:bodyPr>
            <a:noAutofit/>
          </a:bodyPr>
          <a:lstStyle/>
          <a:p>
            <a:pPr marL="285750" indent="-285750" algn="just">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False confessions from a witness or Expert.</a:t>
            </a:r>
          </a:p>
          <a:p>
            <a:pPr marL="285750" indent="-285750" algn="just">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It takes confessions into account only to allow the trial to commence without a preliminary hearing if the suspect has confessed during the interrogation. </a:t>
            </a:r>
          </a:p>
          <a:p>
            <a:pPr marL="285750" indent="-285750" algn="just">
              <a:buFont typeface="Arial" panose="020B0604020202020204" pitchFamily="34" charset="0"/>
              <a:buChar char="•"/>
            </a:pPr>
            <a:r>
              <a:rPr lang="en-US" sz="1800" dirty="0">
                <a:latin typeface="Times New Roman" panose="02020603050405020304" pitchFamily="18" charset="0"/>
                <a:ea typeface="Calibri" panose="020F0502020204030204" pitchFamily="34" charset="0"/>
                <a:cs typeface="Times New Roman" panose="02020603050405020304" pitchFamily="18" charset="0"/>
              </a:rPr>
              <a:t>D</a:t>
            </a:r>
            <a:r>
              <a:rPr lang="mk-MK" sz="1800" dirty="0">
                <a:effectLst/>
                <a:latin typeface="Times New Roman" panose="02020603050405020304" pitchFamily="18" charset="0"/>
                <a:ea typeface="Calibri" panose="020F0502020204030204" pitchFamily="34" charset="0"/>
                <a:cs typeface="Times New Roman" panose="02020603050405020304" pitchFamily="18" charset="0"/>
              </a:rPr>
              <a:t>espite the obligation for determining the material truth, practical experiences shows that confessions end up playing a decisive role in day-to-day judicial experience and shed their light on the whole pre-trial investigation phase.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Content Placeholder 4" descr="A close up of a dna model&#10;&#10;Description automatically generated">
            <a:extLst>
              <a:ext uri="{FF2B5EF4-FFF2-40B4-BE49-F238E27FC236}">
                <a16:creationId xmlns:a16="http://schemas.microsoft.com/office/drawing/2014/main" id="{ADE13832-9796-D3AF-AA32-F02A657D1896}"/>
              </a:ext>
            </a:extLst>
          </p:cNvPr>
          <p:cNvPicPr>
            <a:picLocks noChangeAspect="1"/>
          </p:cNvPicPr>
          <p:nvPr/>
        </p:nvPicPr>
        <p:blipFill rotWithShape="1">
          <a:blip r:embed="rId2">
            <a:extLst>
              <a:ext uri="{28A0092B-C50C-407E-A947-70E740481C1C}">
                <a14:useLocalDpi xmlns:a14="http://schemas.microsoft.com/office/drawing/2010/main" val="0"/>
              </a:ext>
            </a:extLst>
          </a:blip>
          <a:srcRect l="44117" r="6484"/>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224173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C879BF-0910-EE2D-073A-FC53807E6425}"/>
              </a:ext>
            </a:extLst>
          </p:cNvPr>
          <p:cNvSpPr>
            <a:spLocks noGrp="1"/>
          </p:cNvSpPr>
          <p:nvPr>
            <p:ph type="title"/>
          </p:nvPr>
        </p:nvSpPr>
        <p:spPr>
          <a:xfrm>
            <a:off x="640080" y="325369"/>
            <a:ext cx="4368602" cy="1956841"/>
          </a:xfrm>
        </p:spPr>
        <p:txBody>
          <a:bodyPr anchor="b">
            <a:normAutofit/>
          </a:bodyPr>
          <a:lstStyle/>
          <a:p>
            <a:r>
              <a:rPr lang="en-US" sz="4200" b="1" dirty="0">
                <a:ea typeface="+mj-lt"/>
                <a:cs typeface="+mj-lt"/>
              </a:rPr>
              <a:t>Faulty DNA Expertise and Treatment</a:t>
            </a:r>
            <a:endParaRPr lang="en-US" sz="4200" dirty="0"/>
          </a:p>
        </p:txBody>
      </p:sp>
      <p:sp>
        <p:nvSpPr>
          <p:cNvPr id="2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05A7FFDF-482C-B911-1DBD-B11BB06F32D7}"/>
              </a:ext>
            </a:extLst>
          </p:cNvPr>
          <p:cNvSpPr>
            <a:spLocks noGrp="1"/>
          </p:cNvSpPr>
          <p:nvPr>
            <p:ph idx="1"/>
          </p:nvPr>
        </p:nvSpPr>
        <p:spPr>
          <a:xfrm>
            <a:off x="354969" y="2745924"/>
            <a:ext cx="4805223" cy="4112075"/>
          </a:xfrm>
        </p:spPr>
        <p:txBody>
          <a:bodyPr>
            <a:normAutofit fontScale="92500" lnSpcReduction="10000"/>
          </a:bodyPr>
          <a:lstStyle/>
          <a:p>
            <a:pPr marL="285750" indent="-285750" algn="jus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rPr>
              <a:t>DNA evidence is double edged sword that guarantees certain conviction, if the expertise is conducted properly or miscarriage of justice if done improperly. </a:t>
            </a:r>
          </a:p>
          <a:p>
            <a:pPr marL="285750" indent="-285750" algn="jus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rPr>
              <a:t>DNA data in Croatia from </a:t>
            </a:r>
            <a:r>
              <a:rPr lang="mk-MK" sz="2400" dirty="0">
                <a:effectLst/>
                <a:latin typeface="Times New Roman" panose="02020603050405020304" pitchFamily="18" charset="0"/>
                <a:ea typeface="Calibri" panose="020F0502020204030204" pitchFamily="34" charset="0"/>
              </a:rPr>
              <a:t>convicted person </a:t>
            </a:r>
            <a:r>
              <a:rPr lang="en-US" sz="2400" dirty="0">
                <a:effectLst/>
                <a:latin typeface="Times New Roman" panose="02020603050405020304" pitchFamily="18" charset="0"/>
                <a:ea typeface="Calibri" panose="020F0502020204030204" pitchFamily="34" charset="0"/>
              </a:rPr>
              <a:t>is</a:t>
            </a:r>
            <a:r>
              <a:rPr lang="mk-MK" sz="2400" dirty="0">
                <a:effectLst/>
                <a:latin typeface="Times New Roman" panose="02020603050405020304" pitchFamily="18" charset="0"/>
                <a:ea typeface="Calibri" panose="020F0502020204030204" pitchFamily="34" charset="0"/>
              </a:rPr>
              <a:t> retained for </a:t>
            </a:r>
            <a:r>
              <a:rPr lang="en-US" sz="2400" b="1" dirty="0">
                <a:effectLst/>
                <a:latin typeface="Times New Roman" panose="02020603050405020304" pitchFamily="18" charset="0"/>
                <a:ea typeface="Calibri" panose="020F0502020204030204" pitchFamily="34" charset="0"/>
              </a:rPr>
              <a:t>20</a:t>
            </a:r>
            <a:r>
              <a:rPr lang="mk-MK" sz="2400" b="1" dirty="0">
                <a:effectLst/>
                <a:latin typeface="Times New Roman" panose="02020603050405020304" pitchFamily="18" charset="0"/>
                <a:ea typeface="Calibri" panose="020F0502020204030204" pitchFamily="34" charset="0"/>
              </a:rPr>
              <a:t> years</a:t>
            </a:r>
            <a:r>
              <a:rPr lang="en-US" sz="2400" dirty="0">
                <a:effectLst/>
                <a:latin typeface="Times New Roman" panose="02020603050405020304" pitchFamily="18" charset="0"/>
                <a:ea typeface="Calibri" panose="020F0502020204030204" pitchFamily="34" charset="0"/>
              </a:rPr>
              <a:t>. </a:t>
            </a:r>
          </a:p>
          <a:p>
            <a:pPr marL="285750" indent="-285750" algn="jus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rPr>
              <a:t>10&gt;more =</a:t>
            </a:r>
            <a:r>
              <a:rPr lang="mk-MK" sz="2400" dirty="0">
                <a:effectLst/>
                <a:latin typeface="Times New Roman" panose="02020603050405020304" pitchFamily="18" charset="0"/>
                <a:ea typeface="Calibri" panose="020F0502020204030204" pitchFamily="34" charset="0"/>
              </a:rPr>
              <a:t> </a:t>
            </a:r>
            <a:r>
              <a:rPr lang="en-US" sz="2400" b="1" dirty="0">
                <a:effectLst/>
                <a:latin typeface="Times New Roman" panose="02020603050405020304" pitchFamily="18" charset="0"/>
                <a:ea typeface="Calibri" panose="020F0502020204030204" pitchFamily="34" charset="0"/>
              </a:rPr>
              <a:t>40</a:t>
            </a:r>
            <a:r>
              <a:rPr lang="mk-MK" sz="2400" b="1" dirty="0">
                <a:effectLst/>
                <a:latin typeface="Times New Roman" panose="02020603050405020304" pitchFamily="18" charset="0"/>
                <a:ea typeface="Calibri" panose="020F0502020204030204" pitchFamily="34" charset="0"/>
              </a:rPr>
              <a:t> years </a:t>
            </a:r>
            <a:r>
              <a:rPr lang="mk-MK" sz="2400" dirty="0">
                <a:effectLst/>
                <a:latin typeface="Times New Roman" panose="02020603050405020304" pitchFamily="18" charset="0"/>
                <a:ea typeface="Calibri" panose="020F0502020204030204" pitchFamily="34" charset="0"/>
              </a:rPr>
              <a:t>from the end of the criminal proceedings. </a:t>
            </a:r>
            <a:endParaRPr lang="en-US" sz="2400" dirty="0">
              <a:effectLst/>
              <a:latin typeface="Times New Roman" panose="02020603050405020304" pitchFamily="18" charset="0"/>
              <a:ea typeface="Calibri" panose="020F0502020204030204" pitchFamily="34" charset="0"/>
            </a:endParaRPr>
          </a:p>
          <a:p>
            <a:pPr marL="285750" indent="-285750" algn="just">
              <a:buFont typeface="Arial" panose="020B0604020202020204" pitchFamily="34" charset="0"/>
              <a:buChar char="•"/>
            </a:pPr>
            <a:r>
              <a:rPr lang="en-US" sz="2400" dirty="0">
                <a:latin typeface="Times New Roman" panose="02020603050405020304" pitchFamily="18" charset="0"/>
                <a:ea typeface="Calibri" panose="020F0502020204030204" pitchFamily="34" charset="0"/>
              </a:rPr>
              <a:t>A</a:t>
            </a:r>
            <a:r>
              <a:rPr lang="mk-MK" sz="2400" dirty="0">
                <a:effectLst/>
                <a:latin typeface="Times New Roman" panose="02020603050405020304" pitchFamily="18" charset="0"/>
                <a:ea typeface="Calibri" panose="020F0502020204030204" pitchFamily="34" charset="0"/>
              </a:rPr>
              <a:t>cquittal, suspension of criminal proceedings or dismissal of charges, these data are kept for </a:t>
            </a:r>
            <a:r>
              <a:rPr lang="en-US" sz="2400" b="1" dirty="0">
                <a:effectLst/>
                <a:latin typeface="Times New Roman" panose="02020603050405020304" pitchFamily="18" charset="0"/>
                <a:ea typeface="Calibri" panose="020F0502020204030204" pitchFamily="34" charset="0"/>
              </a:rPr>
              <a:t>10</a:t>
            </a:r>
            <a:r>
              <a:rPr lang="mk-MK" sz="2400" b="1" dirty="0">
                <a:effectLst/>
                <a:latin typeface="Times New Roman" panose="02020603050405020304" pitchFamily="18" charset="0"/>
                <a:ea typeface="Calibri" panose="020F0502020204030204" pitchFamily="34" charset="0"/>
              </a:rPr>
              <a:t> years </a:t>
            </a:r>
            <a:r>
              <a:rPr lang="mk-MK" sz="2400" dirty="0">
                <a:effectLst/>
                <a:latin typeface="Times New Roman" panose="02020603050405020304" pitchFamily="18" charset="0"/>
                <a:ea typeface="Calibri" panose="020F0502020204030204" pitchFamily="34" charset="0"/>
              </a:rPr>
              <a:t>from the end of the proceedings.</a:t>
            </a:r>
            <a:endParaRPr lang="en-US" sz="1600" cap="all" dirty="0">
              <a:latin typeface="Times New Roman" panose="02020603050405020304" pitchFamily="18" charset="0"/>
              <a:cs typeface="Times New Roman" panose="02020603050405020304" pitchFamily="18" charset="0"/>
            </a:endParaRPr>
          </a:p>
          <a:p>
            <a:pPr marL="0" indent="0">
              <a:buNone/>
            </a:pPr>
            <a:endParaRPr lang="en-US" sz="2200" dirty="0"/>
          </a:p>
        </p:txBody>
      </p:sp>
      <p:pic>
        <p:nvPicPr>
          <p:cNvPr id="5" name="Content Placeholder 4" descr="A close up of a dna model&#10;&#10;Description automatically generated">
            <a:extLst>
              <a:ext uri="{FF2B5EF4-FFF2-40B4-BE49-F238E27FC236}">
                <a16:creationId xmlns:a16="http://schemas.microsoft.com/office/drawing/2014/main" id="{ADE13832-9796-D3AF-AA32-F02A657D1896}"/>
              </a:ext>
            </a:extLst>
          </p:cNvPr>
          <p:cNvPicPr>
            <a:picLocks noChangeAspect="1"/>
          </p:cNvPicPr>
          <p:nvPr/>
        </p:nvPicPr>
        <p:blipFill rotWithShape="1">
          <a:blip r:embed="rId2">
            <a:extLst>
              <a:ext uri="{28A0092B-C50C-407E-A947-70E740481C1C}">
                <a14:useLocalDpi xmlns:a14="http://schemas.microsoft.com/office/drawing/2010/main" val="0"/>
              </a:ext>
            </a:extLst>
          </a:blip>
          <a:srcRect l="44117" r="6484"/>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43306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879BF-0910-EE2D-073A-FC53807E6425}"/>
              </a:ext>
            </a:extLst>
          </p:cNvPr>
          <p:cNvSpPr>
            <a:spLocks noGrp="1"/>
          </p:cNvSpPr>
          <p:nvPr>
            <p:ph type="title"/>
          </p:nvPr>
        </p:nvSpPr>
        <p:spPr>
          <a:xfrm>
            <a:off x="640080" y="325369"/>
            <a:ext cx="4368602" cy="1956841"/>
          </a:xfrm>
        </p:spPr>
        <p:txBody>
          <a:bodyPr anchor="b">
            <a:normAutofit/>
          </a:bodyPr>
          <a:lstStyle/>
          <a:p>
            <a:pPr algn="ctr"/>
            <a:r>
              <a:rPr lang="en-US" sz="4200" b="1" dirty="0">
                <a:ea typeface="+mj-lt"/>
                <a:cs typeface="+mj-lt"/>
              </a:rPr>
              <a:t>ECtHR and Treatment of DNA</a:t>
            </a:r>
            <a:endParaRPr lang="en-US" sz="4200" dirty="0"/>
          </a:p>
        </p:txBody>
      </p:sp>
      <p:sp>
        <p:nvSpPr>
          <p:cNvPr id="9" name="Content Placeholder 8">
            <a:extLst>
              <a:ext uri="{FF2B5EF4-FFF2-40B4-BE49-F238E27FC236}">
                <a16:creationId xmlns:a16="http://schemas.microsoft.com/office/drawing/2014/main" id="{05A7FFDF-482C-B911-1DBD-B11BB06F32D7}"/>
              </a:ext>
            </a:extLst>
          </p:cNvPr>
          <p:cNvSpPr>
            <a:spLocks noGrp="1"/>
          </p:cNvSpPr>
          <p:nvPr>
            <p:ph idx="1"/>
          </p:nvPr>
        </p:nvSpPr>
        <p:spPr>
          <a:xfrm>
            <a:off x="354969" y="2745924"/>
            <a:ext cx="4805223" cy="4112075"/>
          </a:xfrm>
        </p:spPr>
        <p:txBody>
          <a:bodyPr>
            <a:normAutofit/>
          </a:bodyPr>
          <a:lstStyle/>
          <a:p>
            <a:pPr marL="285750" indent="-285750" algn="just">
              <a:buFont typeface="Arial" panose="020B0604020202020204" pitchFamily="34" charset="0"/>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Current legal provisions are not in line with the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Marper</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standard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of the ECtHR.</a:t>
            </a:r>
          </a:p>
          <a:p>
            <a:pPr marL="285750" indent="-285750" algn="just">
              <a:buFont typeface="Arial" panose="020B0604020202020204" pitchFamily="34" charset="0"/>
              <a:buChar char="•"/>
            </a:pPr>
            <a:r>
              <a:rPr lang="en-US" sz="2000" dirty="0">
                <a:latin typeface="Times New Roman" panose="02020603050405020304" pitchFamily="18" charset="0"/>
                <a:ea typeface="Calibri" panose="020F0502020204030204" pitchFamily="34" charset="0"/>
                <a:cs typeface="Times New Roman" panose="02020603050405020304" pitchFamily="18" charset="0"/>
              </a:rPr>
              <a:t>New Evidence standards must apply to new scientific evidence (DNA testing and other examinations)</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n-US" sz="2000" b="1" i="0" dirty="0">
                <a:solidFill>
                  <a:srgbClr val="000000"/>
                </a:solidFill>
                <a:effectLst/>
                <a:latin typeface="Times New Roman" panose="02020603050405020304" pitchFamily="18" charset="0"/>
                <a:cs typeface="Times New Roman" panose="02020603050405020304" pitchFamily="18" charset="0"/>
              </a:rPr>
              <a:t>Ocalan v. Turkey </a:t>
            </a:r>
            <a:r>
              <a:rPr lang="en-US" sz="2000" b="0" i="0" dirty="0">
                <a:solidFill>
                  <a:srgbClr val="000000"/>
                </a:solidFill>
                <a:effectLst/>
                <a:latin typeface="Times New Roman" panose="02020603050405020304" pitchFamily="18" charset="0"/>
                <a:cs typeface="Times New Roman" panose="02020603050405020304" pitchFamily="18" charset="0"/>
              </a:rPr>
              <a:t>By applying the margin of appreciation in each case, the Court had demonstrated that not considering new evidence may infringe on the right to a fair trial. </a:t>
            </a:r>
            <a:endParaRPr lang="en-US" sz="2000" dirty="0">
              <a:latin typeface="Times New Roman" panose="02020603050405020304" pitchFamily="18" charset="0"/>
              <a:cs typeface="Times New Roman" panose="02020603050405020304" pitchFamily="18" charset="0"/>
            </a:endParaRPr>
          </a:p>
        </p:txBody>
      </p:sp>
      <p:pic>
        <p:nvPicPr>
          <p:cNvPr id="5" name="Content Placeholder 4" descr="A close up of a dna model&#10;&#10;Description automatically generated">
            <a:extLst>
              <a:ext uri="{FF2B5EF4-FFF2-40B4-BE49-F238E27FC236}">
                <a16:creationId xmlns:a16="http://schemas.microsoft.com/office/drawing/2014/main" id="{ADE13832-9796-D3AF-AA32-F02A657D1896}"/>
              </a:ext>
            </a:extLst>
          </p:cNvPr>
          <p:cNvPicPr>
            <a:picLocks noChangeAspect="1"/>
          </p:cNvPicPr>
          <p:nvPr/>
        </p:nvPicPr>
        <p:blipFill rotWithShape="1">
          <a:blip r:embed="rId2">
            <a:extLst>
              <a:ext uri="{28A0092B-C50C-407E-A947-70E740481C1C}">
                <a14:useLocalDpi xmlns:a14="http://schemas.microsoft.com/office/drawing/2010/main" val="0"/>
              </a:ext>
            </a:extLst>
          </a:blip>
          <a:srcRect l="44117" r="6484"/>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619210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C879BF-0910-EE2D-073A-FC53807E6425}"/>
              </a:ext>
            </a:extLst>
          </p:cNvPr>
          <p:cNvSpPr>
            <a:spLocks noGrp="1"/>
          </p:cNvSpPr>
          <p:nvPr>
            <p:ph type="title"/>
          </p:nvPr>
        </p:nvSpPr>
        <p:spPr>
          <a:xfrm>
            <a:off x="640080" y="325369"/>
            <a:ext cx="4368602" cy="1956841"/>
          </a:xfrm>
        </p:spPr>
        <p:txBody>
          <a:bodyPr anchor="b">
            <a:normAutofit/>
          </a:bodyPr>
          <a:lstStyle/>
          <a:p>
            <a:r>
              <a:rPr lang="en-US" sz="4200" b="1" dirty="0">
                <a:ea typeface="+mj-lt"/>
                <a:cs typeface="+mj-lt"/>
              </a:rPr>
              <a:t>Plea - Bargain</a:t>
            </a:r>
            <a:endParaRPr lang="en-US" sz="4200" dirty="0"/>
          </a:p>
        </p:txBody>
      </p:sp>
      <p:sp>
        <p:nvSpPr>
          <p:cNvPr id="2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05A7FFDF-482C-B911-1DBD-B11BB06F32D7}"/>
              </a:ext>
            </a:extLst>
          </p:cNvPr>
          <p:cNvSpPr>
            <a:spLocks noGrp="1"/>
          </p:cNvSpPr>
          <p:nvPr>
            <p:ph idx="1"/>
          </p:nvPr>
        </p:nvSpPr>
        <p:spPr>
          <a:xfrm>
            <a:off x="354969" y="2745924"/>
            <a:ext cx="4805223" cy="4112075"/>
          </a:xfrm>
        </p:spPr>
        <p:txBody>
          <a:bodyPr>
            <a:normAutofit/>
          </a:bodyPr>
          <a:lstStyle/>
          <a:p>
            <a:pPr marL="285750" indent="-285750" algn="jus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rPr>
              <a:t>Procedure which involves confession of guilt and waives the right of an appeal (regardless of whether the defendant committed the crime or not)</a:t>
            </a:r>
          </a:p>
          <a:p>
            <a:pPr marL="285750" indent="-285750" algn="just">
              <a:buFont typeface="Arial" panose="020B0604020202020204" pitchFamily="34" charset="0"/>
              <a:buChar char="•"/>
            </a:pPr>
            <a:r>
              <a:rPr lang="en-US" sz="2400" dirty="0">
                <a:latin typeface="Times New Roman" panose="02020603050405020304" pitchFamily="18" charset="0"/>
              </a:rPr>
              <a:t>Tool for efficiency of the criminal procedure on the burden on the procedural rights of the defendant. </a:t>
            </a:r>
          </a:p>
          <a:p>
            <a:pPr marL="285750" indent="-285750" algn="just">
              <a:buFont typeface="Arial" panose="020B0604020202020204" pitchFamily="34" charset="0"/>
              <a:buChar char="•"/>
            </a:pPr>
            <a:r>
              <a:rPr lang="en-US" sz="2400" dirty="0">
                <a:latin typeface="Times New Roman" panose="02020603050405020304" pitchFamily="18" charset="0"/>
              </a:rPr>
              <a:t>No safe guards in procedural rights.</a:t>
            </a:r>
            <a:endParaRPr lang="en-US" sz="2200" dirty="0"/>
          </a:p>
        </p:txBody>
      </p:sp>
      <p:pic>
        <p:nvPicPr>
          <p:cNvPr id="5" name="Content Placeholder 4" descr="A close up of a dna model&#10;&#10;Description automatically generated">
            <a:extLst>
              <a:ext uri="{FF2B5EF4-FFF2-40B4-BE49-F238E27FC236}">
                <a16:creationId xmlns:a16="http://schemas.microsoft.com/office/drawing/2014/main" id="{ADE13832-9796-D3AF-AA32-F02A657D1896}"/>
              </a:ext>
            </a:extLst>
          </p:cNvPr>
          <p:cNvPicPr>
            <a:picLocks noChangeAspect="1"/>
          </p:cNvPicPr>
          <p:nvPr/>
        </p:nvPicPr>
        <p:blipFill rotWithShape="1">
          <a:blip r:embed="rId2">
            <a:extLst>
              <a:ext uri="{28A0092B-C50C-407E-A947-70E740481C1C}">
                <a14:useLocalDpi xmlns:a14="http://schemas.microsoft.com/office/drawing/2010/main" val="0"/>
              </a:ext>
            </a:extLst>
          </a:blip>
          <a:srcRect l="44117" r="6484"/>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714483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9F1DB-F80A-8DB4-642F-B36B6B283407}"/>
              </a:ext>
            </a:extLst>
          </p:cNvPr>
          <p:cNvSpPr>
            <a:spLocks noGrp="1"/>
          </p:cNvSpPr>
          <p:nvPr>
            <p:ph type="title"/>
          </p:nvPr>
        </p:nvSpPr>
        <p:spPr>
          <a:xfrm>
            <a:off x="638882" y="639193"/>
            <a:ext cx="3571810" cy="3573516"/>
          </a:xfrm>
        </p:spPr>
        <p:txBody>
          <a:bodyPr vert="horz" lIns="91440" tIns="45720" rIns="91440" bIns="45720" rtlCol="0" anchor="b">
            <a:normAutofit/>
          </a:bodyPr>
          <a:lstStyle/>
          <a:p>
            <a:pPr algn="ctr"/>
            <a:r>
              <a:rPr lang="en-US" sz="4600" dirty="0"/>
              <a:t>Retrial and Establishing a </a:t>
            </a:r>
            <a:r>
              <a:rPr lang="en-US" sz="4600" i="1" dirty="0"/>
              <a:t>Novum</a:t>
            </a:r>
            <a:endParaRPr lang="en-US" sz="4600" kern="1200" dirty="0">
              <a:solidFill>
                <a:schemeClr val="tx1"/>
              </a:solidFill>
              <a:latin typeface="+mj-lt"/>
              <a:ea typeface="+mj-ea"/>
              <a:cs typeface="+mj-cs"/>
            </a:endParaRPr>
          </a:p>
        </p:txBody>
      </p:sp>
      <p:pic>
        <p:nvPicPr>
          <p:cNvPr id="6" name="Content Placeholder 5" descr="A person holding a cotton swab&#10;&#10;Description automatically generated">
            <a:extLst>
              <a:ext uri="{FF2B5EF4-FFF2-40B4-BE49-F238E27FC236}">
                <a16:creationId xmlns:a16="http://schemas.microsoft.com/office/drawing/2014/main" id="{F1FCA0B4-C7F9-5064-2F23-0D80EE4E1AD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54296" y="713285"/>
            <a:ext cx="7214616" cy="5403998"/>
          </a:xfrm>
          <a:prstGeom prst="rect">
            <a:avLst/>
          </a:prstGeom>
        </p:spPr>
      </p:pic>
    </p:spTree>
    <p:extLst>
      <p:ext uri="{BB962C8B-B14F-4D97-AF65-F5344CB8AC3E}">
        <p14:creationId xmlns:p14="http://schemas.microsoft.com/office/powerpoint/2010/main" val="2848741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81F5A-4D9B-6F6C-DC30-7AFB7C14FDE9}"/>
              </a:ext>
            </a:extLst>
          </p:cNvPr>
          <p:cNvSpPr>
            <a:spLocks noGrp="1"/>
          </p:cNvSpPr>
          <p:nvPr>
            <p:ph type="title"/>
          </p:nvPr>
        </p:nvSpPr>
        <p:spPr>
          <a:xfrm>
            <a:off x="914400" y="572569"/>
            <a:ext cx="4998888" cy="1642956"/>
          </a:xfrm>
        </p:spPr>
        <p:txBody>
          <a:bodyPr anchor="b">
            <a:normAutofit/>
          </a:bodyPr>
          <a:lstStyle/>
          <a:p>
            <a:r>
              <a:rPr lang="en-US" sz="3600">
                <a:solidFill>
                  <a:schemeClr val="tx2"/>
                </a:solidFill>
                <a:latin typeface="FSBrabo"/>
              </a:rPr>
              <a:t>T</a:t>
            </a:r>
            <a:r>
              <a:rPr lang="en-US" sz="3600" b="0" i="0">
                <a:solidFill>
                  <a:schemeClr val="tx2"/>
                </a:solidFill>
                <a:effectLst/>
                <a:latin typeface="FSBrabo"/>
              </a:rPr>
              <a:t>ypes of Revision: </a:t>
            </a:r>
            <a:br>
              <a:rPr lang="en-US" sz="3600" b="0" i="0">
                <a:solidFill>
                  <a:schemeClr val="tx2"/>
                </a:solidFill>
                <a:effectLst/>
                <a:latin typeface="FSBrabo"/>
              </a:rPr>
            </a:br>
            <a:endParaRPr lang="en-US" sz="3600">
              <a:solidFill>
                <a:schemeClr val="tx2"/>
              </a:solidFill>
            </a:endParaRPr>
          </a:p>
        </p:txBody>
      </p:sp>
      <p:sp>
        <p:nvSpPr>
          <p:cNvPr id="15" name="Freeform: Shape 9">
            <a:extLst>
              <a:ext uri="{FF2B5EF4-FFF2-40B4-BE49-F238E27FC236}">
                <a16:creationId xmlns:a16="http://schemas.microsoft.com/office/drawing/2014/main" id="{A4813DE6-CC05-D4A6-57C6-34BDCB1C11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971521">
            <a:off x="10657075" y="182303"/>
            <a:ext cx="1414214" cy="511935"/>
          </a:xfrm>
          <a:custGeom>
            <a:avLst/>
            <a:gdLst>
              <a:gd name="connsiteX0" fmla="*/ 1414214 w 1414214"/>
              <a:gd name="connsiteY0" fmla="*/ 281652 h 511935"/>
              <a:gd name="connsiteX1" fmla="*/ 1099481 w 1414214"/>
              <a:gd name="connsiteY1" fmla="*/ 511935 h 511935"/>
              <a:gd name="connsiteX2" fmla="*/ 996953 w 1414214"/>
              <a:gd name="connsiteY2" fmla="*/ 499092 h 511935"/>
              <a:gd name="connsiteX3" fmla="*/ 752474 w 1414214"/>
              <a:gd name="connsiteY3" fmla="*/ 465695 h 511935"/>
              <a:gd name="connsiteX4" fmla="*/ 22399 w 1414214"/>
              <a:gd name="connsiteY4" fmla="*/ 308988 h 511935"/>
              <a:gd name="connsiteX5" fmla="*/ 38819 w 1414214"/>
              <a:gd name="connsiteY5" fmla="*/ 240901 h 511935"/>
              <a:gd name="connsiteX6" fmla="*/ 183869 w 1414214"/>
              <a:gd name="connsiteY6" fmla="*/ 0 h 511935"/>
              <a:gd name="connsiteX7" fmla="*/ 371788 w 1414214"/>
              <a:gd name="connsiteY7" fmla="*/ 44535 h 511935"/>
              <a:gd name="connsiteX8" fmla="*/ 1301107 w 1414214"/>
              <a:gd name="connsiteY8" fmla="*/ 255886 h 511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4214" h="511935">
                <a:moveTo>
                  <a:pt x="1414214" y="281652"/>
                </a:moveTo>
                <a:lnTo>
                  <a:pt x="1099481" y="511935"/>
                </a:lnTo>
                <a:lnTo>
                  <a:pt x="996953" y="499092"/>
                </a:lnTo>
                <a:cubicBezTo>
                  <a:pt x="901102" y="486845"/>
                  <a:pt x="814760" y="475243"/>
                  <a:pt x="752474" y="465695"/>
                </a:cubicBezTo>
                <a:cubicBezTo>
                  <a:pt x="425047" y="415944"/>
                  <a:pt x="206254" y="352678"/>
                  <a:pt x="22399" y="308988"/>
                </a:cubicBezTo>
                <a:cubicBezTo>
                  <a:pt x="1595" y="292696"/>
                  <a:pt x="-21851" y="307630"/>
                  <a:pt x="38819" y="240901"/>
                </a:cubicBezTo>
                <a:lnTo>
                  <a:pt x="183869" y="0"/>
                </a:lnTo>
                <a:lnTo>
                  <a:pt x="371788" y="44535"/>
                </a:lnTo>
                <a:cubicBezTo>
                  <a:pt x="681468" y="117668"/>
                  <a:pt x="1029104" y="194340"/>
                  <a:pt x="1301107" y="255886"/>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9" name="Group 11">
            <a:extLst>
              <a:ext uri="{FF2B5EF4-FFF2-40B4-BE49-F238E27FC236}">
                <a16:creationId xmlns:a16="http://schemas.microsoft.com/office/drawing/2014/main" id="{D0C531AC-B951-C983-A9F9-A57678E3B2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76942" y="253728"/>
            <a:ext cx="447266" cy="466480"/>
            <a:chOff x="9571360" y="4439737"/>
            <a:chExt cx="351312" cy="354664"/>
          </a:xfrm>
        </p:grpSpPr>
        <p:sp>
          <p:nvSpPr>
            <p:cNvPr id="13" name="Freeform: Shape 12">
              <a:extLst>
                <a:ext uri="{FF2B5EF4-FFF2-40B4-BE49-F238E27FC236}">
                  <a16:creationId xmlns:a16="http://schemas.microsoft.com/office/drawing/2014/main" id="{45304F32-33F0-5A5F-4837-1B2BFA5DBA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478977">
              <a:off x="9571360" y="4439737"/>
              <a:ext cx="351312" cy="35466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 name="connsiteX0" fmla="*/ 2289077 w 4369801"/>
                <a:gd name="connsiteY0" fmla="*/ -2 h 5893101"/>
                <a:gd name="connsiteX1" fmla="*/ 4246243 w 4369801"/>
                <a:gd name="connsiteY1" fmla="*/ 2234093 h 5893101"/>
                <a:gd name="connsiteX2" fmla="*/ 3961365 w 4369801"/>
                <a:gd name="connsiteY2" fmla="*/ 4137274 h 5893101"/>
                <a:gd name="connsiteX3" fmla="*/ 2577801 w 4369801"/>
                <a:gd name="connsiteY3" fmla="*/ 5819190 h 5893101"/>
                <a:gd name="connsiteX4" fmla="*/ 584870 w 4369801"/>
                <a:gd name="connsiteY4" fmla="*/ 4985423 h 5893101"/>
                <a:gd name="connsiteX5" fmla="*/ 102472 w 4369801"/>
                <a:gd name="connsiteY5" fmla="*/ 1134043 h 5893101"/>
                <a:gd name="connsiteX6" fmla="*/ 2289077 w 4369801"/>
                <a:gd name="connsiteY6" fmla="*/ -2 h 5893101"/>
                <a:gd name="connsiteX0" fmla="*/ 2352777 w 4433501"/>
                <a:gd name="connsiteY0" fmla="*/ -2 h 5854124"/>
                <a:gd name="connsiteX1" fmla="*/ 4309943 w 4433501"/>
                <a:gd name="connsiteY1" fmla="*/ 2234093 h 5854124"/>
                <a:gd name="connsiteX2" fmla="*/ 4025065 w 4433501"/>
                <a:gd name="connsiteY2" fmla="*/ 4137274 h 5854124"/>
                <a:gd name="connsiteX3" fmla="*/ 2641501 w 4433501"/>
                <a:gd name="connsiteY3" fmla="*/ 5819190 h 5854124"/>
                <a:gd name="connsiteX4" fmla="*/ 430809 w 4433501"/>
                <a:gd name="connsiteY4" fmla="*/ 4389642 h 5854124"/>
                <a:gd name="connsiteX5" fmla="*/ 166172 w 4433501"/>
                <a:gd name="connsiteY5" fmla="*/ 1134043 h 5854124"/>
                <a:gd name="connsiteX6" fmla="*/ 2352777 w 4433501"/>
                <a:gd name="connsiteY6" fmla="*/ -2 h 5854124"/>
                <a:gd name="connsiteX0" fmla="*/ 2193618 w 4274342"/>
                <a:gd name="connsiteY0" fmla="*/ -2 h 5850779"/>
                <a:gd name="connsiteX1" fmla="*/ 4150784 w 4274342"/>
                <a:gd name="connsiteY1" fmla="*/ 2234093 h 5850779"/>
                <a:gd name="connsiteX2" fmla="*/ 3865906 w 4274342"/>
                <a:gd name="connsiteY2" fmla="*/ 4137274 h 5850779"/>
                <a:gd name="connsiteX3" fmla="*/ 2482342 w 4274342"/>
                <a:gd name="connsiteY3" fmla="*/ 5819190 h 5850779"/>
                <a:gd name="connsiteX4" fmla="*/ 271650 w 4274342"/>
                <a:gd name="connsiteY4" fmla="*/ 4389642 h 5850779"/>
                <a:gd name="connsiteX5" fmla="*/ 247914 w 4274342"/>
                <a:gd name="connsiteY5" fmla="*/ 1846756 h 5850779"/>
                <a:gd name="connsiteX6" fmla="*/ 2193618 w 4274342"/>
                <a:gd name="connsiteY6" fmla="*/ -2 h 5850779"/>
                <a:gd name="connsiteX0" fmla="*/ 1967294 w 4267345"/>
                <a:gd name="connsiteY0" fmla="*/ -3 h 5416782"/>
                <a:gd name="connsiteX1" fmla="*/ 4137681 w 4267345"/>
                <a:gd name="connsiteY1" fmla="*/ 1800096 h 5416782"/>
                <a:gd name="connsiteX2" fmla="*/ 3852803 w 4267345"/>
                <a:gd name="connsiteY2" fmla="*/ 3703277 h 5416782"/>
                <a:gd name="connsiteX3" fmla="*/ 2469239 w 4267345"/>
                <a:gd name="connsiteY3" fmla="*/ 5385193 h 5416782"/>
                <a:gd name="connsiteX4" fmla="*/ 258547 w 4267345"/>
                <a:gd name="connsiteY4" fmla="*/ 3955645 h 5416782"/>
                <a:gd name="connsiteX5" fmla="*/ 234811 w 4267345"/>
                <a:gd name="connsiteY5" fmla="*/ 1412759 h 5416782"/>
                <a:gd name="connsiteX6" fmla="*/ 1967294 w 4267345"/>
                <a:gd name="connsiteY6" fmla="*/ -3 h 5416782"/>
                <a:gd name="connsiteX0" fmla="*/ 1967294 w 3964997"/>
                <a:gd name="connsiteY0" fmla="*/ -3 h 5416782"/>
                <a:gd name="connsiteX1" fmla="*/ 3668011 w 3964997"/>
                <a:gd name="connsiteY1" fmla="*/ 1478862 h 5416782"/>
                <a:gd name="connsiteX2" fmla="*/ 3852803 w 3964997"/>
                <a:gd name="connsiteY2" fmla="*/ 3703277 h 5416782"/>
                <a:gd name="connsiteX3" fmla="*/ 2469239 w 3964997"/>
                <a:gd name="connsiteY3" fmla="*/ 5385193 h 5416782"/>
                <a:gd name="connsiteX4" fmla="*/ 258547 w 3964997"/>
                <a:gd name="connsiteY4" fmla="*/ 3955645 h 5416782"/>
                <a:gd name="connsiteX5" fmla="*/ 234811 w 3964997"/>
                <a:gd name="connsiteY5" fmla="*/ 1412759 h 5416782"/>
                <a:gd name="connsiteX6" fmla="*/ 1967294 w 3964997"/>
                <a:gd name="connsiteY6" fmla="*/ -3 h 54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997" h="5416782">
                  <a:moveTo>
                    <a:pt x="1967294" y="-3"/>
                  </a:moveTo>
                  <a:cubicBezTo>
                    <a:pt x="2657922" y="183339"/>
                    <a:pt x="3353760" y="861649"/>
                    <a:pt x="3668011" y="1478862"/>
                  </a:cubicBezTo>
                  <a:cubicBezTo>
                    <a:pt x="3982262" y="2096075"/>
                    <a:pt x="4052598" y="3052222"/>
                    <a:pt x="3852803" y="3703277"/>
                  </a:cubicBezTo>
                  <a:cubicBezTo>
                    <a:pt x="3653008" y="4354332"/>
                    <a:pt x="2782065" y="5270224"/>
                    <a:pt x="2469239" y="5385193"/>
                  </a:cubicBezTo>
                  <a:cubicBezTo>
                    <a:pt x="1758393" y="5606258"/>
                    <a:pt x="630952" y="4617717"/>
                    <a:pt x="258547" y="3955645"/>
                  </a:cubicBezTo>
                  <a:cubicBezTo>
                    <a:pt x="-113858" y="3293573"/>
                    <a:pt x="-49980" y="2072034"/>
                    <a:pt x="234811" y="1412759"/>
                  </a:cubicBezTo>
                  <a:cubicBezTo>
                    <a:pt x="519602" y="753484"/>
                    <a:pt x="1314621" y="30745"/>
                    <a:pt x="1967294" y="-3"/>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E7660A84-957D-5B03-5B37-036016C70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478977">
              <a:off x="9571360" y="4439737"/>
              <a:ext cx="351312" cy="35466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 name="connsiteX0" fmla="*/ 2289077 w 4369801"/>
                <a:gd name="connsiteY0" fmla="*/ -2 h 5893101"/>
                <a:gd name="connsiteX1" fmla="*/ 4246243 w 4369801"/>
                <a:gd name="connsiteY1" fmla="*/ 2234093 h 5893101"/>
                <a:gd name="connsiteX2" fmla="*/ 3961365 w 4369801"/>
                <a:gd name="connsiteY2" fmla="*/ 4137274 h 5893101"/>
                <a:gd name="connsiteX3" fmla="*/ 2577801 w 4369801"/>
                <a:gd name="connsiteY3" fmla="*/ 5819190 h 5893101"/>
                <a:gd name="connsiteX4" fmla="*/ 584870 w 4369801"/>
                <a:gd name="connsiteY4" fmla="*/ 4985423 h 5893101"/>
                <a:gd name="connsiteX5" fmla="*/ 102472 w 4369801"/>
                <a:gd name="connsiteY5" fmla="*/ 1134043 h 5893101"/>
                <a:gd name="connsiteX6" fmla="*/ 2289077 w 4369801"/>
                <a:gd name="connsiteY6" fmla="*/ -2 h 5893101"/>
                <a:gd name="connsiteX0" fmla="*/ 2352777 w 4433501"/>
                <a:gd name="connsiteY0" fmla="*/ -2 h 5854124"/>
                <a:gd name="connsiteX1" fmla="*/ 4309943 w 4433501"/>
                <a:gd name="connsiteY1" fmla="*/ 2234093 h 5854124"/>
                <a:gd name="connsiteX2" fmla="*/ 4025065 w 4433501"/>
                <a:gd name="connsiteY2" fmla="*/ 4137274 h 5854124"/>
                <a:gd name="connsiteX3" fmla="*/ 2641501 w 4433501"/>
                <a:gd name="connsiteY3" fmla="*/ 5819190 h 5854124"/>
                <a:gd name="connsiteX4" fmla="*/ 430809 w 4433501"/>
                <a:gd name="connsiteY4" fmla="*/ 4389642 h 5854124"/>
                <a:gd name="connsiteX5" fmla="*/ 166172 w 4433501"/>
                <a:gd name="connsiteY5" fmla="*/ 1134043 h 5854124"/>
                <a:gd name="connsiteX6" fmla="*/ 2352777 w 4433501"/>
                <a:gd name="connsiteY6" fmla="*/ -2 h 5854124"/>
                <a:gd name="connsiteX0" fmla="*/ 2193618 w 4274342"/>
                <a:gd name="connsiteY0" fmla="*/ -2 h 5850779"/>
                <a:gd name="connsiteX1" fmla="*/ 4150784 w 4274342"/>
                <a:gd name="connsiteY1" fmla="*/ 2234093 h 5850779"/>
                <a:gd name="connsiteX2" fmla="*/ 3865906 w 4274342"/>
                <a:gd name="connsiteY2" fmla="*/ 4137274 h 5850779"/>
                <a:gd name="connsiteX3" fmla="*/ 2482342 w 4274342"/>
                <a:gd name="connsiteY3" fmla="*/ 5819190 h 5850779"/>
                <a:gd name="connsiteX4" fmla="*/ 271650 w 4274342"/>
                <a:gd name="connsiteY4" fmla="*/ 4389642 h 5850779"/>
                <a:gd name="connsiteX5" fmla="*/ 247914 w 4274342"/>
                <a:gd name="connsiteY5" fmla="*/ 1846756 h 5850779"/>
                <a:gd name="connsiteX6" fmla="*/ 2193618 w 4274342"/>
                <a:gd name="connsiteY6" fmla="*/ -2 h 5850779"/>
                <a:gd name="connsiteX0" fmla="*/ 1967294 w 4267345"/>
                <a:gd name="connsiteY0" fmla="*/ -3 h 5416782"/>
                <a:gd name="connsiteX1" fmla="*/ 4137681 w 4267345"/>
                <a:gd name="connsiteY1" fmla="*/ 1800096 h 5416782"/>
                <a:gd name="connsiteX2" fmla="*/ 3852803 w 4267345"/>
                <a:gd name="connsiteY2" fmla="*/ 3703277 h 5416782"/>
                <a:gd name="connsiteX3" fmla="*/ 2469239 w 4267345"/>
                <a:gd name="connsiteY3" fmla="*/ 5385193 h 5416782"/>
                <a:gd name="connsiteX4" fmla="*/ 258547 w 4267345"/>
                <a:gd name="connsiteY4" fmla="*/ 3955645 h 5416782"/>
                <a:gd name="connsiteX5" fmla="*/ 234811 w 4267345"/>
                <a:gd name="connsiteY5" fmla="*/ 1412759 h 5416782"/>
                <a:gd name="connsiteX6" fmla="*/ 1967294 w 4267345"/>
                <a:gd name="connsiteY6" fmla="*/ -3 h 5416782"/>
                <a:gd name="connsiteX0" fmla="*/ 1967294 w 3964997"/>
                <a:gd name="connsiteY0" fmla="*/ -3 h 5416782"/>
                <a:gd name="connsiteX1" fmla="*/ 3668011 w 3964997"/>
                <a:gd name="connsiteY1" fmla="*/ 1478862 h 5416782"/>
                <a:gd name="connsiteX2" fmla="*/ 3852803 w 3964997"/>
                <a:gd name="connsiteY2" fmla="*/ 3703277 h 5416782"/>
                <a:gd name="connsiteX3" fmla="*/ 2469239 w 3964997"/>
                <a:gd name="connsiteY3" fmla="*/ 5385193 h 5416782"/>
                <a:gd name="connsiteX4" fmla="*/ 258547 w 3964997"/>
                <a:gd name="connsiteY4" fmla="*/ 3955645 h 5416782"/>
                <a:gd name="connsiteX5" fmla="*/ 234811 w 3964997"/>
                <a:gd name="connsiteY5" fmla="*/ 1412759 h 5416782"/>
                <a:gd name="connsiteX6" fmla="*/ 1967294 w 3964997"/>
                <a:gd name="connsiteY6" fmla="*/ -3 h 54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997" h="5416782">
                  <a:moveTo>
                    <a:pt x="1967294" y="-3"/>
                  </a:moveTo>
                  <a:cubicBezTo>
                    <a:pt x="2657922" y="183339"/>
                    <a:pt x="3353760" y="861649"/>
                    <a:pt x="3668011" y="1478862"/>
                  </a:cubicBezTo>
                  <a:cubicBezTo>
                    <a:pt x="3982262" y="2096075"/>
                    <a:pt x="4052598" y="3052222"/>
                    <a:pt x="3852803" y="3703277"/>
                  </a:cubicBezTo>
                  <a:cubicBezTo>
                    <a:pt x="3653008" y="4354332"/>
                    <a:pt x="2782065" y="5270224"/>
                    <a:pt x="2469239" y="5385193"/>
                  </a:cubicBezTo>
                  <a:cubicBezTo>
                    <a:pt x="1758393" y="5606258"/>
                    <a:pt x="630952" y="4617717"/>
                    <a:pt x="258547" y="3955645"/>
                  </a:cubicBezTo>
                  <a:cubicBezTo>
                    <a:pt x="-113858" y="3293573"/>
                    <a:pt x="-49980" y="2072034"/>
                    <a:pt x="234811" y="1412759"/>
                  </a:cubicBezTo>
                  <a:cubicBezTo>
                    <a:pt x="519602" y="753484"/>
                    <a:pt x="1314621" y="30745"/>
                    <a:pt x="1967294" y="-3"/>
                  </a:cubicBezTo>
                  <a:close/>
                </a:path>
              </a:pathLst>
            </a:custGeom>
            <a:solidFill>
              <a:schemeClr val="accent3">
                <a:lumMod val="20000"/>
                <a:lumOff val="8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F8797E61-964F-C6E7-7C34-30A9479F9DDD}"/>
              </a:ext>
            </a:extLst>
          </p:cNvPr>
          <p:cNvSpPr>
            <a:spLocks noGrp="1"/>
          </p:cNvSpPr>
          <p:nvPr>
            <p:ph idx="1"/>
          </p:nvPr>
        </p:nvSpPr>
        <p:spPr>
          <a:xfrm>
            <a:off x="896113" y="1931543"/>
            <a:ext cx="4430490" cy="4240658"/>
          </a:xfrm>
        </p:spPr>
        <p:txBody>
          <a:bodyPr>
            <a:normAutofit/>
          </a:bodyPr>
          <a:lstStyle/>
          <a:p>
            <a:pPr>
              <a:buFont typeface="Arial" panose="020B0604020202020204" pitchFamily="34" charset="0"/>
              <a:buChar char="•"/>
            </a:pPr>
            <a:r>
              <a:rPr lang="en-US" sz="2000" b="0" i="0" dirty="0">
                <a:solidFill>
                  <a:schemeClr val="tx2"/>
                </a:solidFill>
                <a:effectLst/>
                <a:latin typeface="Söhne"/>
              </a:rPr>
              <a:t>Croatia's revision of the criminal procedure is rooted in its Code of Criminal Procedure, but there are discrepancies between the Croatian Code of Criminal Procedure and the Constitution regarding which judicial decisions can be revised.</a:t>
            </a:r>
          </a:p>
          <a:p>
            <a:pPr>
              <a:buFont typeface="Arial" panose="020B0604020202020204" pitchFamily="34" charset="0"/>
              <a:buChar char="•"/>
            </a:pPr>
            <a:r>
              <a:rPr lang="en-US" sz="2000" b="0" i="0" dirty="0">
                <a:solidFill>
                  <a:schemeClr val="tx2"/>
                </a:solidFill>
                <a:effectLst/>
                <a:latin typeface="Söhne"/>
              </a:rPr>
              <a:t>Legal practitioners in Croatia perceive the high threshold for meeting the "novum" criteria as a significant challenge, leading to calls for further legal reforms to lower this threshold and ensure a fair opportunity for revision.</a:t>
            </a:r>
          </a:p>
        </p:txBody>
      </p:sp>
      <p:pic>
        <p:nvPicPr>
          <p:cNvPr id="5" name="Picture 4" descr="A statue of a person behind a metal scale&#10;&#10;Description automatically generated">
            <a:extLst>
              <a:ext uri="{FF2B5EF4-FFF2-40B4-BE49-F238E27FC236}">
                <a16:creationId xmlns:a16="http://schemas.microsoft.com/office/drawing/2014/main" id="{E13E54D8-5930-B04A-0888-D6250947B0AB}"/>
              </a:ext>
            </a:extLst>
          </p:cNvPr>
          <p:cNvPicPr>
            <a:picLocks noChangeAspect="1"/>
          </p:cNvPicPr>
          <p:nvPr/>
        </p:nvPicPr>
        <p:blipFill rotWithShape="1">
          <a:blip r:embed="rId2">
            <a:extLst>
              <a:ext uri="{28A0092B-C50C-407E-A947-70E740481C1C}">
                <a14:useLocalDpi xmlns:a14="http://schemas.microsoft.com/office/drawing/2010/main" val="0"/>
              </a:ext>
            </a:extLst>
          </a:blip>
          <a:srcRect l="14209" r="26995" b="1"/>
          <a:stretch/>
        </p:blipFill>
        <p:spPr>
          <a:xfrm>
            <a:off x="6278715" y="825162"/>
            <a:ext cx="5397522" cy="5321279"/>
          </a:xfrm>
          <a:custGeom>
            <a:avLst/>
            <a:gdLst/>
            <a:ahLst/>
            <a:cxnLst/>
            <a:rect l="l" t="t" r="r" b="b"/>
            <a:pathLst>
              <a:path w="4907989" h="5000863">
                <a:moveTo>
                  <a:pt x="2470191" y="1"/>
                </a:moveTo>
                <a:cubicBezTo>
                  <a:pt x="2830241" y="-195"/>
                  <a:pt x="3415742" y="46328"/>
                  <a:pt x="3765819" y="252773"/>
                </a:cubicBezTo>
                <a:cubicBezTo>
                  <a:pt x="4165907" y="488709"/>
                  <a:pt x="4458341" y="954942"/>
                  <a:pt x="4731557" y="1418236"/>
                </a:cubicBezTo>
                <a:cubicBezTo>
                  <a:pt x="4789564" y="1659858"/>
                  <a:pt x="4891070" y="1860738"/>
                  <a:pt x="4905579" y="2143103"/>
                </a:cubicBezTo>
                <a:cubicBezTo>
                  <a:pt x="4920089" y="2425468"/>
                  <a:pt x="4866326" y="2818061"/>
                  <a:pt x="4818615" y="3112430"/>
                </a:cubicBezTo>
                <a:cubicBezTo>
                  <a:pt x="4770904" y="3406800"/>
                  <a:pt x="4806203" y="3646923"/>
                  <a:pt x="4619311" y="3909319"/>
                </a:cubicBezTo>
                <a:cubicBezTo>
                  <a:pt x="4432419" y="4171716"/>
                  <a:pt x="4049620" y="4492340"/>
                  <a:pt x="3697259" y="4686813"/>
                </a:cubicBezTo>
                <a:cubicBezTo>
                  <a:pt x="3344898" y="4881286"/>
                  <a:pt x="2734541" y="4985891"/>
                  <a:pt x="2333694" y="4997577"/>
                </a:cubicBezTo>
                <a:cubicBezTo>
                  <a:pt x="1932846" y="5009263"/>
                  <a:pt x="1918305" y="5002441"/>
                  <a:pt x="1292179" y="4756925"/>
                </a:cubicBezTo>
                <a:cubicBezTo>
                  <a:pt x="666053" y="4511409"/>
                  <a:pt x="241665" y="3438040"/>
                  <a:pt x="84531" y="2817164"/>
                </a:cubicBezTo>
                <a:cubicBezTo>
                  <a:pt x="-72603" y="2196288"/>
                  <a:pt x="-25040" y="1500760"/>
                  <a:pt x="349377" y="1031668"/>
                </a:cubicBezTo>
                <a:cubicBezTo>
                  <a:pt x="723793" y="562576"/>
                  <a:pt x="1315167" y="14311"/>
                  <a:pt x="2331031" y="2616"/>
                </a:cubicBezTo>
                <a:cubicBezTo>
                  <a:pt x="2371921" y="1011"/>
                  <a:pt x="2418756" y="29"/>
                  <a:pt x="2470191" y="1"/>
                </a:cubicBezTo>
                <a:close/>
              </a:path>
            </a:pathLst>
          </a:custGeom>
        </p:spPr>
      </p:pic>
      <p:grpSp>
        <p:nvGrpSpPr>
          <p:cNvPr id="16" name="Group 15">
            <a:extLst>
              <a:ext uri="{FF2B5EF4-FFF2-40B4-BE49-F238E27FC236}">
                <a16:creationId xmlns:a16="http://schemas.microsoft.com/office/drawing/2014/main" id="{4D3BD428-BE12-D76F-5331-338B22BA4D4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9359112" flipV="1">
            <a:off x="6370609" y="4879835"/>
            <a:ext cx="1284318" cy="1937410"/>
            <a:chOff x="11879717" y="3115440"/>
            <a:chExt cx="1284318" cy="1937410"/>
          </a:xfrm>
        </p:grpSpPr>
        <p:sp>
          <p:nvSpPr>
            <p:cNvPr id="17" name="Freeform: Shape 16">
              <a:extLst>
                <a:ext uri="{FF2B5EF4-FFF2-40B4-BE49-F238E27FC236}">
                  <a16:creationId xmlns:a16="http://schemas.microsoft.com/office/drawing/2014/main" id="{0ED2505C-BD8D-90F6-2853-6BBFE44A99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516067" flipH="1">
              <a:off x="11879717" y="3115440"/>
              <a:ext cx="1284318" cy="1937410"/>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73669 w 1953003"/>
                <a:gd name="connsiteY0" fmla="*/ 708401 h 2986134"/>
                <a:gd name="connsiteX1" fmla="*/ 1411076 w 1953003"/>
                <a:gd name="connsiteY1" fmla="*/ 919813 h 2986134"/>
                <a:gd name="connsiteX2" fmla="*/ 1189873 w 1953003"/>
                <a:gd name="connsiteY2" fmla="*/ 1213129 h 2986134"/>
                <a:gd name="connsiteX3" fmla="*/ 908992 w 1953003"/>
                <a:gd name="connsiteY3" fmla="*/ 1450576 h 2986134"/>
                <a:gd name="connsiteX4" fmla="*/ 566731 w 1953003"/>
                <a:gd name="connsiteY4" fmla="*/ 1632245 h 2986134"/>
                <a:gd name="connsiteX5" fmla="*/ 737079 w 1953003"/>
                <a:gd name="connsiteY5" fmla="*/ 1653421 h 2986134"/>
                <a:gd name="connsiteX6" fmla="*/ 1274693 w 1953003"/>
                <a:gd name="connsiteY6" fmla="*/ 1655250 h 2986134"/>
                <a:gd name="connsiteX7" fmla="*/ 1674785 w 1953003"/>
                <a:gd name="connsiteY7" fmla="*/ 1749816 h 2986134"/>
                <a:gd name="connsiteX8" fmla="*/ 1932074 w 1953003"/>
                <a:gd name="connsiteY8" fmla="*/ 1866208 h 2986134"/>
                <a:gd name="connsiteX9" fmla="*/ 1905948 w 1953003"/>
                <a:gd name="connsiteY9" fmla="*/ 1943962 h 2986134"/>
                <a:gd name="connsiteX10" fmla="*/ 1652961 w 1953003"/>
                <a:gd name="connsiteY10" fmla="*/ 2106263 h 2986134"/>
                <a:gd name="connsiteX11" fmla="*/ 1252869 w 1953003"/>
                <a:gd name="connsiteY11" fmla="*/ 2208104 h 2986134"/>
                <a:gd name="connsiteX12" fmla="*/ 935554 w 1953003"/>
                <a:gd name="connsiteY12" fmla="*/ 2195250 h 2986134"/>
                <a:gd name="connsiteX13" fmla="*/ 578462 w 1953003"/>
                <a:gd name="connsiteY13" fmla="*/ 2089164 h 2986134"/>
                <a:gd name="connsiteX14" fmla="*/ 321668 w 1953003"/>
                <a:gd name="connsiteY14" fmla="*/ 1949541 h 2986134"/>
                <a:gd name="connsiteX15" fmla="*/ 291941 w 1953003"/>
                <a:gd name="connsiteY15" fmla="*/ 2002232 h 2986134"/>
                <a:gd name="connsiteX16" fmla="*/ 340903 w 1953003"/>
                <a:gd name="connsiteY16" fmla="*/ 2395326 h 2986134"/>
                <a:gd name="connsiteX17" fmla="*/ 426218 w 1953003"/>
                <a:gd name="connsiteY17" fmla="*/ 2772335 h 2986134"/>
                <a:gd name="connsiteX18" fmla="*/ 465002 w 1953003"/>
                <a:gd name="connsiteY18" fmla="*/ 2891702 h 2986134"/>
                <a:gd name="connsiteX19" fmla="*/ 246582 w 1953003"/>
                <a:gd name="connsiteY19" fmla="*/ 2986134 h 2986134"/>
                <a:gd name="connsiteX20" fmla="*/ 76777 w 1953003"/>
                <a:gd name="connsiteY20" fmla="*/ 2352917 h 2986134"/>
                <a:gd name="connsiteX21" fmla="*/ 131 w 1953003"/>
                <a:gd name="connsiteY21" fmla="*/ 1730652 h 2986134"/>
                <a:gd name="connsiteX22" fmla="*/ 105626 w 1953003"/>
                <a:gd name="connsiteY22" fmla="*/ 904785 h 2986134"/>
                <a:gd name="connsiteX23" fmla="*/ 278097 w 1953003"/>
                <a:gd name="connsiteY23" fmla="*/ 433148 h 2986134"/>
                <a:gd name="connsiteX24" fmla="*/ 443604 w 1953003"/>
                <a:gd name="connsiteY24" fmla="*/ 172515 h 2986134"/>
                <a:gd name="connsiteX25" fmla="*/ 612455 w 1953003"/>
                <a:gd name="connsiteY25" fmla="*/ 0 h 2986134"/>
                <a:gd name="connsiteX26" fmla="*/ 731677 w 1953003"/>
                <a:gd name="connsiteY26" fmla="*/ 332056 h 2986134"/>
                <a:gd name="connsiteX27" fmla="*/ 724563 w 1953003"/>
                <a:gd name="connsiteY27" fmla="*/ 678085 h 2986134"/>
                <a:gd name="connsiteX28" fmla="*/ 547461 w 1953003"/>
                <a:gd name="connsiteY28" fmla="*/ 1005788 h 2986134"/>
                <a:gd name="connsiteX29" fmla="*/ 549935 w 1953003"/>
                <a:gd name="connsiteY29" fmla="*/ 1049853 h 2986134"/>
                <a:gd name="connsiteX30" fmla="*/ 968673 w 1953003"/>
                <a:gd name="connsiteY30" fmla="*/ 813397 h 2986134"/>
                <a:gd name="connsiteX31" fmla="*/ 1461067 w 1953003"/>
                <a:gd name="connsiteY31" fmla="*/ 701311 h 2986134"/>
                <a:gd name="connsiteX32" fmla="*/ 1473669 w 1953003"/>
                <a:gd name="connsiteY32" fmla="*/ 708401 h 2986134"/>
                <a:gd name="connsiteX0" fmla="*/ 1473951 w 1953285"/>
                <a:gd name="connsiteY0" fmla="*/ 708401 h 2986134"/>
                <a:gd name="connsiteX1" fmla="*/ 1411358 w 1953285"/>
                <a:gd name="connsiteY1" fmla="*/ 919813 h 2986134"/>
                <a:gd name="connsiteX2" fmla="*/ 1190155 w 1953285"/>
                <a:gd name="connsiteY2" fmla="*/ 1213129 h 2986134"/>
                <a:gd name="connsiteX3" fmla="*/ 909274 w 1953285"/>
                <a:gd name="connsiteY3" fmla="*/ 1450576 h 2986134"/>
                <a:gd name="connsiteX4" fmla="*/ 567013 w 1953285"/>
                <a:gd name="connsiteY4" fmla="*/ 1632245 h 2986134"/>
                <a:gd name="connsiteX5" fmla="*/ 737361 w 1953285"/>
                <a:gd name="connsiteY5" fmla="*/ 1653421 h 2986134"/>
                <a:gd name="connsiteX6" fmla="*/ 1274975 w 1953285"/>
                <a:gd name="connsiteY6" fmla="*/ 1655250 h 2986134"/>
                <a:gd name="connsiteX7" fmla="*/ 1675067 w 1953285"/>
                <a:gd name="connsiteY7" fmla="*/ 1749816 h 2986134"/>
                <a:gd name="connsiteX8" fmla="*/ 1932356 w 1953285"/>
                <a:gd name="connsiteY8" fmla="*/ 1866208 h 2986134"/>
                <a:gd name="connsiteX9" fmla="*/ 1906230 w 1953285"/>
                <a:gd name="connsiteY9" fmla="*/ 1943962 h 2986134"/>
                <a:gd name="connsiteX10" fmla="*/ 1653243 w 1953285"/>
                <a:gd name="connsiteY10" fmla="*/ 2106263 h 2986134"/>
                <a:gd name="connsiteX11" fmla="*/ 1253151 w 1953285"/>
                <a:gd name="connsiteY11" fmla="*/ 2208104 h 2986134"/>
                <a:gd name="connsiteX12" fmla="*/ 935836 w 1953285"/>
                <a:gd name="connsiteY12" fmla="*/ 2195250 h 2986134"/>
                <a:gd name="connsiteX13" fmla="*/ 578744 w 1953285"/>
                <a:gd name="connsiteY13" fmla="*/ 2089164 h 2986134"/>
                <a:gd name="connsiteX14" fmla="*/ 321950 w 1953285"/>
                <a:gd name="connsiteY14" fmla="*/ 1949541 h 2986134"/>
                <a:gd name="connsiteX15" fmla="*/ 292223 w 1953285"/>
                <a:gd name="connsiteY15" fmla="*/ 2002232 h 2986134"/>
                <a:gd name="connsiteX16" fmla="*/ 341185 w 1953285"/>
                <a:gd name="connsiteY16" fmla="*/ 2395326 h 2986134"/>
                <a:gd name="connsiteX17" fmla="*/ 426500 w 1953285"/>
                <a:gd name="connsiteY17" fmla="*/ 2772335 h 2986134"/>
                <a:gd name="connsiteX18" fmla="*/ 465284 w 1953285"/>
                <a:gd name="connsiteY18" fmla="*/ 2891702 h 2986134"/>
                <a:gd name="connsiteX19" fmla="*/ 246864 w 1953285"/>
                <a:gd name="connsiteY19" fmla="*/ 2986134 h 2986134"/>
                <a:gd name="connsiteX20" fmla="*/ 48349 w 1953285"/>
                <a:gd name="connsiteY20" fmla="*/ 2358824 h 2986134"/>
                <a:gd name="connsiteX21" fmla="*/ 413 w 1953285"/>
                <a:gd name="connsiteY21" fmla="*/ 1730652 h 2986134"/>
                <a:gd name="connsiteX22" fmla="*/ 105908 w 1953285"/>
                <a:gd name="connsiteY22" fmla="*/ 904785 h 2986134"/>
                <a:gd name="connsiteX23" fmla="*/ 278379 w 1953285"/>
                <a:gd name="connsiteY23" fmla="*/ 433148 h 2986134"/>
                <a:gd name="connsiteX24" fmla="*/ 443886 w 1953285"/>
                <a:gd name="connsiteY24" fmla="*/ 172515 h 2986134"/>
                <a:gd name="connsiteX25" fmla="*/ 612737 w 1953285"/>
                <a:gd name="connsiteY25" fmla="*/ 0 h 2986134"/>
                <a:gd name="connsiteX26" fmla="*/ 731959 w 1953285"/>
                <a:gd name="connsiteY26" fmla="*/ 332056 h 2986134"/>
                <a:gd name="connsiteX27" fmla="*/ 724845 w 1953285"/>
                <a:gd name="connsiteY27" fmla="*/ 678085 h 2986134"/>
                <a:gd name="connsiteX28" fmla="*/ 547743 w 1953285"/>
                <a:gd name="connsiteY28" fmla="*/ 1005788 h 2986134"/>
                <a:gd name="connsiteX29" fmla="*/ 550217 w 1953285"/>
                <a:gd name="connsiteY29" fmla="*/ 1049853 h 2986134"/>
                <a:gd name="connsiteX30" fmla="*/ 968955 w 1953285"/>
                <a:gd name="connsiteY30" fmla="*/ 813397 h 2986134"/>
                <a:gd name="connsiteX31" fmla="*/ 1461349 w 1953285"/>
                <a:gd name="connsiteY31" fmla="*/ 701311 h 2986134"/>
                <a:gd name="connsiteX32" fmla="*/ 1473951 w 1953285"/>
                <a:gd name="connsiteY32" fmla="*/ 708401 h 2986134"/>
                <a:gd name="connsiteX0" fmla="*/ 1473856 w 1953190"/>
                <a:gd name="connsiteY0" fmla="*/ 708401 h 2991508"/>
                <a:gd name="connsiteX1" fmla="*/ 1411263 w 1953190"/>
                <a:gd name="connsiteY1" fmla="*/ 919813 h 2991508"/>
                <a:gd name="connsiteX2" fmla="*/ 1190060 w 1953190"/>
                <a:gd name="connsiteY2" fmla="*/ 1213129 h 2991508"/>
                <a:gd name="connsiteX3" fmla="*/ 909179 w 1953190"/>
                <a:gd name="connsiteY3" fmla="*/ 1450576 h 2991508"/>
                <a:gd name="connsiteX4" fmla="*/ 566918 w 1953190"/>
                <a:gd name="connsiteY4" fmla="*/ 1632245 h 2991508"/>
                <a:gd name="connsiteX5" fmla="*/ 737266 w 1953190"/>
                <a:gd name="connsiteY5" fmla="*/ 1653421 h 2991508"/>
                <a:gd name="connsiteX6" fmla="*/ 1274880 w 1953190"/>
                <a:gd name="connsiteY6" fmla="*/ 1655250 h 2991508"/>
                <a:gd name="connsiteX7" fmla="*/ 1674972 w 1953190"/>
                <a:gd name="connsiteY7" fmla="*/ 1749816 h 2991508"/>
                <a:gd name="connsiteX8" fmla="*/ 1932261 w 1953190"/>
                <a:gd name="connsiteY8" fmla="*/ 1866208 h 2991508"/>
                <a:gd name="connsiteX9" fmla="*/ 1906135 w 1953190"/>
                <a:gd name="connsiteY9" fmla="*/ 1943962 h 2991508"/>
                <a:gd name="connsiteX10" fmla="*/ 1653148 w 1953190"/>
                <a:gd name="connsiteY10" fmla="*/ 2106263 h 2991508"/>
                <a:gd name="connsiteX11" fmla="*/ 1253056 w 1953190"/>
                <a:gd name="connsiteY11" fmla="*/ 2208104 h 2991508"/>
                <a:gd name="connsiteX12" fmla="*/ 935741 w 1953190"/>
                <a:gd name="connsiteY12" fmla="*/ 2195250 h 2991508"/>
                <a:gd name="connsiteX13" fmla="*/ 578649 w 1953190"/>
                <a:gd name="connsiteY13" fmla="*/ 2089164 h 2991508"/>
                <a:gd name="connsiteX14" fmla="*/ 321855 w 1953190"/>
                <a:gd name="connsiteY14" fmla="*/ 1949541 h 2991508"/>
                <a:gd name="connsiteX15" fmla="*/ 292128 w 1953190"/>
                <a:gd name="connsiteY15" fmla="*/ 2002232 h 2991508"/>
                <a:gd name="connsiteX16" fmla="*/ 341090 w 1953190"/>
                <a:gd name="connsiteY16" fmla="*/ 2395326 h 2991508"/>
                <a:gd name="connsiteX17" fmla="*/ 426405 w 1953190"/>
                <a:gd name="connsiteY17" fmla="*/ 2772335 h 2991508"/>
                <a:gd name="connsiteX18" fmla="*/ 465189 w 1953190"/>
                <a:gd name="connsiteY18" fmla="*/ 2891702 h 2991508"/>
                <a:gd name="connsiteX19" fmla="*/ 220668 w 1953190"/>
                <a:gd name="connsiteY19" fmla="*/ 2991507 h 2991508"/>
                <a:gd name="connsiteX20" fmla="*/ 48254 w 1953190"/>
                <a:gd name="connsiteY20" fmla="*/ 2358824 h 2991508"/>
                <a:gd name="connsiteX21" fmla="*/ 318 w 1953190"/>
                <a:gd name="connsiteY21" fmla="*/ 1730652 h 2991508"/>
                <a:gd name="connsiteX22" fmla="*/ 105813 w 1953190"/>
                <a:gd name="connsiteY22" fmla="*/ 904785 h 2991508"/>
                <a:gd name="connsiteX23" fmla="*/ 278284 w 1953190"/>
                <a:gd name="connsiteY23" fmla="*/ 433148 h 2991508"/>
                <a:gd name="connsiteX24" fmla="*/ 443791 w 1953190"/>
                <a:gd name="connsiteY24" fmla="*/ 172515 h 2991508"/>
                <a:gd name="connsiteX25" fmla="*/ 612642 w 1953190"/>
                <a:gd name="connsiteY25" fmla="*/ 0 h 2991508"/>
                <a:gd name="connsiteX26" fmla="*/ 731864 w 1953190"/>
                <a:gd name="connsiteY26" fmla="*/ 332056 h 2991508"/>
                <a:gd name="connsiteX27" fmla="*/ 724750 w 1953190"/>
                <a:gd name="connsiteY27" fmla="*/ 678085 h 2991508"/>
                <a:gd name="connsiteX28" fmla="*/ 547648 w 1953190"/>
                <a:gd name="connsiteY28" fmla="*/ 1005788 h 2991508"/>
                <a:gd name="connsiteX29" fmla="*/ 550122 w 1953190"/>
                <a:gd name="connsiteY29" fmla="*/ 1049853 h 2991508"/>
                <a:gd name="connsiteX30" fmla="*/ 968860 w 1953190"/>
                <a:gd name="connsiteY30" fmla="*/ 813397 h 2991508"/>
                <a:gd name="connsiteX31" fmla="*/ 1461254 w 1953190"/>
                <a:gd name="connsiteY31" fmla="*/ 701311 h 2991508"/>
                <a:gd name="connsiteX32" fmla="*/ 1473856 w 1953190"/>
                <a:gd name="connsiteY32" fmla="*/ 708401 h 2991508"/>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35637 w 1983014"/>
                <a:gd name="connsiteY22" fmla="*/ 904785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750 w 1983084"/>
                <a:gd name="connsiteY0" fmla="*/ 708401 h 2991507"/>
                <a:gd name="connsiteX1" fmla="*/ 1441157 w 1983084"/>
                <a:gd name="connsiteY1" fmla="*/ 919813 h 2991507"/>
                <a:gd name="connsiteX2" fmla="*/ 1219954 w 1983084"/>
                <a:gd name="connsiteY2" fmla="*/ 1213129 h 2991507"/>
                <a:gd name="connsiteX3" fmla="*/ 939073 w 1983084"/>
                <a:gd name="connsiteY3" fmla="*/ 1450576 h 2991507"/>
                <a:gd name="connsiteX4" fmla="*/ 596812 w 1983084"/>
                <a:gd name="connsiteY4" fmla="*/ 1632245 h 2991507"/>
                <a:gd name="connsiteX5" fmla="*/ 767160 w 1983084"/>
                <a:gd name="connsiteY5" fmla="*/ 1653421 h 2991507"/>
                <a:gd name="connsiteX6" fmla="*/ 1304774 w 1983084"/>
                <a:gd name="connsiteY6" fmla="*/ 1655250 h 2991507"/>
                <a:gd name="connsiteX7" fmla="*/ 1704866 w 1983084"/>
                <a:gd name="connsiteY7" fmla="*/ 1749816 h 2991507"/>
                <a:gd name="connsiteX8" fmla="*/ 1962155 w 1983084"/>
                <a:gd name="connsiteY8" fmla="*/ 1866208 h 2991507"/>
                <a:gd name="connsiteX9" fmla="*/ 1936029 w 1983084"/>
                <a:gd name="connsiteY9" fmla="*/ 1943962 h 2991507"/>
                <a:gd name="connsiteX10" fmla="*/ 1683042 w 1983084"/>
                <a:gd name="connsiteY10" fmla="*/ 2106263 h 2991507"/>
                <a:gd name="connsiteX11" fmla="*/ 1282950 w 1983084"/>
                <a:gd name="connsiteY11" fmla="*/ 2208104 h 2991507"/>
                <a:gd name="connsiteX12" fmla="*/ 965635 w 1983084"/>
                <a:gd name="connsiteY12" fmla="*/ 2195250 h 2991507"/>
                <a:gd name="connsiteX13" fmla="*/ 608543 w 1983084"/>
                <a:gd name="connsiteY13" fmla="*/ 2089164 h 2991507"/>
                <a:gd name="connsiteX14" fmla="*/ 351749 w 1983084"/>
                <a:gd name="connsiteY14" fmla="*/ 1949541 h 2991507"/>
                <a:gd name="connsiteX15" fmla="*/ 342903 w 1983084"/>
                <a:gd name="connsiteY15" fmla="*/ 1997936 h 2991507"/>
                <a:gd name="connsiteX16" fmla="*/ 396859 w 1983084"/>
                <a:gd name="connsiteY16" fmla="*/ 2349194 h 2991507"/>
                <a:gd name="connsiteX17" fmla="*/ 489005 w 1983084"/>
                <a:gd name="connsiteY17" fmla="*/ 2732957 h 2991507"/>
                <a:gd name="connsiteX18" fmla="*/ 553043 w 1983084"/>
                <a:gd name="connsiteY18" fmla="*/ 2882494 h 2991507"/>
                <a:gd name="connsiteX19" fmla="*/ 250562 w 1983084"/>
                <a:gd name="connsiteY19" fmla="*/ 2991507 h 2991507"/>
                <a:gd name="connsiteX20" fmla="*/ 63305 w 1983084"/>
                <a:gd name="connsiteY20" fmla="*/ 2363639 h 2991507"/>
                <a:gd name="connsiteX21" fmla="*/ 199 w 1983084"/>
                <a:gd name="connsiteY21" fmla="*/ 1690577 h 2991507"/>
                <a:gd name="connsiteX22" fmla="*/ 120046 w 1983084"/>
                <a:gd name="connsiteY22" fmla="*/ 908009 h 2991507"/>
                <a:gd name="connsiteX23" fmla="*/ 308178 w 1983084"/>
                <a:gd name="connsiteY23" fmla="*/ 433148 h 2991507"/>
                <a:gd name="connsiteX24" fmla="*/ 473685 w 1983084"/>
                <a:gd name="connsiteY24" fmla="*/ 172515 h 2991507"/>
                <a:gd name="connsiteX25" fmla="*/ 642536 w 1983084"/>
                <a:gd name="connsiteY25" fmla="*/ 0 h 2991507"/>
                <a:gd name="connsiteX26" fmla="*/ 761758 w 1983084"/>
                <a:gd name="connsiteY26" fmla="*/ 332056 h 2991507"/>
                <a:gd name="connsiteX27" fmla="*/ 754644 w 1983084"/>
                <a:gd name="connsiteY27" fmla="*/ 678085 h 2991507"/>
                <a:gd name="connsiteX28" fmla="*/ 577542 w 1983084"/>
                <a:gd name="connsiteY28" fmla="*/ 1005788 h 2991507"/>
                <a:gd name="connsiteX29" fmla="*/ 580016 w 1983084"/>
                <a:gd name="connsiteY29" fmla="*/ 1049853 h 2991507"/>
                <a:gd name="connsiteX30" fmla="*/ 998754 w 1983084"/>
                <a:gd name="connsiteY30" fmla="*/ 813397 h 2991507"/>
                <a:gd name="connsiteX31" fmla="*/ 1491148 w 1983084"/>
                <a:gd name="connsiteY31" fmla="*/ 701311 h 2991507"/>
                <a:gd name="connsiteX32" fmla="*/ 1503750 w 1983084"/>
                <a:gd name="connsiteY32" fmla="*/ 708401 h 2991507"/>
                <a:gd name="connsiteX0" fmla="*/ 1503751 w 1983085"/>
                <a:gd name="connsiteY0" fmla="*/ 708401 h 2991507"/>
                <a:gd name="connsiteX1" fmla="*/ 1441158 w 1983085"/>
                <a:gd name="connsiteY1" fmla="*/ 919813 h 2991507"/>
                <a:gd name="connsiteX2" fmla="*/ 1219955 w 1983085"/>
                <a:gd name="connsiteY2" fmla="*/ 1213129 h 2991507"/>
                <a:gd name="connsiteX3" fmla="*/ 939074 w 1983085"/>
                <a:gd name="connsiteY3" fmla="*/ 1450576 h 2991507"/>
                <a:gd name="connsiteX4" fmla="*/ 596813 w 1983085"/>
                <a:gd name="connsiteY4" fmla="*/ 1632245 h 2991507"/>
                <a:gd name="connsiteX5" fmla="*/ 767161 w 1983085"/>
                <a:gd name="connsiteY5" fmla="*/ 1653421 h 2991507"/>
                <a:gd name="connsiteX6" fmla="*/ 1304775 w 1983085"/>
                <a:gd name="connsiteY6" fmla="*/ 1655250 h 2991507"/>
                <a:gd name="connsiteX7" fmla="*/ 1704867 w 1983085"/>
                <a:gd name="connsiteY7" fmla="*/ 1749816 h 2991507"/>
                <a:gd name="connsiteX8" fmla="*/ 1962156 w 1983085"/>
                <a:gd name="connsiteY8" fmla="*/ 1866208 h 2991507"/>
                <a:gd name="connsiteX9" fmla="*/ 1936030 w 1983085"/>
                <a:gd name="connsiteY9" fmla="*/ 1943962 h 2991507"/>
                <a:gd name="connsiteX10" fmla="*/ 1683043 w 1983085"/>
                <a:gd name="connsiteY10" fmla="*/ 2106263 h 2991507"/>
                <a:gd name="connsiteX11" fmla="*/ 1282951 w 1983085"/>
                <a:gd name="connsiteY11" fmla="*/ 2208104 h 2991507"/>
                <a:gd name="connsiteX12" fmla="*/ 965636 w 1983085"/>
                <a:gd name="connsiteY12" fmla="*/ 2195250 h 2991507"/>
                <a:gd name="connsiteX13" fmla="*/ 608544 w 1983085"/>
                <a:gd name="connsiteY13" fmla="*/ 2089164 h 2991507"/>
                <a:gd name="connsiteX14" fmla="*/ 351750 w 1983085"/>
                <a:gd name="connsiteY14" fmla="*/ 1949541 h 2991507"/>
                <a:gd name="connsiteX15" fmla="*/ 342904 w 1983085"/>
                <a:gd name="connsiteY15" fmla="*/ 1997936 h 2991507"/>
                <a:gd name="connsiteX16" fmla="*/ 396860 w 1983085"/>
                <a:gd name="connsiteY16" fmla="*/ 2349194 h 2991507"/>
                <a:gd name="connsiteX17" fmla="*/ 509109 w 1983085"/>
                <a:gd name="connsiteY17" fmla="*/ 2762247 h 2991507"/>
                <a:gd name="connsiteX18" fmla="*/ 553044 w 1983085"/>
                <a:gd name="connsiteY18" fmla="*/ 2882494 h 2991507"/>
                <a:gd name="connsiteX19" fmla="*/ 250563 w 1983085"/>
                <a:gd name="connsiteY19" fmla="*/ 2991507 h 2991507"/>
                <a:gd name="connsiteX20" fmla="*/ 63306 w 1983085"/>
                <a:gd name="connsiteY20" fmla="*/ 2363639 h 2991507"/>
                <a:gd name="connsiteX21" fmla="*/ 200 w 1983085"/>
                <a:gd name="connsiteY21" fmla="*/ 1690577 h 2991507"/>
                <a:gd name="connsiteX22" fmla="*/ 120047 w 1983085"/>
                <a:gd name="connsiteY22" fmla="*/ 908009 h 2991507"/>
                <a:gd name="connsiteX23" fmla="*/ 308179 w 1983085"/>
                <a:gd name="connsiteY23" fmla="*/ 433148 h 2991507"/>
                <a:gd name="connsiteX24" fmla="*/ 473686 w 1983085"/>
                <a:gd name="connsiteY24" fmla="*/ 172515 h 2991507"/>
                <a:gd name="connsiteX25" fmla="*/ 642537 w 1983085"/>
                <a:gd name="connsiteY25" fmla="*/ 0 h 2991507"/>
                <a:gd name="connsiteX26" fmla="*/ 761759 w 1983085"/>
                <a:gd name="connsiteY26" fmla="*/ 332056 h 2991507"/>
                <a:gd name="connsiteX27" fmla="*/ 754645 w 1983085"/>
                <a:gd name="connsiteY27" fmla="*/ 678085 h 2991507"/>
                <a:gd name="connsiteX28" fmla="*/ 577543 w 1983085"/>
                <a:gd name="connsiteY28" fmla="*/ 1005788 h 2991507"/>
                <a:gd name="connsiteX29" fmla="*/ 580017 w 1983085"/>
                <a:gd name="connsiteY29" fmla="*/ 1049853 h 2991507"/>
                <a:gd name="connsiteX30" fmla="*/ 998755 w 1983085"/>
                <a:gd name="connsiteY30" fmla="*/ 813397 h 2991507"/>
                <a:gd name="connsiteX31" fmla="*/ 1491149 w 1983085"/>
                <a:gd name="connsiteY31" fmla="*/ 701311 h 2991507"/>
                <a:gd name="connsiteX32" fmla="*/ 1503751 w 1983085"/>
                <a:gd name="connsiteY32" fmla="*/ 708401 h 29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A35142EF-06FE-5359-648A-F585DF6D4C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516067" flipH="1">
              <a:off x="11879717" y="3115440"/>
              <a:ext cx="1284318" cy="1937410"/>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73669 w 1953003"/>
                <a:gd name="connsiteY0" fmla="*/ 708401 h 2986134"/>
                <a:gd name="connsiteX1" fmla="*/ 1411076 w 1953003"/>
                <a:gd name="connsiteY1" fmla="*/ 919813 h 2986134"/>
                <a:gd name="connsiteX2" fmla="*/ 1189873 w 1953003"/>
                <a:gd name="connsiteY2" fmla="*/ 1213129 h 2986134"/>
                <a:gd name="connsiteX3" fmla="*/ 908992 w 1953003"/>
                <a:gd name="connsiteY3" fmla="*/ 1450576 h 2986134"/>
                <a:gd name="connsiteX4" fmla="*/ 566731 w 1953003"/>
                <a:gd name="connsiteY4" fmla="*/ 1632245 h 2986134"/>
                <a:gd name="connsiteX5" fmla="*/ 737079 w 1953003"/>
                <a:gd name="connsiteY5" fmla="*/ 1653421 h 2986134"/>
                <a:gd name="connsiteX6" fmla="*/ 1274693 w 1953003"/>
                <a:gd name="connsiteY6" fmla="*/ 1655250 h 2986134"/>
                <a:gd name="connsiteX7" fmla="*/ 1674785 w 1953003"/>
                <a:gd name="connsiteY7" fmla="*/ 1749816 h 2986134"/>
                <a:gd name="connsiteX8" fmla="*/ 1932074 w 1953003"/>
                <a:gd name="connsiteY8" fmla="*/ 1866208 h 2986134"/>
                <a:gd name="connsiteX9" fmla="*/ 1905948 w 1953003"/>
                <a:gd name="connsiteY9" fmla="*/ 1943962 h 2986134"/>
                <a:gd name="connsiteX10" fmla="*/ 1652961 w 1953003"/>
                <a:gd name="connsiteY10" fmla="*/ 2106263 h 2986134"/>
                <a:gd name="connsiteX11" fmla="*/ 1252869 w 1953003"/>
                <a:gd name="connsiteY11" fmla="*/ 2208104 h 2986134"/>
                <a:gd name="connsiteX12" fmla="*/ 935554 w 1953003"/>
                <a:gd name="connsiteY12" fmla="*/ 2195250 h 2986134"/>
                <a:gd name="connsiteX13" fmla="*/ 578462 w 1953003"/>
                <a:gd name="connsiteY13" fmla="*/ 2089164 h 2986134"/>
                <a:gd name="connsiteX14" fmla="*/ 321668 w 1953003"/>
                <a:gd name="connsiteY14" fmla="*/ 1949541 h 2986134"/>
                <a:gd name="connsiteX15" fmla="*/ 291941 w 1953003"/>
                <a:gd name="connsiteY15" fmla="*/ 2002232 h 2986134"/>
                <a:gd name="connsiteX16" fmla="*/ 340903 w 1953003"/>
                <a:gd name="connsiteY16" fmla="*/ 2395326 h 2986134"/>
                <a:gd name="connsiteX17" fmla="*/ 426218 w 1953003"/>
                <a:gd name="connsiteY17" fmla="*/ 2772335 h 2986134"/>
                <a:gd name="connsiteX18" fmla="*/ 465002 w 1953003"/>
                <a:gd name="connsiteY18" fmla="*/ 2891702 h 2986134"/>
                <a:gd name="connsiteX19" fmla="*/ 246582 w 1953003"/>
                <a:gd name="connsiteY19" fmla="*/ 2986134 h 2986134"/>
                <a:gd name="connsiteX20" fmla="*/ 76777 w 1953003"/>
                <a:gd name="connsiteY20" fmla="*/ 2352917 h 2986134"/>
                <a:gd name="connsiteX21" fmla="*/ 131 w 1953003"/>
                <a:gd name="connsiteY21" fmla="*/ 1730652 h 2986134"/>
                <a:gd name="connsiteX22" fmla="*/ 105626 w 1953003"/>
                <a:gd name="connsiteY22" fmla="*/ 904785 h 2986134"/>
                <a:gd name="connsiteX23" fmla="*/ 278097 w 1953003"/>
                <a:gd name="connsiteY23" fmla="*/ 433148 h 2986134"/>
                <a:gd name="connsiteX24" fmla="*/ 443604 w 1953003"/>
                <a:gd name="connsiteY24" fmla="*/ 172515 h 2986134"/>
                <a:gd name="connsiteX25" fmla="*/ 612455 w 1953003"/>
                <a:gd name="connsiteY25" fmla="*/ 0 h 2986134"/>
                <a:gd name="connsiteX26" fmla="*/ 731677 w 1953003"/>
                <a:gd name="connsiteY26" fmla="*/ 332056 h 2986134"/>
                <a:gd name="connsiteX27" fmla="*/ 724563 w 1953003"/>
                <a:gd name="connsiteY27" fmla="*/ 678085 h 2986134"/>
                <a:gd name="connsiteX28" fmla="*/ 547461 w 1953003"/>
                <a:gd name="connsiteY28" fmla="*/ 1005788 h 2986134"/>
                <a:gd name="connsiteX29" fmla="*/ 549935 w 1953003"/>
                <a:gd name="connsiteY29" fmla="*/ 1049853 h 2986134"/>
                <a:gd name="connsiteX30" fmla="*/ 968673 w 1953003"/>
                <a:gd name="connsiteY30" fmla="*/ 813397 h 2986134"/>
                <a:gd name="connsiteX31" fmla="*/ 1461067 w 1953003"/>
                <a:gd name="connsiteY31" fmla="*/ 701311 h 2986134"/>
                <a:gd name="connsiteX32" fmla="*/ 1473669 w 1953003"/>
                <a:gd name="connsiteY32" fmla="*/ 708401 h 2986134"/>
                <a:gd name="connsiteX0" fmla="*/ 1473951 w 1953285"/>
                <a:gd name="connsiteY0" fmla="*/ 708401 h 2986134"/>
                <a:gd name="connsiteX1" fmla="*/ 1411358 w 1953285"/>
                <a:gd name="connsiteY1" fmla="*/ 919813 h 2986134"/>
                <a:gd name="connsiteX2" fmla="*/ 1190155 w 1953285"/>
                <a:gd name="connsiteY2" fmla="*/ 1213129 h 2986134"/>
                <a:gd name="connsiteX3" fmla="*/ 909274 w 1953285"/>
                <a:gd name="connsiteY3" fmla="*/ 1450576 h 2986134"/>
                <a:gd name="connsiteX4" fmla="*/ 567013 w 1953285"/>
                <a:gd name="connsiteY4" fmla="*/ 1632245 h 2986134"/>
                <a:gd name="connsiteX5" fmla="*/ 737361 w 1953285"/>
                <a:gd name="connsiteY5" fmla="*/ 1653421 h 2986134"/>
                <a:gd name="connsiteX6" fmla="*/ 1274975 w 1953285"/>
                <a:gd name="connsiteY6" fmla="*/ 1655250 h 2986134"/>
                <a:gd name="connsiteX7" fmla="*/ 1675067 w 1953285"/>
                <a:gd name="connsiteY7" fmla="*/ 1749816 h 2986134"/>
                <a:gd name="connsiteX8" fmla="*/ 1932356 w 1953285"/>
                <a:gd name="connsiteY8" fmla="*/ 1866208 h 2986134"/>
                <a:gd name="connsiteX9" fmla="*/ 1906230 w 1953285"/>
                <a:gd name="connsiteY9" fmla="*/ 1943962 h 2986134"/>
                <a:gd name="connsiteX10" fmla="*/ 1653243 w 1953285"/>
                <a:gd name="connsiteY10" fmla="*/ 2106263 h 2986134"/>
                <a:gd name="connsiteX11" fmla="*/ 1253151 w 1953285"/>
                <a:gd name="connsiteY11" fmla="*/ 2208104 h 2986134"/>
                <a:gd name="connsiteX12" fmla="*/ 935836 w 1953285"/>
                <a:gd name="connsiteY12" fmla="*/ 2195250 h 2986134"/>
                <a:gd name="connsiteX13" fmla="*/ 578744 w 1953285"/>
                <a:gd name="connsiteY13" fmla="*/ 2089164 h 2986134"/>
                <a:gd name="connsiteX14" fmla="*/ 321950 w 1953285"/>
                <a:gd name="connsiteY14" fmla="*/ 1949541 h 2986134"/>
                <a:gd name="connsiteX15" fmla="*/ 292223 w 1953285"/>
                <a:gd name="connsiteY15" fmla="*/ 2002232 h 2986134"/>
                <a:gd name="connsiteX16" fmla="*/ 341185 w 1953285"/>
                <a:gd name="connsiteY16" fmla="*/ 2395326 h 2986134"/>
                <a:gd name="connsiteX17" fmla="*/ 426500 w 1953285"/>
                <a:gd name="connsiteY17" fmla="*/ 2772335 h 2986134"/>
                <a:gd name="connsiteX18" fmla="*/ 465284 w 1953285"/>
                <a:gd name="connsiteY18" fmla="*/ 2891702 h 2986134"/>
                <a:gd name="connsiteX19" fmla="*/ 246864 w 1953285"/>
                <a:gd name="connsiteY19" fmla="*/ 2986134 h 2986134"/>
                <a:gd name="connsiteX20" fmla="*/ 48349 w 1953285"/>
                <a:gd name="connsiteY20" fmla="*/ 2358824 h 2986134"/>
                <a:gd name="connsiteX21" fmla="*/ 413 w 1953285"/>
                <a:gd name="connsiteY21" fmla="*/ 1730652 h 2986134"/>
                <a:gd name="connsiteX22" fmla="*/ 105908 w 1953285"/>
                <a:gd name="connsiteY22" fmla="*/ 904785 h 2986134"/>
                <a:gd name="connsiteX23" fmla="*/ 278379 w 1953285"/>
                <a:gd name="connsiteY23" fmla="*/ 433148 h 2986134"/>
                <a:gd name="connsiteX24" fmla="*/ 443886 w 1953285"/>
                <a:gd name="connsiteY24" fmla="*/ 172515 h 2986134"/>
                <a:gd name="connsiteX25" fmla="*/ 612737 w 1953285"/>
                <a:gd name="connsiteY25" fmla="*/ 0 h 2986134"/>
                <a:gd name="connsiteX26" fmla="*/ 731959 w 1953285"/>
                <a:gd name="connsiteY26" fmla="*/ 332056 h 2986134"/>
                <a:gd name="connsiteX27" fmla="*/ 724845 w 1953285"/>
                <a:gd name="connsiteY27" fmla="*/ 678085 h 2986134"/>
                <a:gd name="connsiteX28" fmla="*/ 547743 w 1953285"/>
                <a:gd name="connsiteY28" fmla="*/ 1005788 h 2986134"/>
                <a:gd name="connsiteX29" fmla="*/ 550217 w 1953285"/>
                <a:gd name="connsiteY29" fmla="*/ 1049853 h 2986134"/>
                <a:gd name="connsiteX30" fmla="*/ 968955 w 1953285"/>
                <a:gd name="connsiteY30" fmla="*/ 813397 h 2986134"/>
                <a:gd name="connsiteX31" fmla="*/ 1461349 w 1953285"/>
                <a:gd name="connsiteY31" fmla="*/ 701311 h 2986134"/>
                <a:gd name="connsiteX32" fmla="*/ 1473951 w 1953285"/>
                <a:gd name="connsiteY32" fmla="*/ 708401 h 2986134"/>
                <a:gd name="connsiteX0" fmla="*/ 1473856 w 1953190"/>
                <a:gd name="connsiteY0" fmla="*/ 708401 h 2991508"/>
                <a:gd name="connsiteX1" fmla="*/ 1411263 w 1953190"/>
                <a:gd name="connsiteY1" fmla="*/ 919813 h 2991508"/>
                <a:gd name="connsiteX2" fmla="*/ 1190060 w 1953190"/>
                <a:gd name="connsiteY2" fmla="*/ 1213129 h 2991508"/>
                <a:gd name="connsiteX3" fmla="*/ 909179 w 1953190"/>
                <a:gd name="connsiteY3" fmla="*/ 1450576 h 2991508"/>
                <a:gd name="connsiteX4" fmla="*/ 566918 w 1953190"/>
                <a:gd name="connsiteY4" fmla="*/ 1632245 h 2991508"/>
                <a:gd name="connsiteX5" fmla="*/ 737266 w 1953190"/>
                <a:gd name="connsiteY5" fmla="*/ 1653421 h 2991508"/>
                <a:gd name="connsiteX6" fmla="*/ 1274880 w 1953190"/>
                <a:gd name="connsiteY6" fmla="*/ 1655250 h 2991508"/>
                <a:gd name="connsiteX7" fmla="*/ 1674972 w 1953190"/>
                <a:gd name="connsiteY7" fmla="*/ 1749816 h 2991508"/>
                <a:gd name="connsiteX8" fmla="*/ 1932261 w 1953190"/>
                <a:gd name="connsiteY8" fmla="*/ 1866208 h 2991508"/>
                <a:gd name="connsiteX9" fmla="*/ 1906135 w 1953190"/>
                <a:gd name="connsiteY9" fmla="*/ 1943962 h 2991508"/>
                <a:gd name="connsiteX10" fmla="*/ 1653148 w 1953190"/>
                <a:gd name="connsiteY10" fmla="*/ 2106263 h 2991508"/>
                <a:gd name="connsiteX11" fmla="*/ 1253056 w 1953190"/>
                <a:gd name="connsiteY11" fmla="*/ 2208104 h 2991508"/>
                <a:gd name="connsiteX12" fmla="*/ 935741 w 1953190"/>
                <a:gd name="connsiteY12" fmla="*/ 2195250 h 2991508"/>
                <a:gd name="connsiteX13" fmla="*/ 578649 w 1953190"/>
                <a:gd name="connsiteY13" fmla="*/ 2089164 h 2991508"/>
                <a:gd name="connsiteX14" fmla="*/ 321855 w 1953190"/>
                <a:gd name="connsiteY14" fmla="*/ 1949541 h 2991508"/>
                <a:gd name="connsiteX15" fmla="*/ 292128 w 1953190"/>
                <a:gd name="connsiteY15" fmla="*/ 2002232 h 2991508"/>
                <a:gd name="connsiteX16" fmla="*/ 341090 w 1953190"/>
                <a:gd name="connsiteY16" fmla="*/ 2395326 h 2991508"/>
                <a:gd name="connsiteX17" fmla="*/ 426405 w 1953190"/>
                <a:gd name="connsiteY17" fmla="*/ 2772335 h 2991508"/>
                <a:gd name="connsiteX18" fmla="*/ 465189 w 1953190"/>
                <a:gd name="connsiteY18" fmla="*/ 2891702 h 2991508"/>
                <a:gd name="connsiteX19" fmla="*/ 220668 w 1953190"/>
                <a:gd name="connsiteY19" fmla="*/ 2991507 h 2991508"/>
                <a:gd name="connsiteX20" fmla="*/ 48254 w 1953190"/>
                <a:gd name="connsiteY20" fmla="*/ 2358824 h 2991508"/>
                <a:gd name="connsiteX21" fmla="*/ 318 w 1953190"/>
                <a:gd name="connsiteY21" fmla="*/ 1730652 h 2991508"/>
                <a:gd name="connsiteX22" fmla="*/ 105813 w 1953190"/>
                <a:gd name="connsiteY22" fmla="*/ 904785 h 2991508"/>
                <a:gd name="connsiteX23" fmla="*/ 278284 w 1953190"/>
                <a:gd name="connsiteY23" fmla="*/ 433148 h 2991508"/>
                <a:gd name="connsiteX24" fmla="*/ 443791 w 1953190"/>
                <a:gd name="connsiteY24" fmla="*/ 172515 h 2991508"/>
                <a:gd name="connsiteX25" fmla="*/ 612642 w 1953190"/>
                <a:gd name="connsiteY25" fmla="*/ 0 h 2991508"/>
                <a:gd name="connsiteX26" fmla="*/ 731864 w 1953190"/>
                <a:gd name="connsiteY26" fmla="*/ 332056 h 2991508"/>
                <a:gd name="connsiteX27" fmla="*/ 724750 w 1953190"/>
                <a:gd name="connsiteY27" fmla="*/ 678085 h 2991508"/>
                <a:gd name="connsiteX28" fmla="*/ 547648 w 1953190"/>
                <a:gd name="connsiteY28" fmla="*/ 1005788 h 2991508"/>
                <a:gd name="connsiteX29" fmla="*/ 550122 w 1953190"/>
                <a:gd name="connsiteY29" fmla="*/ 1049853 h 2991508"/>
                <a:gd name="connsiteX30" fmla="*/ 968860 w 1953190"/>
                <a:gd name="connsiteY30" fmla="*/ 813397 h 2991508"/>
                <a:gd name="connsiteX31" fmla="*/ 1461254 w 1953190"/>
                <a:gd name="connsiteY31" fmla="*/ 701311 h 2991508"/>
                <a:gd name="connsiteX32" fmla="*/ 1473856 w 1953190"/>
                <a:gd name="connsiteY32" fmla="*/ 708401 h 2991508"/>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35637 w 1983014"/>
                <a:gd name="connsiteY22" fmla="*/ 904785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750 w 1983084"/>
                <a:gd name="connsiteY0" fmla="*/ 708401 h 2991507"/>
                <a:gd name="connsiteX1" fmla="*/ 1441157 w 1983084"/>
                <a:gd name="connsiteY1" fmla="*/ 919813 h 2991507"/>
                <a:gd name="connsiteX2" fmla="*/ 1219954 w 1983084"/>
                <a:gd name="connsiteY2" fmla="*/ 1213129 h 2991507"/>
                <a:gd name="connsiteX3" fmla="*/ 939073 w 1983084"/>
                <a:gd name="connsiteY3" fmla="*/ 1450576 h 2991507"/>
                <a:gd name="connsiteX4" fmla="*/ 596812 w 1983084"/>
                <a:gd name="connsiteY4" fmla="*/ 1632245 h 2991507"/>
                <a:gd name="connsiteX5" fmla="*/ 767160 w 1983084"/>
                <a:gd name="connsiteY5" fmla="*/ 1653421 h 2991507"/>
                <a:gd name="connsiteX6" fmla="*/ 1304774 w 1983084"/>
                <a:gd name="connsiteY6" fmla="*/ 1655250 h 2991507"/>
                <a:gd name="connsiteX7" fmla="*/ 1704866 w 1983084"/>
                <a:gd name="connsiteY7" fmla="*/ 1749816 h 2991507"/>
                <a:gd name="connsiteX8" fmla="*/ 1962155 w 1983084"/>
                <a:gd name="connsiteY8" fmla="*/ 1866208 h 2991507"/>
                <a:gd name="connsiteX9" fmla="*/ 1936029 w 1983084"/>
                <a:gd name="connsiteY9" fmla="*/ 1943962 h 2991507"/>
                <a:gd name="connsiteX10" fmla="*/ 1683042 w 1983084"/>
                <a:gd name="connsiteY10" fmla="*/ 2106263 h 2991507"/>
                <a:gd name="connsiteX11" fmla="*/ 1282950 w 1983084"/>
                <a:gd name="connsiteY11" fmla="*/ 2208104 h 2991507"/>
                <a:gd name="connsiteX12" fmla="*/ 965635 w 1983084"/>
                <a:gd name="connsiteY12" fmla="*/ 2195250 h 2991507"/>
                <a:gd name="connsiteX13" fmla="*/ 608543 w 1983084"/>
                <a:gd name="connsiteY13" fmla="*/ 2089164 h 2991507"/>
                <a:gd name="connsiteX14" fmla="*/ 351749 w 1983084"/>
                <a:gd name="connsiteY14" fmla="*/ 1949541 h 2991507"/>
                <a:gd name="connsiteX15" fmla="*/ 342903 w 1983084"/>
                <a:gd name="connsiteY15" fmla="*/ 1997936 h 2991507"/>
                <a:gd name="connsiteX16" fmla="*/ 396859 w 1983084"/>
                <a:gd name="connsiteY16" fmla="*/ 2349194 h 2991507"/>
                <a:gd name="connsiteX17" fmla="*/ 489005 w 1983084"/>
                <a:gd name="connsiteY17" fmla="*/ 2732957 h 2991507"/>
                <a:gd name="connsiteX18" fmla="*/ 553043 w 1983084"/>
                <a:gd name="connsiteY18" fmla="*/ 2882494 h 2991507"/>
                <a:gd name="connsiteX19" fmla="*/ 250562 w 1983084"/>
                <a:gd name="connsiteY19" fmla="*/ 2991507 h 2991507"/>
                <a:gd name="connsiteX20" fmla="*/ 63305 w 1983084"/>
                <a:gd name="connsiteY20" fmla="*/ 2363639 h 2991507"/>
                <a:gd name="connsiteX21" fmla="*/ 199 w 1983084"/>
                <a:gd name="connsiteY21" fmla="*/ 1690577 h 2991507"/>
                <a:gd name="connsiteX22" fmla="*/ 120046 w 1983084"/>
                <a:gd name="connsiteY22" fmla="*/ 908009 h 2991507"/>
                <a:gd name="connsiteX23" fmla="*/ 308178 w 1983084"/>
                <a:gd name="connsiteY23" fmla="*/ 433148 h 2991507"/>
                <a:gd name="connsiteX24" fmla="*/ 473685 w 1983084"/>
                <a:gd name="connsiteY24" fmla="*/ 172515 h 2991507"/>
                <a:gd name="connsiteX25" fmla="*/ 642536 w 1983084"/>
                <a:gd name="connsiteY25" fmla="*/ 0 h 2991507"/>
                <a:gd name="connsiteX26" fmla="*/ 761758 w 1983084"/>
                <a:gd name="connsiteY26" fmla="*/ 332056 h 2991507"/>
                <a:gd name="connsiteX27" fmla="*/ 754644 w 1983084"/>
                <a:gd name="connsiteY27" fmla="*/ 678085 h 2991507"/>
                <a:gd name="connsiteX28" fmla="*/ 577542 w 1983084"/>
                <a:gd name="connsiteY28" fmla="*/ 1005788 h 2991507"/>
                <a:gd name="connsiteX29" fmla="*/ 580016 w 1983084"/>
                <a:gd name="connsiteY29" fmla="*/ 1049853 h 2991507"/>
                <a:gd name="connsiteX30" fmla="*/ 998754 w 1983084"/>
                <a:gd name="connsiteY30" fmla="*/ 813397 h 2991507"/>
                <a:gd name="connsiteX31" fmla="*/ 1491148 w 1983084"/>
                <a:gd name="connsiteY31" fmla="*/ 701311 h 2991507"/>
                <a:gd name="connsiteX32" fmla="*/ 1503750 w 1983084"/>
                <a:gd name="connsiteY32" fmla="*/ 708401 h 2991507"/>
                <a:gd name="connsiteX0" fmla="*/ 1503751 w 1983085"/>
                <a:gd name="connsiteY0" fmla="*/ 708401 h 2991507"/>
                <a:gd name="connsiteX1" fmla="*/ 1441158 w 1983085"/>
                <a:gd name="connsiteY1" fmla="*/ 919813 h 2991507"/>
                <a:gd name="connsiteX2" fmla="*/ 1219955 w 1983085"/>
                <a:gd name="connsiteY2" fmla="*/ 1213129 h 2991507"/>
                <a:gd name="connsiteX3" fmla="*/ 939074 w 1983085"/>
                <a:gd name="connsiteY3" fmla="*/ 1450576 h 2991507"/>
                <a:gd name="connsiteX4" fmla="*/ 596813 w 1983085"/>
                <a:gd name="connsiteY4" fmla="*/ 1632245 h 2991507"/>
                <a:gd name="connsiteX5" fmla="*/ 767161 w 1983085"/>
                <a:gd name="connsiteY5" fmla="*/ 1653421 h 2991507"/>
                <a:gd name="connsiteX6" fmla="*/ 1304775 w 1983085"/>
                <a:gd name="connsiteY6" fmla="*/ 1655250 h 2991507"/>
                <a:gd name="connsiteX7" fmla="*/ 1704867 w 1983085"/>
                <a:gd name="connsiteY7" fmla="*/ 1749816 h 2991507"/>
                <a:gd name="connsiteX8" fmla="*/ 1962156 w 1983085"/>
                <a:gd name="connsiteY8" fmla="*/ 1866208 h 2991507"/>
                <a:gd name="connsiteX9" fmla="*/ 1936030 w 1983085"/>
                <a:gd name="connsiteY9" fmla="*/ 1943962 h 2991507"/>
                <a:gd name="connsiteX10" fmla="*/ 1683043 w 1983085"/>
                <a:gd name="connsiteY10" fmla="*/ 2106263 h 2991507"/>
                <a:gd name="connsiteX11" fmla="*/ 1282951 w 1983085"/>
                <a:gd name="connsiteY11" fmla="*/ 2208104 h 2991507"/>
                <a:gd name="connsiteX12" fmla="*/ 965636 w 1983085"/>
                <a:gd name="connsiteY12" fmla="*/ 2195250 h 2991507"/>
                <a:gd name="connsiteX13" fmla="*/ 608544 w 1983085"/>
                <a:gd name="connsiteY13" fmla="*/ 2089164 h 2991507"/>
                <a:gd name="connsiteX14" fmla="*/ 351750 w 1983085"/>
                <a:gd name="connsiteY14" fmla="*/ 1949541 h 2991507"/>
                <a:gd name="connsiteX15" fmla="*/ 342904 w 1983085"/>
                <a:gd name="connsiteY15" fmla="*/ 1997936 h 2991507"/>
                <a:gd name="connsiteX16" fmla="*/ 396860 w 1983085"/>
                <a:gd name="connsiteY16" fmla="*/ 2349194 h 2991507"/>
                <a:gd name="connsiteX17" fmla="*/ 509109 w 1983085"/>
                <a:gd name="connsiteY17" fmla="*/ 2762247 h 2991507"/>
                <a:gd name="connsiteX18" fmla="*/ 553044 w 1983085"/>
                <a:gd name="connsiteY18" fmla="*/ 2882494 h 2991507"/>
                <a:gd name="connsiteX19" fmla="*/ 250563 w 1983085"/>
                <a:gd name="connsiteY19" fmla="*/ 2991507 h 2991507"/>
                <a:gd name="connsiteX20" fmla="*/ 63306 w 1983085"/>
                <a:gd name="connsiteY20" fmla="*/ 2363639 h 2991507"/>
                <a:gd name="connsiteX21" fmla="*/ 200 w 1983085"/>
                <a:gd name="connsiteY21" fmla="*/ 1690577 h 2991507"/>
                <a:gd name="connsiteX22" fmla="*/ 120047 w 1983085"/>
                <a:gd name="connsiteY22" fmla="*/ 908009 h 2991507"/>
                <a:gd name="connsiteX23" fmla="*/ 308179 w 1983085"/>
                <a:gd name="connsiteY23" fmla="*/ 433148 h 2991507"/>
                <a:gd name="connsiteX24" fmla="*/ 473686 w 1983085"/>
                <a:gd name="connsiteY24" fmla="*/ 172515 h 2991507"/>
                <a:gd name="connsiteX25" fmla="*/ 642537 w 1983085"/>
                <a:gd name="connsiteY25" fmla="*/ 0 h 2991507"/>
                <a:gd name="connsiteX26" fmla="*/ 761759 w 1983085"/>
                <a:gd name="connsiteY26" fmla="*/ 332056 h 2991507"/>
                <a:gd name="connsiteX27" fmla="*/ 754645 w 1983085"/>
                <a:gd name="connsiteY27" fmla="*/ 678085 h 2991507"/>
                <a:gd name="connsiteX28" fmla="*/ 577543 w 1983085"/>
                <a:gd name="connsiteY28" fmla="*/ 1005788 h 2991507"/>
                <a:gd name="connsiteX29" fmla="*/ 580017 w 1983085"/>
                <a:gd name="connsiteY29" fmla="*/ 1049853 h 2991507"/>
                <a:gd name="connsiteX30" fmla="*/ 998755 w 1983085"/>
                <a:gd name="connsiteY30" fmla="*/ 813397 h 2991507"/>
                <a:gd name="connsiteX31" fmla="*/ 1491149 w 1983085"/>
                <a:gd name="connsiteY31" fmla="*/ 701311 h 2991507"/>
                <a:gd name="connsiteX32" fmla="*/ 1503751 w 1983085"/>
                <a:gd name="connsiteY32" fmla="*/ 708401 h 29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3">
                <a:lumMod val="20000"/>
                <a:lumOff val="8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1040291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76AFB32-8AFB-6AC8-64FF-6EB9F43C0412}"/>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5400" b="1" dirty="0">
                <a:solidFill>
                  <a:schemeClr val="bg1">
                    <a:lumMod val="95000"/>
                    <a:lumOff val="5000"/>
                  </a:schemeClr>
                </a:solidFill>
              </a:rPr>
              <a:t>Have you ever been wrongfully convicted for a misdemeanor?</a:t>
            </a:r>
          </a:p>
        </p:txBody>
      </p:sp>
    </p:spTree>
    <p:extLst>
      <p:ext uri="{BB962C8B-B14F-4D97-AF65-F5344CB8AC3E}">
        <p14:creationId xmlns:p14="http://schemas.microsoft.com/office/powerpoint/2010/main" val="1115490964"/>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C879BF-0910-EE2D-073A-FC53807E6425}"/>
              </a:ext>
            </a:extLst>
          </p:cNvPr>
          <p:cNvSpPr>
            <a:spLocks noGrp="1"/>
          </p:cNvSpPr>
          <p:nvPr>
            <p:ph type="title"/>
          </p:nvPr>
        </p:nvSpPr>
        <p:spPr>
          <a:xfrm>
            <a:off x="638881" y="457200"/>
            <a:ext cx="10909640" cy="1368614"/>
          </a:xfrm>
        </p:spPr>
        <p:txBody>
          <a:bodyPr vert="horz" lIns="91440" tIns="45720" rIns="91440" bIns="45720" rtlCol="0" anchor="ctr">
            <a:normAutofit/>
          </a:bodyPr>
          <a:lstStyle/>
          <a:p>
            <a:pPr algn="ctr"/>
            <a:r>
              <a:rPr lang="en-US" sz="4600"/>
              <a:t>Practical Aspects in Revision of Proceedings</a:t>
            </a:r>
          </a:p>
        </p:txBody>
      </p:sp>
      <p:sp>
        <p:nvSpPr>
          <p:cNvPr id="28"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EA7AEFCC-B3DB-B41B-D105-DB149F03FE87}"/>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7268420" y="2539015"/>
            <a:ext cx="4889198" cy="3605784"/>
          </a:xfrm>
          <a:prstGeom prst="rect">
            <a:avLst/>
          </a:prstGeom>
        </p:spPr>
      </p:pic>
      <p:pic>
        <p:nvPicPr>
          <p:cNvPr id="4" name="Content Placeholder 3">
            <a:extLst>
              <a:ext uri="{FF2B5EF4-FFF2-40B4-BE49-F238E27FC236}">
                <a16:creationId xmlns:a16="http://schemas.microsoft.com/office/drawing/2014/main" id="{B7758B2B-24B7-0F96-9848-DC6936C161CB}"/>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12906" r="12906"/>
          <a:stretch/>
        </p:blipFill>
        <p:spPr>
          <a:xfrm>
            <a:off x="638881" y="2539015"/>
            <a:ext cx="5614416" cy="3537957"/>
          </a:xfrm>
          <a:prstGeom prst="rect">
            <a:avLst/>
          </a:prstGeom>
        </p:spPr>
      </p:pic>
    </p:spTree>
    <p:extLst>
      <p:ext uri="{BB962C8B-B14F-4D97-AF65-F5344CB8AC3E}">
        <p14:creationId xmlns:p14="http://schemas.microsoft.com/office/powerpoint/2010/main" val="119799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C879BF-0910-EE2D-073A-FC53807E6425}"/>
              </a:ext>
            </a:extLst>
          </p:cNvPr>
          <p:cNvSpPr>
            <a:spLocks noGrp="1"/>
          </p:cNvSpPr>
          <p:nvPr>
            <p:ph type="title"/>
          </p:nvPr>
        </p:nvSpPr>
        <p:spPr>
          <a:xfrm>
            <a:off x="638881" y="457200"/>
            <a:ext cx="10909640" cy="1368614"/>
          </a:xfrm>
        </p:spPr>
        <p:txBody>
          <a:bodyPr vert="horz" lIns="91440" tIns="45720" rIns="91440" bIns="45720" rtlCol="0" anchor="ctr">
            <a:normAutofit/>
          </a:bodyPr>
          <a:lstStyle/>
          <a:p>
            <a:pPr algn="ctr"/>
            <a:r>
              <a:rPr lang="en-US" sz="4600" dirty="0"/>
              <a:t>Practical Aspects in Revision of Proceedings</a:t>
            </a:r>
          </a:p>
        </p:txBody>
      </p:sp>
      <p:sp>
        <p:nvSpPr>
          <p:cNvPr id="35"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graph of a procedure&#10;&#10;Description automatically generated">
            <a:extLst>
              <a:ext uri="{FF2B5EF4-FFF2-40B4-BE49-F238E27FC236}">
                <a16:creationId xmlns:a16="http://schemas.microsoft.com/office/drawing/2014/main" id="{B7758B2B-24B7-0F96-9848-DC6936C161C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8573" r="1531" b="-1"/>
          <a:stretch/>
        </p:blipFill>
        <p:spPr>
          <a:xfrm>
            <a:off x="73804" y="1893840"/>
            <a:ext cx="6901705" cy="4354560"/>
          </a:xfrm>
          <a:prstGeom prst="rect">
            <a:avLst/>
          </a:prstGeom>
        </p:spPr>
      </p:pic>
      <p:pic>
        <p:nvPicPr>
          <p:cNvPr id="10" name="Picture 9" descr="A screenshot of a white paper with text&#10;&#10;Description automatically generated">
            <a:extLst>
              <a:ext uri="{FF2B5EF4-FFF2-40B4-BE49-F238E27FC236}">
                <a16:creationId xmlns:a16="http://schemas.microsoft.com/office/drawing/2014/main" id="{EA7AEFCC-B3DB-B41B-D105-DB149F03FE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5341" y="1931543"/>
            <a:ext cx="6766660" cy="4409875"/>
          </a:xfrm>
          <a:prstGeom prst="rect">
            <a:avLst/>
          </a:prstGeom>
        </p:spPr>
      </p:pic>
    </p:spTree>
    <p:extLst>
      <p:ext uri="{BB962C8B-B14F-4D97-AF65-F5344CB8AC3E}">
        <p14:creationId xmlns:p14="http://schemas.microsoft.com/office/powerpoint/2010/main" val="1855727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81F5A-4D9B-6F6C-DC30-7AFB7C14FDE9}"/>
              </a:ext>
            </a:extLst>
          </p:cNvPr>
          <p:cNvSpPr>
            <a:spLocks noGrp="1"/>
          </p:cNvSpPr>
          <p:nvPr>
            <p:ph type="title"/>
          </p:nvPr>
        </p:nvSpPr>
        <p:spPr/>
        <p:txBody>
          <a:bodyPr/>
          <a:lstStyle/>
          <a:p>
            <a:pPr algn="ctr"/>
            <a:r>
              <a:rPr lang="en-US" dirty="0">
                <a:solidFill>
                  <a:srgbClr val="000000"/>
                </a:solidFill>
                <a:latin typeface="FSBrabo"/>
              </a:rPr>
              <a:t>T</a:t>
            </a:r>
            <a:r>
              <a:rPr lang="en-US" b="0" i="0" dirty="0">
                <a:solidFill>
                  <a:srgbClr val="000000"/>
                </a:solidFill>
                <a:effectLst/>
                <a:latin typeface="FSBrabo"/>
              </a:rPr>
              <a:t>ypes of Revision - Croatia: </a:t>
            </a:r>
            <a:br>
              <a:rPr lang="en-US" b="0" i="0" dirty="0">
                <a:solidFill>
                  <a:srgbClr val="000000"/>
                </a:solidFill>
                <a:effectLst/>
                <a:latin typeface="FSBrabo"/>
              </a:rPr>
            </a:br>
            <a:endParaRPr lang="en-US" dirty="0"/>
          </a:p>
        </p:txBody>
      </p:sp>
      <p:sp>
        <p:nvSpPr>
          <p:cNvPr id="3" name="Content Placeholder 2">
            <a:extLst>
              <a:ext uri="{FF2B5EF4-FFF2-40B4-BE49-F238E27FC236}">
                <a16:creationId xmlns:a16="http://schemas.microsoft.com/office/drawing/2014/main" id="{F8797E61-964F-C6E7-7C34-30A9479F9DDD}"/>
              </a:ext>
            </a:extLst>
          </p:cNvPr>
          <p:cNvSpPr>
            <a:spLocks noGrp="1"/>
          </p:cNvSpPr>
          <p:nvPr>
            <p:ph idx="1"/>
          </p:nvPr>
        </p:nvSpPr>
        <p:spPr>
          <a:xfrm>
            <a:off x="838200" y="1825625"/>
            <a:ext cx="10515600" cy="4503256"/>
          </a:xfrm>
        </p:spPr>
        <p:txBody>
          <a:bodyPr>
            <a:normAutofit/>
          </a:bodyPr>
          <a:lstStyle/>
          <a:p>
            <a:r>
              <a:rPr lang="en-US" b="0" i="0" dirty="0">
                <a:solidFill>
                  <a:srgbClr val="000000"/>
                </a:solidFill>
                <a:effectLst/>
                <a:latin typeface="FSBrabo"/>
              </a:rPr>
              <a:t>(a) improper revision</a:t>
            </a:r>
          </a:p>
          <a:p>
            <a:r>
              <a:rPr lang="en-US" b="0" i="0" dirty="0">
                <a:solidFill>
                  <a:srgbClr val="000000"/>
                </a:solidFill>
                <a:effectLst/>
                <a:latin typeface="FSBrabo"/>
              </a:rPr>
              <a:t>(b) Revision in cases where the indictment is rejected; </a:t>
            </a:r>
          </a:p>
          <a:p>
            <a:r>
              <a:rPr lang="en-US" b="0" i="0" dirty="0">
                <a:solidFill>
                  <a:srgbClr val="000000"/>
                </a:solidFill>
                <a:effectLst/>
                <a:latin typeface="FSBrabo"/>
              </a:rPr>
              <a:t>(c) revision of the completed criminal procedure before the indictment; </a:t>
            </a:r>
          </a:p>
          <a:p>
            <a:r>
              <a:rPr lang="en-US" b="0" i="0" dirty="0">
                <a:solidFill>
                  <a:srgbClr val="000000"/>
                </a:solidFill>
                <a:effectLst/>
                <a:latin typeface="FSBrabo"/>
              </a:rPr>
              <a:t>(d) Proper revision after the valid judgment; </a:t>
            </a:r>
          </a:p>
          <a:p>
            <a:r>
              <a:rPr lang="en-US" b="0" i="0" dirty="0">
                <a:solidFill>
                  <a:srgbClr val="000000"/>
                </a:solidFill>
                <a:effectLst/>
                <a:latin typeface="FSBrabo"/>
              </a:rPr>
              <a:t>(e) Revision in </a:t>
            </a:r>
            <a:r>
              <a:rPr lang="en-US" b="0" i="1" dirty="0" err="1">
                <a:solidFill>
                  <a:srgbClr val="000000"/>
                </a:solidFill>
                <a:effectLst/>
                <a:latin typeface="FSBrabo"/>
              </a:rPr>
              <a:t>malam</a:t>
            </a:r>
            <a:r>
              <a:rPr lang="en-US" b="0" i="1" dirty="0">
                <a:solidFill>
                  <a:srgbClr val="000000"/>
                </a:solidFill>
                <a:effectLst/>
                <a:latin typeface="FSBrabo"/>
              </a:rPr>
              <a:t> partem</a:t>
            </a:r>
            <a:r>
              <a:rPr lang="en-US" b="0" i="0" dirty="0">
                <a:solidFill>
                  <a:srgbClr val="000000"/>
                </a:solidFill>
                <a:effectLst/>
                <a:latin typeface="FSBrabo"/>
              </a:rPr>
              <a:t>; </a:t>
            </a:r>
          </a:p>
          <a:p>
            <a:r>
              <a:rPr lang="en-US" b="0" i="0" dirty="0">
                <a:solidFill>
                  <a:srgbClr val="000000"/>
                </a:solidFill>
                <a:effectLst/>
                <a:latin typeface="FSBrabo"/>
              </a:rPr>
              <a:t>(f) Revision in absentia</a:t>
            </a:r>
          </a:p>
          <a:p>
            <a:r>
              <a:rPr lang="en-US" b="0" i="0" dirty="0">
                <a:solidFill>
                  <a:srgbClr val="000000"/>
                </a:solidFill>
                <a:effectLst/>
                <a:latin typeface="FSBrabo"/>
              </a:rPr>
              <a:t>(g) Revision on the grounds of decisions of the Constitutional Court of Croatia and the European Court of Human Rights</a:t>
            </a:r>
            <a:endParaRPr lang="en-US" dirty="0"/>
          </a:p>
        </p:txBody>
      </p:sp>
    </p:spTree>
    <p:extLst>
      <p:ext uri="{BB962C8B-B14F-4D97-AF65-F5344CB8AC3E}">
        <p14:creationId xmlns:p14="http://schemas.microsoft.com/office/powerpoint/2010/main" val="17449570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581F5A-4D9B-6F6C-DC30-7AFB7C14FDE9}"/>
              </a:ext>
            </a:extLst>
          </p:cNvPr>
          <p:cNvSpPr>
            <a:spLocks noGrp="1"/>
          </p:cNvSpPr>
          <p:nvPr>
            <p:ph type="title"/>
          </p:nvPr>
        </p:nvSpPr>
        <p:spPr>
          <a:xfrm>
            <a:off x="8643193" y="489507"/>
            <a:ext cx="3091607" cy="1655483"/>
          </a:xfrm>
        </p:spPr>
        <p:txBody>
          <a:bodyPr anchor="b">
            <a:normAutofit fontScale="90000"/>
          </a:bodyPr>
          <a:lstStyle/>
          <a:p>
            <a:pPr algn="ctr"/>
            <a:r>
              <a:rPr lang="en-US" sz="2500" b="1" dirty="0">
                <a:latin typeface="FSBrabo"/>
              </a:rPr>
              <a:t>Revision Commissions – something to think about</a:t>
            </a:r>
            <a:r>
              <a:rPr lang="en-US" sz="2500" b="1" i="0" dirty="0">
                <a:effectLst/>
                <a:latin typeface="FSBrabo"/>
              </a:rPr>
              <a:t>: </a:t>
            </a:r>
            <a:br>
              <a:rPr lang="en-US" sz="2500" b="0" i="0" dirty="0">
                <a:effectLst/>
                <a:latin typeface="FSBrabo"/>
              </a:rPr>
            </a:br>
            <a:endParaRPr lang="en-US" sz="2500" dirty="0"/>
          </a:p>
        </p:txBody>
      </p:sp>
      <p:pic>
        <p:nvPicPr>
          <p:cNvPr id="6" name="Picture 4" descr="One orange paper boat leading a group of white paper boats">
            <a:extLst>
              <a:ext uri="{FF2B5EF4-FFF2-40B4-BE49-F238E27FC236}">
                <a16:creationId xmlns:a16="http://schemas.microsoft.com/office/drawing/2014/main" id="{496E4DBF-3205-7DE6-2063-1FA0AB147FF4}"/>
              </a:ext>
            </a:extLst>
          </p:cNvPr>
          <p:cNvPicPr>
            <a:picLocks noChangeAspect="1"/>
          </p:cNvPicPr>
          <p:nvPr/>
        </p:nvPicPr>
        <p:blipFill rotWithShape="1">
          <a:blip r:embed="rId2"/>
          <a:srcRect r="15469" b="-1"/>
          <a:stretch/>
        </p:blipFill>
        <p:spPr>
          <a:xfrm>
            <a:off x="20" y="431"/>
            <a:ext cx="8115280" cy="6408311"/>
          </a:xfrm>
          <a:prstGeom prst="rect">
            <a:avLst/>
          </a:prstGeom>
        </p:spPr>
      </p:pic>
      <p:sp>
        <p:nvSpPr>
          <p:cNvPr id="3" name="Content Placeholder 2">
            <a:extLst>
              <a:ext uri="{FF2B5EF4-FFF2-40B4-BE49-F238E27FC236}">
                <a16:creationId xmlns:a16="http://schemas.microsoft.com/office/drawing/2014/main" id="{F8797E61-964F-C6E7-7C34-30A9479F9DDD}"/>
              </a:ext>
            </a:extLst>
          </p:cNvPr>
          <p:cNvSpPr>
            <a:spLocks noGrp="1"/>
          </p:cNvSpPr>
          <p:nvPr>
            <p:ph idx="1"/>
          </p:nvPr>
        </p:nvSpPr>
        <p:spPr>
          <a:xfrm>
            <a:off x="8198779" y="2418408"/>
            <a:ext cx="3883630" cy="3540265"/>
          </a:xfrm>
        </p:spPr>
        <p:txBody>
          <a:bodyPr>
            <a:normAutofit/>
          </a:bodyPr>
          <a:lstStyle/>
          <a:p>
            <a:r>
              <a:rPr lang="en-US" sz="2400" b="0" i="0" dirty="0">
                <a:effectLst/>
                <a:latin typeface="FSBrabo"/>
              </a:rPr>
              <a:t>Dutch CEAS Commission</a:t>
            </a:r>
          </a:p>
          <a:p>
            <a:r>
              <a:rPr lang="en-US" sz="2400" dirty="0">
                <a:latin typeface="FSBrabo"/>
              </a:rPr>
              <a:t>French Judicial Commission model</a:t>
            </a:r>
          </a:p>
          <a:p>
            <a:r>
              <a:rPr lang="en-US" sz="2400" dirty="0">
                <a:latin typeface="FSBrabo"/>
              </a:rPr>
              <a:t>Belgian commission model </a:t>
            </a:r>
            <a:endParaRPr lang="en-US" sz="2400" dirty="0"/>
          </a:p>
        </p:txBody>
      </p:sp>
      <p:sp>
        <p:nvSpPr>
          <p:cNvPr id="11" name="Rectangle 10">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757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18">
            <a:extLst>
              <a:ext uri="{FF2B5EF4-FFF2-40B4-BE49-F238E27FC236}">
                <a16:creationId xmlns:a16="http://schemas.microsoft.com/office/drawing/2014/main" id="{593B4D24-F4A8-4141-A20A-E0575D1996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Content Placeholder 4" descr="A gavel and a sign on a table&#10;&#10;Description automatically generated">
            <a:extLst>
              <a:ext uri="{FF2B5EF4-FFF2-40B4-BE49-F238E27FC236}">
                <a16:creationId xmlns:a16="http://schemas.microsoft.com/office/drawing/2014/main" id="{161C5E1F-6802-D046-F20B-393263C4D7EE}"/>
              </a:ext>
            </a:extLst>
          </p:cNvPr>
          <p:cNvPicPr>
            <a:picLocks noChangeAspect="1"/>
          </p:cNvPicPr>
          <p:nvPr/>
        </p:nvPicPr>
        <p:blipFill rotWithShape="1">
          <a:blip r:embed="rId2">
            <a:extLst>
              <a:ext uri="{28A0092B-C50C-407E-A947-70E740481C1C}">
                <a14:useLocalDpi xmlns:a14="http://schemas.microsoft.com/office/drawing/2010/main" val="0"/>
              </a:ext>
            </a:extLst>
          </a:blip>
          <a:srcRect t="7855" r="-1" b="7854"/>
          <a:stretch/>
        </p:blipFill>
        <p:spPr>
          <a:xfrm>
            <a:off x="22383" y="-282529"/>
            <a:ext cx="12188952" cy="6857990"/>
          </a:xfrm>
          <a:prstGeom prst="rect">
            <a:avLst/>
          </a:prstGeom>
        </p:spPr>
      </p:pic>
      <p:sp>
        <p:nvSpPr>
          <p:cNvPr id="28" name="Freeform: Shape 20">
            <a:extLst>
              <a:ext uri="{FF2B5EF4-FFF2-40B4-BE49-F238E27FC236}">
                <a16:creationId xmlns:a16="http://schemas.microsoft.com/office/drawing/2014/main" id="{F0AA5FD3-177A-4313-B5D0-2DF4B34430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082696" y="-3082698"/>
            <a:ext cx="6026299" cy="12191695"/>
          </a:xfrm>
          <a:custGeom>
            <a:avLst/>
            <a:gdLst>
              <a:gd name="connsiteX0" fmla="*/ 0 w 6026299"/>
              <a:gd name="connsiteY0" fmla="*/ 12190169 h 12191695"/>
              <a:gd name="connsiteX1" fmla="*/ 0 w 6026299"/>
              <a:gd name="connsiteY1" fmla="*/ 1217 h 12191695"/>
              <a:gd name="connsiteX2" fmla="*/ 169958 w 6026299"/>
              <a:gd name="connsiteY2" fmla="*/ 1217 h 12191695"/>
              <a:gd name="connsiteX3" fmla="*/ 169958 w 6026299"/>
              <a:gd name="connsiteY3" fmla="*/ 0 h 12191695"/>
              <a:gd name="connsiteX4" fmla="*/ 413807 w 6026299"/>
              <a:gd name="connsiteY4" fmla="*/ 0 h 12191695"/>
              <a:gd name="connsiteX5" fmla="*/ 675079 w 6026299"/>
              <a:gd name="connsiteY5" fmla="*/ 0 h 12191695"/>
              <a:gd name="connsiteX6" fmla="*/ 893165 w 6026299"/>
              <a:gd name="connsiteY6" fmla="*/ 0 h 12191695"/>
              <a:gd name="connsiteX7" fmla="*/ 925786 w 6026299"/>
              <a:gd name="connsiteY7" fmla="*/ 0 h 12191695"/>
              <a:gd name="connsiteX8" fmla="*/ 1581826 w 6026299"/>
              <a:gd name="connsiteY8" fmla="*/ 0 h 12191695"/>
              <a:gd name="connsiteX9" fmla="*/ 1590992 w 6026299"/>
              <a:gd name="connsiteY9" fmla="*/ 0 h 12191695"/>
              <a:gd name="connsiteX10" fmla="*/ 1685164 w 6026299"/>
              <a:gd name="connsiteY10" fmla="*/ 0 h 12191695"/>
              <a:gd name="connsiteX11" fmla="*/ 2806109 w 6026299"/>
              <a:gd name="connsiteY11" fmla="*/ 0 h 12191695"/>
              <a:gd name="connsiteX12" fmla="*/ 4807848 w 6026299"/>
              <a:gd name="connsiteY12" fmla="*/ 0 h 12191695"/>
              <a:gd name="connsiteX13" fmla="*/ 4824457 w 6026299"/>
              <a:gd name="connsiteY13" fmla="*/ 26661 h 12191695"/>
              <a:gd name="connsiteX14" fmla="*/ 6026299 w 6026299"/>
              <a:gd name="connsiteY14" fmla="*/ 6438338 h 12191695"/>
              <a:gd name="connsiteX15" fmla="*/ 4619169 w 6026299"/>
              <a:gd name="connsiteY15" fmla="*/ 11332719 h 12191695"/>
              <a:gd name="connsiteX16" fmla="*/ 4231307 w 6026299"/>
              <a:gd name="connsiteY16" fmla="*/ 12054097 h 12191695"/>
              <a:gd name="connsiteX17" fmla="*/ 4147408 w 6026299"/>
              <a:gd name="connsiteY17" fmla="*/ 12191695 h 12191695"/>
              <a:gd name="connsiteX18" fmla="*/ 2806109 w 6026299"/>
              <a:gd name="connsiteY18" fmla="*/ 12191695 h 12191695"/>
              <a:gd name="connsiteX19" fmla="*/ 1590992 w 6026299"/>
              <a:gd name="connsiteY19" fmla="*/ 12191695 h 12191695"/>
              <a:gd name="connsiteX20" fmla="*/ 1581826 w 6026299"/>
              <a:gd name="connsiteY20" fmla="*/ 12191695 h 12191695"/>
              <a:gd name="connsiteX21" fmla="*/ 1453643 w 6026299"/>
              <a:gd name="connsiteY21" fmla="*/ 12191695 h 12191695"/>
              <a:gd name="connsiteX22" fmla="*/ 925786 w 6026299"/>
              <a:gd name="connsiteY22" fmla="*/ 12191695 h 12191695"/>
              <a:gd name="connsiteX23" fmla="*/ 893165 w 6026299"/>
              <a:gd name="connsiteY23" fmla="*/ 12191695 h 12191695"/>
              <a:gd name="connsiteX24" fmla="*/ 675079 w 6026299"/>
              <a:gd name="connsiteY24" fmla="*/ 12191695 h 12191695"/>
              <a:gd name="connsiteX25" fmla="*/ 413807 w 6026299"/>
              <a:gd name="connsiteY25" fmla="*/ 12191695 h 12191695"/>
              <a:gd name="connsiteX26" fmla="*/ 169958 w 6026299"/>
              <a:gd name="connsiteY26" fmla="*/ 12191695 h 12191695"/>
              <a:gd name="connsiteX27" fmla="*/ 169958 w 6026299"/>
              <a:gd name="connsiteY27" fmla="*/ 12190169 h 1219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026299" h="12191695">
                <a:moveTo>
                  <a:pt x="0" y="12190169"/>
                </a:moveTo>
                <a:lnTo>
                  <a:pt x="0" y="1217"/>
                </a:lnTo>
                <a:lnTo>
                  <a:pt x="169958" y="1217"/>
                </a:lnTo>
                <a:lnTo>
                  <a:pt x="169958" y="0"/>
                </a:lnTo>
                <a:lnTo>
                  <a:pt x="413807" y="0"/>
                </a:lnTo>
                <a:lnTo>
                  <a:pt x="675079" y="0"/>
                </a:lnTo>
                <a:lnTo>
                  <a:pt x="893165" y="0"/>
                </a:lnTo>
                <a:lnTo>
                  <a:pt x="925786" y="0"/>
                </a:lnTo>
                <a:lnTo>
                  <a:pt x="1581826" y="0"/>
                </a:lnTo>
                <a:lnTo>
                  <a:pt x="1590992" y="0"/>
                </a:lnTo>
                <a:lnTo>
                  <a:pt x="1685164" y="0"/>
                </a:lnTo>
                <a:lnTo>
                  <a:pt x="2806109" y="0"/>
                </a:lnTo>
                <a:lnTo>
                  <a:pt x="4807848" y="0"/>
                </a:lnTo>
                <a:lnTo>
                  <a:pt x="4824457" y="26661"/>
                </a:lnTo>
                <a:cubicBezTo>
                  <a:pt x="5595579" y="1341551"/>
                  <a:pt x="6026299" y="3721137"/>
                  <a:pt x="6026299" y="6438338"/>
                </a:cubicBezTo>
                <a:cubicBezTo>
                  <a:pt x="6026299" y="8833790"/>
                  <a:pt x="5329078" y="9960353"/>
                  <a:pt x="4619169" y="11332719"/>
                </a:cubicBezTo>
                <a:cubicBezTo>
                  <a:pt x="4489892" y="11582638"/>
                  <a:pt x="4361797" y="11827452"/>
                  <a:pt x="4231307" y="12054097"/>
                </a:cubicBezTo>
                <a:lnTo>
                  <a:pt x="4147408" y="12191695"/>
                </a:lnTo>
                <a:lnTo>
                  <a:pt x="2806109" y="12191695"/>
                </a:lnTo>
                <a:lnTo>
                  <a:pt x="1590992" y="12191695"/>
                </a:lnTo>
                <a:lnTo>
                  <a:pt x="1581826" y="12191695"/>
                </a:lnTo>
                <a:lnTo>
                  <a:pt x="1453643" y="12191695"/>
                </a:lnTo>
                <a:lnTo>
                  <a:pt x="925786" y="12191695"/>
                </a:lnTo>
                <a:lnTo>
                  <a:pt x="893165" y="12191695"/>
                </a:lnTo>
                <a:lnTo>
                  <a:pt x="675079" y="12191695"/>
                </a:lnTo>
                <a:lnTo>
                  <a:pt x="413807" y="12191695"/>
                </a:lnTo>
                <a:lnTo>
                  <a:pt x="169958" y="12191695"/>
                </a:lnTo>
                <a:lnTo>
                  <a:pt x="169958" y="12190169"/>
                </a:ln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2">
            <a:extLst>
              <a:ext uri="{FF2B5EF4-FFF2-40B4-BE49-F238E27FC236}">
                <a16:creationId xmlns:a16="http://schemas.microsoft.com/office/drawing/2014/main" id="{55A741C2-AB82-4BF5-9324-5D0B56A3D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167675" y="-3167677"/>
            <a:ext cx="5856341" cy="12191695"/>
          </a:xfrm>
          <a:custGeom>
            <a:avLst/>
            <a:gdLst>
              <a:gd name="connsiteX0" fmla="*/ 0 w 5856341"/>
              <a:gd name="connsiteY0" fmla="*/ 12191695 h 12191695"/>
              <a:gd name="connsiteX1" fmla="*/ 0 w 5856341"/>
              <a:gd name="connsiteY1" fmla="*/ 0 h 12191695"/>
              <a:gd name="connsiteX2" fmla="*/ 243849 w 5856341"/>
              <a:gd name="connsiteY2" fmla="*/ 0 h 12191695"/>
              <a:gd name="connsiteX3" fmla="*/ 505121 w 5856341"/>
              <a:gd name="connsiteY3" fmla="*/ 0 h 12191695"/>
              <a:gd name="connsiteX4" fmla="*/ 723207 w 5856341"/>
              <a:gd name="connsiteY4" fmla="*/ 0 h 12191695"/>
              <a:gd name="connsiteX5" fmla="*/ 755828 w 5856341"/>
              <a:gd name="connsiteY5" fmla="*/ 0 h 12191695"/>
              <a:gd name="connsiteX6" fmla="*/ 1411868 w 5856341"/>
              <a:gd name="connsiteY6" fmla="*/ 0 h 12191695"/>
              <a:gd name="connsiteX7" fmla="*/ 1421034 w 5856341"/>
              <a:gd name="connsiteY7" fmla="*/ 0 h 12191695"/>
              <a:gd name="connsiteX8" fmla="*/ 1515206 w 5856341"/>
              <a:gd name="connsiteY8" fmla="*/ 0 h 12191695"/>
              <a:gd name="connsiteX9" fmla="*/ 2636151 w 5856341"/>
              <a:gd name="connsiteY9" fmla="*/ 0 h 12191695"/>
              <a:gd name="connsiteX10" fmla="*/ 4637890 w 5856341"/>
              <a:gd name="connsiteY10" fmla="*/ 0 h 12191695"/>
              <a:gd name="connsiteX11" fmla="*/ 4654499 w 5856341"/>
              <a:gd name="connsiteY11" fmla="*/ 26661 h 12191695"/>
              <a:gd name="connsiteX12" fmla="*/ 5856341 w 5856341"/>
              <a:gd name="connsiteY12" fmla="*/ 6438338 h 12191695"/>
              <a:gd name="connsiteX13" fmla="*/ 4449211 w 5856341"/>
              <a:gd name="connsiteY13" fmla="*/ 11332719 h 12191695"/>
              <a:gd name="connsiteX14" fmla="*/ 4061349 w 5856341"/>
              <a:gd name="connsiteY14" fmla="*/ 12054097 h 12191695"/>
              <a:gd name="connsiteX15" fmla="*/ 3977450 w 5856341"/>
              <a:gd name="connsiteY15" fmla="*/ 12191695 h 12191695"/>
              <a:gd name="connsiteX16" fmla="*/ 2636151 w 5856341"/>
              <a:gd name="connsiteY16" fmla="*/ 12191695 h 12191695"/>
              <a:gd name="connsiteX17" fmla="*/ 1421034 w 5856341"/>
              <a:gd name="connsiteY17" fmla="*/ 12191695 h 12191695"/>
              <a:gd name="connsiteX18" fmla="*/ 1411868 w 5856341"/>
              <a:gd name="connsiteY18" fmla="*/ 12191695 h 12191695"/>
              <a:gd name="connsiteX19" fmla="*/ 1283685 w 5856341"/>
              <a:gd name="connsiteY19" fmla="*/ 12191695 h 12191695"/>
              <a:gd name="connsiteX20" fmla="*/ 755828 w 5856341"/>
              <a:gd name="connsiteY20" fmla="*/ 12191695 h 12191695"/>
              <a:gd name="connsiteX21" fmla="*/ 723207 w 5856341"/>
              <a:gd name="connsiteY21" fmla="*/ 12191695 h 12191695"/>
              <a:gd name="connsiteX22" fmla="*/ 505121 w 5856341"/>
              <a:gd name="connsiteY22" fmla="*/ 12191695 h 12191695"/>
              <a:gd name="connsiteX23" fmla="*/ 243849 w 5856341"/>
              <a:gd name="connsiteY23" fmla="*/ 12191695 h 1219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56341" h="12191695">
                <a:moveTo>
                  <a:pt x="0" y="12191695"/>
                </a:moveTo>
                <a:lnTo>
                  <a:pt x="0" y="0"/>
                </a:lnTo>
                <a:lnTo>
                  <a:pt x="243849" y="0"/>
                </a:lnTo>
                <a:lnTo>
                  <a:pt x="505121" y="0"/>
                </a:lnTo>
                <a:lnTo>
                  <a:pt x="723207" y="0"/>
                </a:lnTo>
                <a:lnTo>
                  <a:pt x="755828" y="0"/>
                </a:lnTo>
                <a:lnTo>
                  <a:pt x="1411868" y="0"/>
                </a:lnTo>
                <a:lnTo>
                  <a:pt x="1421034" y="0"/>
                </a:lnTo>
                <a:lnTo>
                  <a:pt x="1515206" y="0"/>
                </a:lnTo>
                <a:lnTo>
                  <a:pt x="2636151" y="0"/>
                </a:lnTo>
                <a:lnTo>
                  <a:pt x="4637890" y="0"/>
                </a:lnTo>
                <a:lnTo>
                  <a:pt x="4654499" y="26661"/>
                </a:lnTo>
                <a:cubicBezTo>
                  <a:pt x="5425621" y="1341551"/>
                  <a:pt x="5856341" y="3721137"/>
                  <a:pt x="5856341" y="6438338"/>
                </a:cubicBezTo>
                <a:cubicBezTo>
                  <a:pt x="5856341" y="8833790"/>
                  <a:pt x="5159120" y="9960353"/>
                  <a:pt x="4449211" y="11332719"/>
                </a:cubicBezTo>
                <a:cubicBezTo>
                  <a:pt x="4319934" y="11582638"/>
                  <a:pt x="4191839" y="11827452"/>
                  <a:pt x="4061349" y="12054097"/>
                </a:cubicBezTo>
                <a:lnTo>
                  <a:pt x="3977450" y="12191695"/>
                </a:lnTo>
                <a:lnTo>
                  <a:pt x="2636151" y="12191695"/>
                </a:lnTo>
                <a:lnTo>
                  <a:pt x="1421034" y="12191695"/>
                </a:lnTo>
                <a:lnTo>
                  <a:pt x="1411868" y="12191695"/>
                </a:lnTo>
                <a:lnTo>
                  <a:pt x="1283685" y="12191695"/>
                </a:lnTo>
                <a:lnTo>
                  <a:pt x="755828" y="12191695"/>
                </a:lnTo>
                <a:lnTo>
                  <a:pt x="723207" y="12191695"/>
                </a:lnTo>
                <a:lnTo>
                  <a:pt x="505121" y="12191695"/>
                </a:lnTo>
                <a:lnTo>
                  <a:pt x="243849" y="12191695"/>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4581F5A-4D9B-6F6C-DC30-7AFB7C14FDE9}"/>
              </a:ext>
            </a:extLst>
          </p:cNvPr>
          <p:cNvSpPr>
            <a:spLocks noGrp="1"/>
          </p:cNvSpPr>
          <p:nvPr>
            <p:ph type="title"/>
          </p:nvPr>
        </p:nvSpPr>
        <p:spPr>
          <a:xfrm>
            <a:off x="1920876" y="282539"/>
            <a:ext cx="8391967" cy="698464"/>
          </a:xfrm>
        </p:spPr>
        <p:txBody>
          <a:bodyPr anchor="b">
            <a:normAutofit/>
          </a:bodyPr>
          <a:lstStyle/>
          <a:p>
            <a:r>
              <a:rPr lang="en-US" sz="3600" dirty="0">
                <a:latin typeface="Aptos Black" panose="020F0502020204030204" pitchFamily="34" charset="0"/>
              </a:rPr>
              <a:t>Rights of the Wrongfully convicted</a:t>
            </a:r>
          </a:p>
        </p:txBody>
      </p:sp>
      <p:sp>
        <p:nvSpPr>
          <p:cNvPr id="30" name="Freeform: Shape 24">
            <a:extLst>
              <a:ext uri="{FF2B5EF4-FFF2-40B4-BE49-F238E27FC236}">
                <a16:creationId xmlns:a16="http://schemas.microsoft.com/office/drawing/2014/main" id="{DCD46807-BF17-4E5D-90A8-A062604C00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146277" y="-874927"/>
            <a:ext cx="1899138" cy="12191695"/>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9" name="Content Placeholder 8">
            <a:extLst>
              <a:ext uri="{FF2B5EF4-FFF2-40B4-BE49-F238E27FC236}">
                <a16:creationId xmlns:a16="http://schemas.microsoft.com/office/drawing/2014/main" id="{2022A3FE-B54C-D054-78E6-A9BFCDCB209C}"/>
              </a:ext>
            </a:extLst>
          </p:cNvPr>
          <p:cNvSpPr>
            <a:spLocks noGrp="1"/>
          </p:cNvSpPr>
          <p:nvPr>
            <p:ph idx="1"/>
          </p:nvPr>
        </p:nvSpPr>
        <p:spPr>
          <a:xfrm>
            <a:off x="719191" y="1263532"/>
            <a:ext cx="11450426" cy="4468365"/>
          </a:xfrm>
        </p:spPr>
        <p:txBody>
          <a:bodyPr>
            <a:normAutofit/>
          </a:bodyPr>
          <a:lstStyle/>
          <a:p>
            <a:pPr marL="0" indent="0" algn="just">
              <a:buNone/>
            </a:pPr>
            <a:endParaRPr lang="en-US" sz="2000" b="1" dirty="0">
              <a:latin typeface="Aharoni" panose="02010803020104030203" pitchFamily="2" charset="-79"/>
              <a:cs typeface="Aharoni" panose="02010803020104030203" pitchFamily="2" charset="-79"/>
            </a:endParaRPr>
          </a:p>
          <a:p>
            <a:pPr marL="0" indent="0" algn="just">
              <a:buNone/>
            </a:pPr>
            <a:r>
              <a:rPr lang="en-US" sz="2000" b="1" dirty="0">
                <a:latin typeface="Aharoni" panose="02010803020104030203" pitchFamily="2" charset="-79"/>
                <a:cs typeface="Aharoni" panose="02010803020104030203" pitchFamily="2" charset="-79"/>
              </a:rPr>
              <a:t>| Legal Rights Cluster   | Compensation and Support Cluster | Reintegration and Support Cluster |</a:t>
            </a:r>
          </a:p>
          <a:p>
            <a:pPr marL="0" indent="0" algn="just">
              <a:buNone/>
            </a:pPr>
            <a:r>
              <a:rPr lang="en-US" sz="2000" b="1" dirty="0">
                <a:latin typeface="Aharoni" panose="02010803020104030203" pitchFamily="2" charset="-79"/>
                <a:cs typeface="Aharoni" panose="02010803020104030203" pitchFamily="2" charset="-79"/>
              </a:rPr>
              <a:t>|-----------------------------|---------------------------------|----------------------------------|</a:t>
            </a:r>
          </a:p>
          <a:p>
            <a:pPr marL="0" indent="0" algn="just">
              <a:buNone/>
            </a:pPr>
            <a:r>
              <a:rPr lang="en-US" sz="2000" b="1" dirty="0">
                <a:latin typeface="Aharoni" panose="02010803020104030203" pitchFamily="2" charset="-79"/>
                <a:cs typeface="Aharoni" panose="02010803020104030203" pitchFamily="2" charset="-79"/>
              </a:rPr>
              <a:t>| </a:t>
            </a:r>
            <a:r>
              <a:rPr lang="en-US" sz="2000" b="1" dirty="0">
                <a:solidFill>
                  <a:srgbClr val="FF0000"/>
                </a:solidFill>
                <a:latin typeface="Aharoni" panose="02010803020104030203" pitchFamily="2" charset="-79"/>
                <a:cs typeface="Aharoni" panose="02010803020104030203" pitchFamily="2" charset="-79"/>
              </a:rPr>
              <a:t>- Right to a Fair Trial     | - </a:t>
            </a:r>
            <a:r>
              <a:rPr lang="en-US" sz="2000" b="1" dirty="0">
                <a:solidFill>
                  <a:schemeClr val="accent2"/>
                </a:solidFill>
                <a:latin typeface="Aharoni" panose="02010803020104030203" pitchFamily="2" charset="-79"/>
                <a:cs typeface="Aharoni" panose="02010803020104030203" pitchFamily="2" charset="-79"/>
              </a:rPr>
              <a:t>Right to a Speedy Resolution   </a:t>
            </a:r>
            <a:r>
              <a:rPr lang="en-US" sz="2000" b="1" dirty="0">
                <a:solidFill>
                  <a:srgbClr val="FF0000"/>
                </a:solidFill>
                <a:latin typeface="Aharoni" panose="02010803020104030203" pitchFamily="2" charset="-79"/>
                <a:cs typeface="Aharoni" panose="02010803020104030203" pitchFamily="2" charset="-79"/>
              </a:rPr>
              <a:t>| - </a:t>
            </a:r>
            <a:r>
              <a:rPr lang="en-US" sz="2000" b="1" dirty="0">
                <a:solidFill>
                  <a:schemeClr val="accent1"/>
                </a:solidFill>
                <a:latin typeface="Aharoni" panose="02010803020104030203" pitchFamily="2" charset="-79"/>
                <a:cs typeface="Aharoni" panose="02010803020104030203" pitchFamily="2" charset="-79"/>
              </a:rPr>
              <a:t>Right to Reintegration         </a:t>
            </a:r>
            <a:r>
              <a:rPr lang="en-US" sz="2000" b="1" dirty="0">
                <a:solidFill>
                  <a:srgbClr val="FF0000"/>
                </a:solidFill>
                <a:latin typeface="Aharoni" panose="02010803020104030203" pitchFamily="2" charset="-79"/>
                <a:cs typeface="Aharoni" panose="02010803020104030203" pitchFamily="2" charset="-79"/>
              </a:rPr>
              <a:t>|</a:t>
            </a:r>
          </a:p>
          <a:p>
            <a:pPr marL="0" indent="0" algn="just">
              <a:buNone/>
            </a:pPr>
            <a:r>
              <a:rPr lang="en-US" sz="2000" b="1" dirty="0">
                <a:solidFill>
                  <a:srgbClr val="FF0000"/>
                </a:solidFill>
                <a:latin typeface="Aharoni" panose="02010803020104030203" pitchFamily="2" charset="-79"/>
                <a:cs typeface="Aharoni" panose="02010803020104030203" pitchFamily="2" charset="-79"/>
              </a:rPr>
              <a:t>| - Right to Appeal           | - </a:t>
            </a:r>
            <a:r>
              <a:rPr lang="en-US" sz="2000" b="1" dirty="0">
                <a:solidFill>
                  <a:schemeClr val="accent2"/>
                </a:solidFill>
                <a:latin typeface="Aharoni" panose="02010803020104030203" pitchFamily="2" charset="-79"/>
                <a:cs typeface="Aharoni" panose="02010803020104030203" pitchFamily="2" charset="-79"/>
              </a:rPr>
              <a:t>Right to Non-Retaliation       </a:t>
            </a:r>
            <a:r>
              <a:rPr lang="en-US" sz="2000" b="1" dirty="0">
                <a:solidFill>
                  <a:srgbClr val="FF0000"/>
                </a:solidFill>
                <a:latin typeface="Aharoni" panose="02010803020104030203" pitchFamily="2" charset="-79"/>
                <a:cs typeface="Aharoni" panose="02010803020104030203" pitchFamily="2" charset="-79"/>
              </a:rPr>
              <a:t>|                                  |</a:t>
            </a:r>
          </a:p>
          <a:p>
            <a:pPr marL="0" indent="0" algn="just">
              <a:buNone/>
            </a:pPr>
            <a:r>
              <a:rPr lang="en-US" sz="2000" b="1" dirty="0">
                <a:solidFill>
                  <a:srgbClr val="FF0000"/>
                </a:solidFill>
                <a:latin typeface="Aharoni" panose="02010803020104030203" pitchFamily="2" charset="-79"/>
                <a:cs typeface="Aharoni" panose="02010803020104030203" pitchFamily="2" charset="-79"/>
              </a:rPr>
              <a:t>| - Right to Post-Conviction  | - </a:t>
            </a:r>
            <a:r>
              <a:rPr lang="en-US" sz="2000" b="1" dirty="0">
                <a:solidFill>
                  <a:schemeClr val="accent2"/>
                </a:solidFill>
                <a:latin typeface="Aharoni" panose="02010803020104030203" pitchFamily="2" charset="-79"/>
                <a:cs typeface="Aharoni" panose="02010803020104030203" pitchFamily="2" charset="-79"/>
              </a:rPr>
              <a:t>Right to Public Awareness      </a:t>
            </a:r>
            <a:r>
              <a:rPr lang="en-US" sz="2000" b="1" dirty="0">
                <a:solidFill>
                  <a:srgbClr val="FF0000"/>
                </a:solidFill>
                <a:latin typeface="Aharoni" panose="02010803020104030203" pitchFamily="2" charset="-79"/>
                <a:cs typeface="Aharoni" panose="02010803020104030203" pitchFamily="2" charset="-79"/>
              </a:rPr>
              <a:t>|                                  |</a:t>
            </a:r>
          </a:p>
          <a:p>
            <a:pPr marL="0" indent="0" algn="just">
              <a:buNone/>
            </a:pPr>
            <a:r>
              <a:rPr lang="en-US" sz="2000" b="1" dirty="0">
                <a:solidFill>
                  <a:srgbClr val="FF0000"/>
                </a:solidFill>
                <a:latin typeface="Aharoni" panose="02010803020104030203" pitchFamily="2" charset="-79"/>
                <a:cs typeface="Aharoni" panose="02010803020104030203" pitchFamily="2" charset="-79"/>
              </a:rPr>
              <a:t>|   Review                    |                                 |                                  |</a:t>
            </a:r>
          </a:p>
          <a:p>
            <a:pPr marL="0" indent="0" algn="just">
              <a:buNone/>
            </a:pPr>
            <a:r>
              <a:rPr lang="en-US" sz="2000" b="1" dirty="0">
                <a:solidFill>
                  <a:srgbClr val="FF0000"/>
                </a:solidFill>
                <a:latin typeface="Aharoni" panose="02010803020104030203" pitchFamily="2" charset="-79"/>
                <a:cs typeface="Aharoni" panose="02010803020104030203" pitchFamily="2" charset="-79"/>
              </a:rPr>
              <a:t>| - Right to Legal Assistance |                                 |                                  |</a:t>
            </a:r>
          </a:p>
          <a:p>
            <a:pPr marL="0" indent="0" algn="just">
              <a:buNone/>
            </a:pPr>
            <a:r>
              <a:rPr lang="en-US" sz="2000" b="1" dirty="0">
                <a:solidFill>
                  <a:srgbClr val="FF0000"/>
                </a:solidFill>
                <a:latin typeface="Aharoni" panose="02010803020104030203" pitchFamily="2" charset="-79"/>
                <a:cs typeface="Aharoni" panose="02010803020104030203" pitchFamily="2" charset="-79"/>
              </a:rPr>
              <a:t>| - Right to Access Evidence  |                                 |                                  |</a:t>
            </a:r>
          </a:p>
          <a:p>
            <a:pPr marL="0" indent="0" algn="just">
              <a:buNone/>
            </a:pPr>
            <a:endParaRPr lang="en-US" sz="2000" b="1"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428206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879BF-0910-EE2D-073A-FC53807E6425}"/>
              </a:ext>
            </a:extLst>
          </p:cNvPr>
          <p:cNvSpPr>
            <a:spLocks noGrp="1"/>
          </p:cNvSpPr>
          <p:nvPr>
            <p:ph type="title"/>
          </p:nvPr>
        </p:nvSpPr>
        <p:spPr>
          <a:xfrm>
            <a:off x="640080" y="325369"/>
            <a:ext cx="4368602" cy="1956841"/>
          </a:xfrm>
        </p:spPr>
        <p:txBody>
          <a:bodyPr anchor="b">
            <a:normAutofit/>
          </a:bodyPr>
          <a:lstStyle/>
          <a:p>
            <a:pPr algn="ctr"/>
            <a:r>
              <a:rPr lang="en-US" sz="4200" b="1" dirty="0">
                <a:ea typeface="+mj-lt"/>
                <a:cs typeface="+mj-lt"/>
              </a:rPr>
              <a:t>Flagged Cases</a:t>
            </a:r>
            <a:br>
              <a:rPr lang="en-US" sz="4200" b="1" dirty="0">
                <a:ea typeface="+mj-lt"/>
                <a:cs typeface="+mj-lt"/>
              </a:rPr>
            </a:br>
            <a:endParaRPr lang="en-US" sz="4200" dirty="0"/>
          </a:p>
        </p:txBody>
      </p:sp>
      <p:sp>
        <p:nvSpPr>
          <p:cNvPr id="9" name="Content Placeholder 8">
            <a:extLst>
              <a:ext uri="{FF2B5EF4-FFF2-40B4-BE49-F238E27FC236}">
                <a16:creationId xmlns:a16="http://schemas.microsoft.com/office/drawing/2014/main" id="{05A7FFDF-482C-B911-1DBD-B11BB06F32D7}"/>
              </a:ext>
            </a:extLst>
          </p:cNvPr>
          <p:cNvSpPr>
            <a:spLocks noGrp="1"/>
          </p:cNvSpPr>
          <p:nvPr>
            <p:ph idx="1"/>
          </p:nvPr>
        </p:nvSpPr>
        <p:spPr>
          <a:xfrm>
            <a:off x="354969" y="2745924"/>
            <a:ext cx="4805223" cy="4112075"/>
          </a:xfrm>
        </p:spPr>
        <p:txBody>
          <a:bodyPr>
            <a:normAutofit/>
          </a:bodyPr>
          <a:lstStyle/>
          <a:p>
            <a:pPr algn="just"/>
            <a:r>
              <a:rPr lang="en-US" sz="1800" dirty="0">
                <a:ea typeface="+mn-lt"/>
                <a:cs typeface="+mn-lt"/>
              </a:rPr>
              <a:t>Medical expertise at the time only confirmed hematomas on the left and right breast which the expert concludes that are made by compression by other person while the victim was immobilized. Gynecological expertise concluded that she was not a virgin at the time of the crime, and no vaginal injuries were determined at that time. </a:t>
            </a:r>
            <a:endParaRPr lang="en-US" sz="1800" dirty="0"/>
          </a:p>
          <a:p>
            <a:pPr algn="just"/>
            <a:r>
              <a:rPr lang="en-US" sz="1800" dirty="0">
                <a:ea typeface="+mn-lt"/>
                <a:cs typeface="+mn-lt"/>
              </a:rPr>
              <a:t>DNA sample was taken but never examined. </a:t>
            </a:r>
            <a:endParaRPr lang="en-US" sz="1800" dirty="0"/>
          </a:p>
          <a:p>
            <a:r>
              <a:rPr lang="en-US" sz="1800" dirty="0">
                <a:ea typeface="+mn-lt"/>
                <a:cs typeface="+mn-lt"/>
              </a:rPr>
              <a:t>Court confirmed the first penalty in the new case and dismissed the deposition of the victim and never ordered new DNA expertise. </a:t>
            </a:r>
            <a:endParaRPr lang="en-US" sz="1800" dirty="0"/>
          </a:p>
          <a:p>
            <a:pPr marL="285750" indent="-285750" algn="just">
              <a:buFont typeface="Arial" panose="020B0604020202020204" pitchFamily="34" charset="0"/>
              <a:buChar char="•"/>
            </a:pPr>
            <a:endParaRPr lang="en-US" sz="2200" dirty="0"/>
          </a:p>
        </p:txBody>
      </p:sp>
      <p:pic>
        <p:nvPicPr>
          <p:cNvPr id="5" name="Content Placeholder 4" descr="A close up of a dna model&#10;&#10;Description automatically generated">
            <a:extLst>
              <a:ext uri="{FF2B5EF4-FFF2-40B4-BE49-F238E27FC236}">
                <a16:creationId xmlns:a16="http://schemas.microsoft.com/office/drawing/2014/main" id="{ADE13832-9796-D3AF-AA32-F02A657D1896}"/>
              </a:ext>
            </a:extLst>
          </p:cNvPr>
          <p:cNvPicPr>
            <a:picLocks noChangeAspect="1"/>
          </p:cNvPicPr>
          <p:nvPr/>
        </p:nvPicPr>
        <p:blipFill rotWithShape="1">
          <a:blip r:embed="rId2">
            <a:extLst>
              <a:ext uri="{28A0092B-C50C-407E-A947-70E740481C1C}">
                <a14:useLocalDpi xmlns:a14="http://schemas.microsoft.com/office/drawing/2010/main" val="0"/>
              </a:ext>
            </a:extLst>
          </a:blip>
          <a:srcRect l="44117" r="6484"/>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4762301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879BF-0910-EE2D-073A-FC53807E6425}"/>
              </a:ext>
            </a:extLst>
          </p:cNvPr>
          <p:cNvSpPr>
            <a:spLocks noGrp="1"/>
          </p:cNvSpPr>
          <p:nvPr>
            <p:ph type="title"/>
          </p:nvPr>
        </p:nvSpPr>
        <p:spPr>
          <a:xfrm>
            <a:off x="354969" y="287677"/>
            <a:ext cx="4368602" cy="771909"/>
          </a:xfrm>
        </p:spPr>
        <p:txBody>
          <a:bodyPr anchor="b">
            <a:normAutofit/>
          </a:bodyPr>
          <a:lstStyle/>
          <a:p>
            <a:pPr algn="ctr"/>
            <a:r>
              <a:rPr lang="en-US" sz="4200" dirty="0"/>
              <a:t>Recommendations</a:t>
            </a:r>
          </a:p>
        </p:txBody>
      </p:sp>
      <p:sp>
        <p:nvSpPr>
          <p:cNvPr id="9" name="Content Placeholder 8">
            <a:extLst>
              <a:ext uri="{FF2B5EF4-FFF2-40B4-BE49-F238E27FC236}">
                <a16:creationId xmlns:a16="http://schemas.microsoft.com/office/drawing/2014/main" id="{05A7FFDF-482C-B911-1DBD-B11BB06F32D7}"/>
              </a:ext>
            </a:extLst>
          </p:cNvPr>
          <p:cNvSpPr>
            <a:spLocks noGrp="1"/>
          </p:cNvSpPr>
          <p:nvPr>
            <p:ph idx="1"/>
          </p:nvPr>
        </p:nvSpPr>
        <p:spPr>
          <a:xfrm>
            <a:off x="467985" y="1286994"/>
            <a:ext cx="11532231" cy="5463127"/>
          </a:xfrm>
        </p:spPr>
        <p:txBody>
          <a:bodyPr>
            <a:normAutofit fontScale="62500" lnSpcReduction="20000"/>
          </a:bodyPr>
          <a:lstStyle/>
          <a:p>
            <a:pPr algn="l">
              <a:buFont typeface="+mj-lt"/>
              <a:buAutoNum type="arabicPeriod"/>
            </a:pPr>
            <a:r>
              <a:rPr lang="en-US" b="1" i="0" dirty="0">
                <a:solidFill>
                  <a:srgbClr val="374151"/>
                </a:solidFill>
                <a:effectLst/>
                <a:latin typeface="Söhne"/>
              </a:rPr>
              <a:t>Advocate for Lowering the Novum Threshold:</a:t>
            </a:r>
            <a:endParaRPr lang="en-US" b="0" i="0" dirty="0">
              <a:solidFill>
                <a:srgbClr val="374151"/>
              </a:solidFill>
              <a:effectLst/>
              <a:latin typeface="Söhne"/>
            </a:endParaRPr>
          </a:p>
          <a:p>
            <a:pPr marL="742950" lvl="1" indent="-285750" algn="l">
              <a:buFont typeface="+mj-lt"/>
              <a:buAutoNum type="arabicPeriod"/>
            </a:pPr>
            <a:r>
              <a:rPr lang="en-US" b="0" i="0" dirty="0">
                <a:solidFill>
                  <a:srgbClr val="374151"/>
                </a:solidFill>
                <a:effectLst/>
                <a:latin typeface="Söhne"/>
              </a:rPr>
              <a:t>The Innocence Project Croatia should actively advocate for legal reforms to lower the threshold for meeting the "novum" criteria required for the revision of criminal cases. This can make it more accessible for wrongfully convicted individuals to seek justice when new evidence or legal errors come to light. Consider adopting the Dutch or French Model.</a:t>
            </a:r>
          </a:p>
          <a:p>
            <a:pPr marL="457200" lvl="1" indent="0" algn="l">
              <a:buNone/>
            </a:pPr>
            <a:endParaRPr lang="en-US" b="0" i="0" dirty="0">
              <a:solidFill>
                <a:srgbClr val="374151"/>
              </a:solidFill>
              <a:effectLst/>
              <a:latin typeface="Söhne"/>
            </a:endParaRPr>
          </a:p>
          <a:p>
            <a:pPr algn="l">
              <a:buFont typeface="+mj-lt"/>
              <a:buAutoNum type="arabicPeriod"/>
            </a:pPr>
            <a:r>
              <a:rPr lang="en-US" b="1" i="0" dirty="0">
                <a:solidFill>
                  <a:srgbClr val="374151"/>
                </a:solidFill>
                <a:effectLst/>
                <a:latin typeface="Söhne"/>
              </a:rPr>
              <a:t>Raise Public Awareness and Support:</a:t>
            </a:r>
            <a:endParaRPr lang="en-US" b="0" i="0" dirty="0">
              <a:solidFill>
                <a:srgbClr val="374151"/>
              </a:solidFill>
              <a:effectLst/>
              <a:latin typeface="Söhne"/>
            </a:endParaRPr>
          </a:p>
          <a:p>
            <a:pPr marL="742950" lvl="1" indent="-285750" algn="l">
              <a:buFont typeface="+mj-lt"/>
              <a:buAutoNum type="arabicPeriod"/>
            </a:pPr>
            <a:r>
              <a:rPr lang="en-US" b="0" i="0" dirty="0">
                <a:solidFill>
                  <a:srgbClr val="374151"/>
                </a:solidFill>
                <a:effectLst/>
                <a:latin typeface="Söhne"/>
              </a:rPr>
              <a:t>The project should continue to raise public awareness about miscarriages of justice in Croatia. Building support and understanding within the public can help garner more resources and attention for cases of wrongful conviction.</a:t>
            </a:r>
          </a:p>
          <a:p>
            <a:pPr marL="457200" lvl="1" indent="0" algn="l">
              <a:buNone/>
            </a:pPr>
            <a:endParaRPr lang="en-US" b="0" i="0" dirty="0">
              <a:solidFill>
                <a:srgbClr val="374151"/>
              </a:solidFill>
              <a:effectLst/>
              <a:latin typeface="Söhne"/>
            </a:endParaRPr>
          </a:p>
          <a:p>
            <a:pPr algn="l">
              <a:buFont typeface="+mj-lt"/>
              <a:buAutoNum type="arabicPeriod"/>
            </a:pPr>
            <a:r>
              <a:rPr lang="en-US" b="1" i="0" dirty="0">
                <a:solidFill>
                  <a:srgbClr val="374151"/>
                </a:solidFill>
                <a:effectLst/>
                <a:latin typeface="Söhne"/>
              </a:rPr>
              <a:t>Collaborate with Legal Experts:</a:t>
            </a:r>
            <a:endParaRPr lang="en-US" b="0" i="0" dirty="0">
              <a:solidFill>
                <a:srgbClr val="374151"/>
              </a:solidFill>
              <a:effectLst/>
              <a:latin typeface="Söhne"/>
            </a:endParaRPr>
          </a:p>
          <a:p>
            <a:pPr marL="742950" lvl="1" indent="-285750" algn="l">
              <a:buFont typeface="+mj-lt"/>
              <a:buAutoNum type="arabicPeriod"/>
            </a:pPr>
            <a:r>
              <a:rPr lang="en-US" b="0" i="0" dirty="0">
                <a:solidFill>
                  <a:srgbClr val="374151"/>
                </a:solidFill>
                <a:effectLst/>
                <a:latin typeface="Söhne"/>
              </a:rPr>
              <a:t>Collaborate with legal experts, scholars, and lawmakers to influence legislative changes that align with international best practices in criminal justice. This can involve engaging in dialogue and providing research and data to support proposed reforms.</a:t>
            </a:r>
          </a:p>
          <a:p>
            <a:pPr marL="457200" lvl="1" indent="0" algn="l">
              <a:buNone/>
            </a:pPr>
            <a:endParaRPr lang="en-US" b="0" i="0" dirty="0">
              <a:solidFill>
                <a:srgbClr val="374151"/>
              </a:solidFill>
              <a:effectLst/>
              <a:latin typeface="Söhne"/>
            </a:endParaRPr>
          </a:p>
          <a:p>
            <a:pPr algn="l">
              <a:buFont typeface="+mj-lt"/>
              <a:buAutoNum type="arabicPeriod"/>
            </a:pPr>
            <a:r>
              <a:rPr lang="en-US" b="1" i="0" dirty="0">
                <a:solidFill>
                  <a:srgbClr val="374151"/>
                </a:solidFill>
                <a:effectLst/>
                <a:latin typeface="Söhne"/>
              </a:rPr>
              <a:t>Provide Comprehensive Reintegration Support:</a:t>
            </a:r>
            <a:endParaRPr lang="en-US" b="0" i="0" dirty="0">
              <a:solidFill>
                <a:srgbClr val="374151"/>
              </a:solidFill>
              <a:effectLst/>
              <a:latin typeface="Söhne"/>
            </a:endParaRPr>
          </a:p>
          <a:p>
            <a:pPr marL="742950" lvl="1" indent="-285750" algn="l">
              <a:buFont typeface="+mj-lt"/>
              <a:buAutoNum type="arabicPeriod"/>
            </a:pPr>
            <a:r>
              <a:rPr lang="en-US" b="0" i="0" dirty="0">
                <a:solidFill>
                  <a:srgbClr val="374151"/>
                </a:solidFill>
                <a:effectLst/>
                <a:latin typeface="Söhne"/>
              </a:rPr>
              <a:t>Recognizing that exonerees often face significant challenges upon release, the Innocence Project Croatia should expand its efforts to provide comprehensive reintegration support. This may include assistance with finding housing, employment, and mental health services to help exonerees transition successfully back into society.</a:t>
            </a:r>
          </a:p>
          <a:p>
            <a:pPr marL="457200" lvl="1" indent="0" algn="l">
              <a:buNone/>
            </a:pPr>
            <a:endParaRPr lang="en-US" b="0" i="0" dirty="0">
              <a:solidFill>
                <a:srgbClr val="374151"/>
              </a:solidFill>
              <a:effectLst/>
              <a:latin typeface="Söhne"/>
            </a:endParaRPr>
          </a:p>
          <a:p>
            <a:pPr algn="l">
              <a:buFont typeface="+mj-lt"/>
              <a:buAutoNum type="arabicPeriod"/>
            </a:pPr>
            <a:r>
              <a:rPr lang="en-US" b="1" i="0" dirty="0">
                <a:solidFill>
                  <a:srgbClr val="374151"/>
                </a:solidFill>
                <a:effectLst/>
                <a:latin typeface="Söhne"/>
              </a:rPr>
              <a:t>Document and Share Best Practices:</a:t>
            </a:r>
            <a:endParaRPr lang="en-US" b="0" i="0" dirty="0">
              <a:solidFill>
                <a:srgbClr val="374151"/>
              </a:solidFill>
              <a:effectLst/>
              <a:latin typeface="Söhne"/>
            </a:endParaRPr>
          </a:p>
          <a:p>
            <a:pPr marL="742950" lvl="1" indent="-285750" algn="l">
              <a:buFont typeface="+mj-lt"/>
              <a:buAutoNum type="arabicPeriod"/>
            </a:pPr>
            <a:r>
              <a:rPr lang="en-US" b="0" i="0" dirty="0">
                <a:solidFill>
                  <a:srgbClr val="374151"/>
                </a:solidFill>
                <a:effectLst/>
                <a:latin typeface="Söhne"/>
              </a:rPr>
              <a:t>The project should document its experiences and best practices in advocating for wrongfully convicted individuals. Sharing this knowledge, including successful legal strategies and advocacy techniques, can benefit similar initiatives in other jurisdictions and contribute to the broader global movement for justice reform.</a:t>
            </a:r>
          </a:p>
          <a:p>
            <a:pPr marL="285750" indent="-285750" algn="just">
              <a:buFont typeface="Arial" panose="020B0604020202020204" pitchFamily="34" charset="0"/>
              <a:buChar char="•"/>
            </a:pPr>
            <a:endParaRPr lang="en-US" sz="2200" dirty="0"/>
          </a:p>
        </p:txBody>
      </p:sp>
    </p:spTree>
    <p:extLst>
      <p:ext uri="{BB962C8B-B14F-4D97-AF65-F5344CB8AC3E}">
        <p14:creationId xmlns:p14="http://schemas.microsoft.com/office/powerpoint/2010/main" val="15219852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72B98-09CA-24FF-B9DF-F553ED4F0BA1}"/>
              </a:ext>
            </a:extLst>
          </p:cNvPr>
          <p:cNvSpPr>
            <a:spLocks noGrp="1"/>
          </p:cNvSpPr>
          <p:nvPr>
            <p:ph type="ctrTitle"/>
          </p:nvPr>
        </p:nvSpPr>
        <p:spPr>
          <a:xfrm>
            <a:off x="1140431" y="3713588"/>
            <a:ext cx="10151119" cy="1315313"/>
          </a:xfrm>
        </p:spPr>
        <p:txBody>
          <a:bodyPr anchor="b">
            <a:normAutofit/>
          </a:bodyPr>
          <a:lstStyle/>
          <a:p>
            <a:r>
              <a:rPr lang="en-US" sz="2400" b="1" i="0" dirty="0">
                <a:solidFill>
                  <a:schemeClr val="tx1">
                    <a:lumMod val="85000"/>
                    <a:lumOff val="15000"/>
                  </a:schemeClr>
                </a:solidFill>
                <a:effectLst/>
                <a:latin typeface="Söhne"/>
              </a:rPr>
              <a:t>Thank you for your attention</a:t>
            </a:r>
            <a:endParaRPr lang="en-US" sz="2400" b="1" dirty="0">
              <a:solidFill>
                <a:schemeClr val="tx1">
                  <a:lumMod val="85000"/>
                  <a:lumOff val="15000"/>
                </a:schemeClr>
              </a:solidFill>
            </a:endParaRPr>
          </a:p>
        </p:txBody>
      </p:sp>
      <p:sp>
        <p:nvSpPr>
          <p:cNvPr id="3" name="Subtitle 2">
            <a:extLst>
              <a:ext uri="{FF2B5EF4-FFF2-40B4-BE49-F238E27FC236}">
                <a16:creationId xmlns:a16="http://schemas.microsoft.com/office/drawing/2014/main" id="{49ACE357-89D9-C38E-3607-6A7CD32BEDB4}"/>
              </a:ext>
            </a:extLst>
          </p:cNvPr>
          <p:cNvSpPr>
            <a:spLocks noGrp="1"/>
          </p:cNvSpPr>
          <p:nvPr>
            <p:ph type="subTitle" idx="1"/>
          </p:nvPr>
        </p:nvSpPr>
        <p:spPr>
          <a:xfrm>
            <a:off x="1618260" y="5739816"/>
            <a:ext cx="8943820" cy="1118184"/>
          </a:xfrm>
        </p:spPr>
        <p:txBody>
          <a:bodyPr>
            <a:normAutofit/>
          </a:bodyPr>
          <a:lstStyle/>
          <a:p>
            <a:r>
              <a:rPr lang="en-US" sz="2000" dirty="0">
                <a:solidFill>
                  <a:schemeClr val="tx1">
                    <a:lumMod val="85000"/>
                    <a:lumOff val="15000"/>
                  </a:schemeClr>
                </a:solidFill>
                <a:hlinkClick r:id="rId2"/>
              </a:rPr>
              <a:t>Suncana.roksandic@pravo.hr</a:t>
            </a:r>
            <a:r>
              <a:rPr lang="en-US" sz="2000" dirty="0">
                <a:solidFill>
                  <a:schemeClr val="tx1">
                    <a:lumMod val="85000"/>
                    <a:lumOff val="15000"/>
                  </a:schemeClr>
                </a:solidFill>
              </a:rPr>
              <a:t> </a:t>
            </a:r>
          </a:p>
          <a:p>
            <a:r>
              <a:rPr lang="en-US" sz="2000" dirty="0">
                <a:solidFill>
                  <a:schemeClr val="tx1">
                    <a:lumMod val="85000"/>
                    <a:lumOff val="15000"/>
                  </a:schemeClr>
                </a:solidFill>
                <a:hlinkClick r:id="rId3"/>
              </a:rPr>
              <a:t>Abozinovski@pravo.hr</a:t>
            </a:r>
            <a:endParaRPr lang="en-US" sz="2000" dirty="0">
              <a:solidFill>
                <a:schemeClr val="tx1">
                  <a:lumMod val="85000"/>
                  <a:lumOff val="15000"/>
                </a:schemeClr>
              </a:solidFill>
            </a:endParaRPr>
          </a:p>
        </p:txBody>
      </p:sp>
      <p:pic>
        <p:nvPicPr>
          <p:cNvPr id="8" name="Picture 7" descr="A close up of red text&#10;&#10;Description automatically generated">
            <a:extLst>
              <a:ext uri="{FF2B5EF4-FFF2-40B4-BE49-F238E27FC236}">
                <a16:creationId xmlns:a16="http://schemas.microsoft.com/office/drawing/2014/main" id="{1B1E58C0-36DE-56C0-1DF8-64F1CB6FAC71}"/>
              </a:ext>
            </a:extLst>
          </p:cNvPr>
          <p:cNvPicPr>
            <a:picLocks noChangeAspect="1"/>
          </p:cNvPicPr>
          <p:nvPr/>
        </p:nvPicPr>
        <p:blipFill>
          <a:blip r:embed="rId4" cstate="print"/>
          <a:stretch>
            <a:fillRect/>
          </a:stretch>
        </p:blipFill>
        <p:spPr>
          <a:xfrm>
            <a:off x="961035" y="1836138"/>
            <a:ext cx="3027384" cy="900646"/>
          </a:xfrm>
          <a:prstGeom prst="rect">
            <a:avLst/>
          </a:prstGeom>
        </p:spPr>
      </p:pic>
      <p:pic>
        <p:nvPicPr>
          <p:cNvPr id="7" name="Picture 6" descr="A black background with a black square&#10;&#10;Description automatically generated with medium confidence">
            <a:extLst>
              <a:ext uri="{FF2B5EF4-FFF2-40B4-BE49-F238E27FC236}">
                <a16:creationId xmlns:a16="http://schemas.microsoft.com/office/drawing/2014/main" id="{7D558563-8DB9-8122-C0D0-7530CF11F2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10036" y="993077"/>
            <a:ext cx="1971928" cy="1971928"/>
          </a:xfrm>
          <a:prstGeom prst="rect">
            <a:avLst/>
          </a:prstGeom>
        </p:spPr>
      </p:pic>
      <p:pic>
        <p:nvPicPr>
          <p:cNvPr id="5" name="Picture 4" descr="A logo with a red and blue design&#10;&#10;Description automatically generated">
            <a:extLst>
              <a:ext uri="{FF2B5EF4-FFF2-40B4-BE49-F238E27FC236}">
                <a16:creationId xmlns:a16="http://schemas.microsoft.com/office/drawing/2014/main" id="{A512F00F-A5FD-EBCE-8A5B-0CBC8EFB32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64886" y="1571412"/>
            <a:ext cx="3026664" cy="1430098"/>
          </a:xfrm>
          <a:prstGeom prst="rect">
            <a:avLst/>
          </a:prstGeom>
        </p:spPr>
      </p:pic>
    </p:spTree>
    <p:extLst>
      <p:ext uri="{BB962C8B-B14F-4D97-AF65-F5344CB8AC3E}">
        <p14:creationId xmlns:p14="http://schemas.microsoft.com/office/powerpoint/2010/main" val="2140271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76AFB32-8AFB-6AC8-64FF-6EB9F43C0412}"/>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5400" b="1" dirty="0">
                <a:solidFill>
                  <a:schemeClr val="bg1">
                    <a:lumMod val="95000"/>
                    <a:lumOff val="5000"/>
                  </a:schemeClr>
                </a:solidFill>
              </a:rPr>
              <a:t>Have you ever been wrongfully convicted for a crime?</a:t>
            </a:r>
          </a:p>
        </p:txBody>
      </p:sp>
    </p:spTree>
    <p:extLst>
      <p:ext uri="{BB962C8B-B14F-4D97-AF65-F5344CB8AC3E}">
        <p14:creationId xmlns:p14="http://schemas.microsoft.com/office/powerpoint/2010/main" val="356836026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76AFB32-8AFB-6AC8-64FF-6EB9F43C0412}"/>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5400" b="1" dirty="0">
                <a:solidFill>
                  <a:schemeClr val="bg1"/>
                </a:solidFill>
              </a:rPr>
              <a:t>Have you heard of someone being innocently convicted?</a:t>
            </a:r>
          </a:p>
        </p:txBody>
      </p:sp>
    </p:spTree>
    <p:extLst>
      <p:ext uri="{BB962C8B-B14F-4D97-AF65-F5344CB8AC3E}">
        <p14:creationId xmlns:p14="http://schemas.microsoft.com/office/powerpoint/2010/main" val="2574617647"/>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76AFB32-8AFB-6AC8-64FF-6EB9F43C0412}"/>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5400" b="1" dirty="0">
                <a:solidFill>
                  <a:schemeClr val="bg1"/>
                </a:solidFill>
              </a:rPr>
              <a:t>Do you think Wrongfully convicted people should be classified as a special type of victims??</a:t>
            </a:r>
          </a:p>
        </p:txBody>
      </p:sp>
    </p:spTree>
    <p:extLst>
      <p:ext uri="{BB962C8B-B14F-4D97-AF65-F5344CB8AC3E}">
        <p14:creationId xmlns:p14="http://schemas.microsoft.com/office/powerpoint/2010/main" val="2596885802"/>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99F1DB-F80A-8DB4-642F-B36B6B283407}"/>
              </a:ext>
            </a:extLst>
          </p:cNvPr>
          <p:cNvSpPr>
            <a:spLocks noGrp="1"/>
          </p:cNvSpPr>
          <p:nvPr>
            <p:ph type="title"/>
          </p:nvPr>
        </p:nvSpPr>
        <p:spPr>
          <a:xfrm>
            <a:off x="640080" y="325369"/>
            <a:ext cx="4368602" cy="1956841"/>
          </a:xfrm>
        </p:spPr>
        <p:txBody>
          <a:bodyPr anchor="b">
            <a:normAutofit/>
          </a:bodyPr>
          <a:lstStyle/>
          <a:p>
            <a:r>
              <a:rPr lang="en-US" sz="5400" dirty="0"/>
              <a:t>About the Project</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CDAD472-D4DF-37C6-77F1-060286A35FFD}"/>
              </a:ext>
            </a:extLst>
          </p:cNvPr>
          <p:cNvSpPr>
            <a:spLocks noGrp="1"/>
          </p:cNvSpPr>
          <p:nvPr>
            <p:ph idx="1"/>
          </p:nvPr>
        </p:nvSpPr>
        <p:spPr>
          <a:xfrm>
            <a:off x="640080" y="2872899"/>
            <a:ext cx="4243589" cy="3320668"/>
          </a:xfrm>
        </p:spPr>
        <p:txBody>
          <a:bodyPr>
            <a:normAutofit/>
          </a:bodyPr>
          <a:lstStyle/>
          <a:p>
            <a:pPr marL="0" indent="0">
              <a:buNone/>
            </a:pPr>
            <a:r>
              <a:rPr lang="en-US" sz="1700" b="1" i="0" dirty="0">
                <a:effectLst/>
                <a:latin typeface="Söhne"/>
              </a:rPr>
              <a:t>1. Aim:</a:t>
            </a:r>
            <a:br>
              <a:rPr lang="en-US" sz="1700" dirty="0"/>
            </a:br>
            <a:r>
              <a:rPr lang="en-US" sz="1700" b="0" i="0" dirty="0">
                <a:effectLst/>
                <a:latin typeface="Söhne"/>
              </a:rPr>
              <a:t>The aim of Innocence Project Croatia is to assess the necessity and viability of projects dedicated to addressing wrongful convictions and miscarriages of justice within the Croatian legal system.</a:t>
            </a:r>
          </a:p>
          <a:p>
            <a:pPr marL="0" indent="0">
              <a:buNone/>
            </a:pPr>
            <a:r>
              <a:rPr lang="en-US" sz="1700" b="1" i="0" dirty="0">
                <a:effectLst/>
                <a:latin typeface="Söhne"/>
              </a:rPr>
              <a:t>2. Objectives:</a:t>
            </a:r>
            <a:endParaRPr lang="en-US" sz="1700" b="0" i="0" dirty="0">
              <a:effectLst/>
              <a:latin typeface="Söhne"/>
            </a:endParaRPr>
          </a:p>
          <a:p>
            <a:pPr marL="0" indent="0">
              <a:buNone/>
            </a:pPr>
            <a:r>
              <a:rPr lang="en-US" sz="1700" dirty="0">
                <a:latin typeface="Söhne"/>
              </a:rPr>
              <a:t>a. </a:t>
            </a:r>
            <a:r>
              <a:rPr lang="en-US" sz="1700" i="0" dirty="0">
                <a:effectLst/>
                <a:latin typeface="Söhne"/>
              </a:rPr>
              <a:t>Conduct Comprehensive Research: </a:t>
            </a:r>
          </a:p>
          <a:p>
            <a:pPr marL="0" indent="0">
              <a:buNone/>
            </a:pPr>
            <a:r>
              <a:rPr lang="en-US" sz="1700" dirty="0">
                <a:latin typeface="Söhne"/>
              </a:rPr>
              <a:t>b. </a:t>
            </a:r>
            <a:r>
              <a:rPr lang="en-US" sz="1700" i="0" dirty="0">
                <a:effectLst/>
                <a:latin typeface="Söhne"/>
              </a:rPr>
              <a:t>Raise Awareness: </a:t>
            </a:r>
          </a:p>
          <a:p>
            <a:pPr marL="0" indent="0">
              <a:buNone/>
            </a:pPr>
            <a:r>
              <a:rPr lang="en-US" sz="1700" i="0" dirty="0">
                <a:effectLst/>
                <a:latin typeface="Söhne"/>
              </a:rPr>
              <a:t>c. Provide Legal Assistance: </a:t>
            </a:r>
          </a:p>
          <a:p>
            <a:pPr marL="0" indent="0">
              <a:buNone/>
            </a:pPr>
            <a:r>
              <a:rPr lang="en-US" sz="1700" i="0" dirty="0">
                <a:effectLst/>
                <a:latin typeface="Söhne"/>
              </a:rPr>
              <a:t>d. Advocate for Reform:</a:t>
            </a:r>
            <a:endParaRPr lang="en-US" sz="1700" dirty="0"/>
          </a:p>
        </p:txBody>
      </p:sp>
      <p:pic>
        <p:nvPicPr>
          <p:cNvPr id="5" name="Picture 4" descr="A fingerprint on a blue background&#10;&#10;Description automatically generated">
            <a:extLst>
              <a:ext uri="{FF2B5EF4-FFF2-40B4-BE49-F238E27FC236}">
                <a16:creationId xmlns:a16="http://schemas.microsoft.com/office/drawing/2014/main" id="{FED8D269-4F23-853C-60F4-F51D5EE9EA7F}"/>
              </a:ext>
            </a:extLst>
          </p:cNvPr>
          <p:cNvPicPr>
            <a:picLocks noChangeAspect="1"/>
          </p:cNvPicPr>
          <p:nvPr/>
        </p:nvPicPr>
        <p:blipFill rotWithShape="1">
          <a:blip r:embed="rId2">
            <a:extLst>
              <a:ext uri="{28A0092B-C50C-407E-A947-70E740481C1C}">
                <a14:useLocalDpi xmlns:a14="http://schemas.microsoft.com/office/drawing/2010/main" val="0"/>
              </a:ext>
            </a:extLst>
          </a:blip>
          <a:srcRect l="7022" r="1775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703683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99F1DB-F80A-8DB4-642F-B36B6B283407}"/>
              </a:ext>
            </a:extLst>
          </p:cNvPr>
          <p:cNvSpPr>
            <a:spLocks noGrp="1"/>
          </p:cNvSpPr>
          <p:nvPr>
            <p:ph type="title"/>
          </p:nvPr>
        </p:nvSpPr>
        <p:spPr>
          <a:xfrm>
            <a:off x="7320466" y="609600"/>
            <a:ext cx="4140014" cy="1330839"/>
          </a:xfrm>
        </p:spPr>
        <p:txBody>
          <a:bodyPr>
            <a:normAutofit/>
          </a:bodyPr>
          <a:lstStyle/>
          <a:p>
            <a:r>
              <a:rPr lang="en-US"/>
              <a:t>About the Project</a:t>
            </a:r>
          </a:p>
        </p:txBody>
      </p:sp>
      <p:pic>
        <p:nvPicPr>
          <p:cNvPr id="5" name="Picture 4" descr="A fingerprint on a blue background&#10;&#10;Description automatically generated">
            <a:extLst>
              <a:ext uri="{FF2B5EF4-FFF2-40B4-BE49-F238E27FC236}">
                <a16:creationId xmlns:a16="http://schemas.microsoft.com/office/drawing/2014/main" id="{FED8D269-4F23-853C-60F4-F51D5EE9EA7F}"/>
              </a:ext>
            </a:extLst>
          </p:cNvPr>
          <p:cNvPicPr>
            <a:picLocks noChangeAspect="1"/>
          </p:cNvPicPr>
          <p:nvPr/>
        </p:nvPicPr>
        <p:blipFill rotWithShape="1">
          <a:blip r:embed="rId2">
            <a:extLst>
              <a:ext uri="{28A0092B-C50C-407E-A947-70E740481C1C}">
                <a14:useLocalDpi xmlns:a14="http://schemas.microsoft.com/office/drawing/2010/main" val="0"/>
              </a:ext>
            </a:extLst>
          </a:blip>
          <a:srcRect l="6896" r="17626"/>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3" name="Content Placeholder 2">
            <a:extLst>
              <a:ext uri="{FF2B5EF4-FFF2-40B4-BE49-F238E27FC236}">
                <a16:creationId xmlns:a16="http://schemas.microsoft.com/office/drawing/2014/main" id="{5CDAD472-D4DF-37C6-77F1-060286A35FFD}"/>
              </a:ext>
            </a:extLst>
          </p:cNvPr>
          <p:cNvSpPr>
            <a:spLocks noGrp="1"/>
          </p:cNvSpPr>
          <p:nvPr>
            <p:ph idx="1"/>
          </p:nvPr>
        </p:nvSpPr>
        <p:spPr>
          <a:xfrm>
            <a:off x="7320465" y="1756881"/>
            <a:ext cx="4237962" cy="4849401"/>
          </a:xfrm>
        </p:spPr>
        <p:txBody>
          <a:bodyPr>
            <a:normAutofit/>
          </a:bodyPr>
          <a:lstStyle/>
          <a:p>
            <a:pPr marL="0" indent="0" algn="l">
              <a:buNone/>
            </a:pPr>
            <a:r>
              <a:rPr lang="en-US" sz="2000" b="1" dirty="0">
                <a:solidFill>
                  <a:srgbClr val="374151"/>
                </a:solidFill>
                <a:latin typeface="Söhne"/>
              </a:rPr>
              <a:t>3.  Activities</a:t>
            </a:r>
            <a:endParaRPr lang="en-US" sz="2000" b="1" i="0" dirty="0">
              <a:solidFill>
                <a:srgbClr val="374151"/>
              </a:solidFill>
              <a:effectLst/>
              <a:latin typeface="Söhne"/>
            </a:endParaRPr>
          </a:p>
          <a:p>
            <a:pPr marL="0" indent="0" algn="l">
              <a:buNone/>
            </a:pPr>
            <a:r>
              <a:rPr lang="en-US" sz="2000" dirty="0">
                <a:solidFill>
                  <a:srgbClr val="374151"/>
                </a:solidFill>
                <a:latin typeface="Söhne"/>
              </a:rPr>
              <a:t>a. </a:t>
            </a:r>
            <a:r>
              <a:rPr lang="en-US" sz="2000" i="0" dirty="0">
                <a:solidFill>
                  <a:srgbClr val="374151"/>
                </a:solidFill>
                <a:effectLst/>
                <a:latin typeface="Söhne"/>
              </a:rPr>
              <a:t>Legal Case Review: </a:t>
            </a:r>
          </a:p>
          <a:p>
            <a:pPr marL="0" indent="0" algn="l">
              <a:buNone/>
            </a:pPr>
            <a:r>
              <a:rPr lang="en-US" sz="2000" i="0" dirty="0">
                <a:solidFill>
                  <a:srgbClr val="374151"/>
                </a:solidFill>
                <a:effectLst/>
                <a:latin typeface="Söhne"/>
              </a:rPr>
              <a:t>b. Collaborate with Experts:</a:t>
            </a:r>
          </a:p>
          <a:p>
            <a:pPr marL="0" indent="0" algn="l">
              <a:buNone/>
            </a:pPr>
            <a:r>
              <a:rPr lang="en-US" sz="2000" i="0" dirty="0">
                <a:solidFill>
                  <a:srgbClr val="374151"/>
                </a:solidFill>
                <a:effectLst/>
                <a:latin typeface="Söhne"/>
              </a:rPr>
              <a:t>c. Public Awareness: </a:t>
            </a:r>
          </a:p>
          <a:p>
            <a:pPr marL="0" indent="0" algn="l">
              <a:buNone/>
            </a:pPr>
            <a:r>
              <a:rPr lang="en-US" sz="2000" i="0" dirty="0">
                <a:solidFill>
                  <a:srgbClr val="374151"/>
                </a:solidFill>
                <a:effectLst/>
                <a:latin typeface="Söhne"/>
              </a:rPr>
              <a:t>d. Exoneration Efforts:</a:t>
            </a:r>
          </a:p>
          <a:p>
            <a:pPr marL="0" indent="0" algn="l">
              <a:buNone/>
            </a:pPr>
            <a:r>
              <a:rPr lang="en-US" sz="2000" i="0" dirty="0">
                <a:solidFill>
                  <a:srgbClr val="374151"/>
                </a:solidFill>
                <a:effectLst/>
                <a:latin typeface="Söhne"/>
              </a:rPr>
              <a:t>e. Policy Advocacy</a:t>
            </a:r>
          </a:p>
          <a:p>
            <a:pPr marL="0" indent="0" algn="l">
              <a:buNone/>
            </a:pPr>
            <a:r>
              <a:rPr lang="en-US" sz="2000" i="0" dirty="0">
                <a:solidFill>
                  <a:srgbClr val="374151"/>
                </a:solidFill>
                <a:effectLst/>
                <a:latin typeface="Söhne"/>
              </a:rPr>
              <a:t>f. Research &amp; Data Collection:</a:t>
            </a:r>
          </a:p>
          <a:p>
            <a:pPr marL="0" indent="0" algn="l">
              <a:buNone/>
            </a:pPr>
            <a:r>
              <a:rPr lang="en-US" sz="2000" dirty="0">
                <a:solidFill>
                  <a:srgbClr val="374151"/>
                </a:solidFill>
                <a:latin typeface="Söhne"/>
              </a:rPr>
              <a:t>g. </a:t>
            </a:r>
            <a:r>
              <a:rPr lang="en-US" sz="2000" i="0" dirty="0">
                <a:solidFill>
                  <a:srgbClr val="374151"/>
                </a:solidFill>
                <a:effectLst/>
                <a:latin typeface="Söhne"/>
              </a:rPr>
              <a:t>International Collaboration: </a:t>
            </a:r>
          </a:p>
          <a:p>
            <a:pPr marL="0" indent="0" algn="l">
              <a:buNone/>
            </a:pPr>
            <a:r>
              <a:rPr lang="en-US" sz="2000" dirty="0">
                <a:solidFill>
                  <a:srgbClr val="374151"/>
                </a:solidFill>
                <a:latin typeface="Söhne"/>
              </a:rPr>
              <a:t>h. </a:t>
            </a:r>
            <a:r>
              <a:rPr lang="en-US" sz="2000" i="0" dirty="0">
                <a:solidFill>
                  <a:srgbClr val="374151"/>
                </a:solidFill>
                <a:effectLst/>
                <a:latin typeface="Söhne"/>
              </a:rPr>
              <a:t>Media Relations:</a:t>
            </a:r>
            <a:endParaRPr lang="en-US" sz="2000" dirty="0">
              <a:solidFill>
                <a:srgbClr val="374151"/>
              </a:solidFill>
              <a:latin typeface="Söhne"/>
            </a:endParaRPr>
          </a:p>
          <a:p>
            <a:pPr marL="0" indent="0" algn="l">
              <a:buNone/>
            </a:pPr>
            <a:r>
              <a:rPr lang="en-US" sz="2000" i="0" dirty="0" err="1">
                <a:solidFill>
                  <a:srgbClr val="374151"/>
                </a:solidFill>
                <a:effectLst/>
                <a:latin typeface="Söhne"/>
              </a:rPr>
              <a:t>i</a:t>
            </a:r>
            <a:r>
              <a:rPr lang="en-US" sz="2000" i="0" dirty="0">
                <a:solidFill>
                  <a:srgbClr val="374151"/>
                </a:solidFill>
                <a:effectLst/>
                <a:latin typeface="Söhne"/>
              </a:rPr>
              <a:t>. Case Reviews:</a:t>
            </a:r>
          </a:p>
        </p:txBody>
      </p:sp>
    </p:spTree>
    <p:extLst>
      <p:ext uri="{BB962C8B-B14F-4D97-AF65-F5344CB8AC3E}">
        <p14:creationId xmlns:p14="http://schemas.microsoft.com/office/powerpoint/2010/main" val="381710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9F1DB-F80A-8DB4-642F-B36B6B283407}"/>
              </a:ext>
            </a:extLst>
          </p:cNvPr>
          <p:cNvSpPr>
            <a:spLocks noGrp="1"/>
          </p:cNvSpPr>
          <p:nvPr>
            <p:ph type="title"/>
          </p:nvPr>
        </p:nvSpPr>
        <p:spPr>
          <a:xfrm>
            <a:off x="7320466" y="609600"/>
            <a:ext cx="4140014" cy="1330839"/>
          </a:xfrm>
        </p:spPr>
        <p:txBody>
          <a:bodyPr>
            <a:normAutofit/>
          </a:bodyPr>
          <a:lstStyle/>
          <a:p>
            <a:pPr algn="ctr"/>
            <a:r>
              <a:rPr lang="en-US" dirty="0"/>
              <a:t>Empirical Methods</a:t>
            </a:r>
          </a:p>
        </p:txBody>
      </p:sp>
      <p:pic>
        <p:nvPicPr>
          <p:cNvPr id="5" name="Picture 4" descr="A fingerprint on a blue background&#10;&#10;Description automatically generated">
            <a:extLst>
              <a:ext uri="{FF2B5EF4-FFF2-40B4-BE49-F238E27FC236}">
                <a16:creationId xmlns:a16="http://schemas.microsoft.com/office/drawing/2014/main" id="{FED8D269-4F23-853C-60F4-F51D5EE9EA7F}"/>
              </a:ext>
            </a:extLst>
          </p:cNvPr>
          <p:cNvPicPr>
            <a:picLocks noChangeAspect="1"/>
          </p:cNvPicPr>
          <p:nvPr/>
        </p:nvPicPr>
        <p:blipFill rotWithShape="1">
          <a:blip r:embed="rId2">
            <a:extLst>
              <a:ext uri="{28A0092B-C50C-407E-A947-70E740481C1C}">
                <a14:useLocalDpi xmlns:a14="http://schemas.microsoft.com/office/drawing/2010/main" val="0"/>
              </a:ext>
            </a:extLst>
          </a:blip>
          <a:srcRect l="6896" r="17626"/>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3" name="Content Placeholder 2">
            <a:extLst>
              <a:ext uri="{FF2B5EF4-FFF2-40B4-BE49-F238E27FC236}">
                <a16:creationId xmlns:a16="http://schemas.microsoft.com/office/drawing/2014/main" id="{5CDAD472-D4DF-37C6-77F1-060286A35FFD}"/>
              </a:ext>
            </a:extLst>
          </p:cNvPr>
          <p:cNvSpPr>
            <a:spLocks noGrp="1"/>
          </p:cNvSpPr>
          <p:nvPr>
            <p:ph idx="1"/>
          </p:nvPr>
        </p:nvSpPr>
        <p:spPr>
          <a:xfrm>
            <a:off x="7320465" y="1756881"/>
            <a:ext cx="4237962" cy="4849401"/>
          </a:xfrm>
        </p:spPr>
        <p:txBody>
          <a:bodyPr>
            <a:normAutofit/>
          </a:bodyPr>
          <a:lstStyle/>
          <a:p>
            <a:endParaRPr lang="en-US" sz="2000" b="1" dirty="0">
              <a:solidFill>
                <a:srgbClr val="374151"/>
              </a:solidFill>
              <a:latin typeface="Söhne"/>
            </a:endParaRPr>
          </a:p>
          <a:p>
            <a:r>
              <a:rPr lang="en-US" sz="2000" b="1" dirty="0">
                <a:solidFill>
                  <a:srgbClr val="374151"/>
                </a:solidFill>
                <a:latin typeface="Söhne"/>
              </a:rPr>
              <a:t>Revision of 92 cases from the jurisprudence of the four county courts in Croatia.</a:t>
            </a:r>
          </a:p>
          <a:p>
            <a:r>
              <a:rPr lang="en-US" sz="2000" b="1" dirty="0">
                <a:solidFill>
                  <a:srgbClr val="374151"/>
                </a:solidFill>
                <a:latin typeface="Söhne"/>
              </a:rPr>
              <a:t>Conducted interviews with 23 judges, lawyers and prosecutors.</a:t>
            </a:r>
          </a:p>
          <a:p>
            <a:r>
              <a:rPr lang="en-US" sz="2000" b="1" dirty="0">
                <a:solidFill>
                  <a:srgbClr val="374151"/>
                </a:solidFill>
                <a:latin typeface="Söhne"/>
              </a:rPr>
              <a:t>Out-source reach out of the project into North Macedonia, Bosnia and Herzegovina and Serbia.</a:t>
            </a:r>
          </a:p>
          <a:p>
            <a:r>
              <a:rPr lang="en-US" sz="2000" b="1" dirty="0">
                <a:solidFill>
                  <a:srgbClr val="374151"/>
                </a:solidFill>
                <a:latin typeface="Söhne"/>
              </a:rPr>
              <a:t>Detected one case of possible wrongful conviction in the county court in Osijek.</a:t>
            </a:r>
          </a:p>
          <a:p>
            <a:r>
              <a:rPr lang="en-US" sz="2000" b="1" dirty="0">
                <a:solidFill>
                  <a:srgbClr val="374151"/>
                </a:solidFill>
                <a:latin typeface="Söhne"/>
              </a:rPr>
              <a:t>Raising awareness of storage, utilization and gathering od DNA materials.</a:t>
            </a:r>
          </a:p>
          <a:p>
            <a:pPr marL="0" indent="0" algn="l">
              <a:buNone/>
            </a:pPr>
            <a:endParaRPr lang="en-US" sz="2000" i="0" dirty="0">
              <a:solidFill>
                <a:srgbClr val="374151"/>
              </a:solidFill>
              <a:effectLst/>
              <a:latin typeface="Söhne"/>
            </a:endParaRPr>
          </a:p>
        </p:txBody>
      </p:sp>
    </p:spTree>
    <p:extLst>
      <p:ext uri="{BB962C8B-B14F-4D97-AF65-F5344CB8AC3E}">
        <p14:creationId xmlns:p14="http://schemas.microsoft.com/office/powerpoint/2010/main" val="4235390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0">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C879BF-0910-EE2D-073A-FC53807E6425}"/>
              </a:ext>
            </a:extLst>
          </p:cNvPr>
          <p:cNvSpPr>
            <a:spLocks noGrp="1"/>
          </p:cNvSpPr>
          <p:nvPr>
            <p:ph type="title"/>
          </p:nvPr>
        </p:nvSpPr>
        <p:spPr>
          <a:xfrm>
            <a:off x="572493" y="238539"/>
            <a:ext cx="11047013" cy="1434415"/>
          </a:xfrm>
        </p:spPr>
        <p:txBody>
          <a:bodyPr anchor="b">
            <a:normAutofit/>
          </a:bodyPr>
          <a:lstStyle/>
          <a:p>
            <a:r>
              <a:rPr lang="en-US" sz="5400" dirty="0"/>
              <a:t>What we are up against</a:t>
            </a:r>
          </a:p>
        </p:txBody>
      </p:sp>
      <p:sp>
        <p:nvSpPr>
          <p:cNvPr id="28"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ADE13832-9796-D3AF-AA32-F02A657D1896}"/>
              </a:ext>
            </a:extLst>
          </p:cNvPr>
          <p:cNvPicPr>
            <a:picLocks noChangeAspect="1"/>
          </p:cNvPicPr>
          <p:nvPr/>
        </p:nvPicPr>
        <p:blipFill rotWithShape="1">
          <a:blip r:embed="rId2">
            <a:extLst>
              <a:ext uri="{28A0092B-C50C-407E-A947-70E740481C1C}">
                <a14:useLocalDpi xmlns:a14="http://schemas.microsoft.com/office/drawing/2010/main" val="0"/>
              </a:ext>
            </a:extLst>
          </a:blip>
          <a:srcRect l="16426" r="16852" b="1"/>
          <a:stretch/>
        </p:blipFill>
        <p:spPr>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9" name="Content Placeholder 8">
            <a:extLst>
              <a:ext uri="{FF2B5EF4-FFF2-40B4-BE49-F238E27FC236}">
                <a16:creationId xmlns:a16="http://schemas.microsoft.com/office/drawing/2014/main" id="{05A7FFDF-482C-B911-1DBD-B11BB06F32D7}"/>
              </a:ext>
            </a:extLst>
          </p:cNvPr>
          <p:cNvSpPr>
            <a:spLocks noGrp="1"/>
          </p:cNvSpPr>
          <p:nvPr>
            <p:ph idx="1"/>
          </p:nvPr>
        </p:nvSpPr>
        <p:spPr>
          <a:xfrm>
            <a:off x="4905955" y="2071316"/>
            <a:ext cx="6713552" cy="4362566"/>
          </a:xfrm>
        </p:spPr>
        <p:txBody>
          <a:bodyPr anchor="t">
            <a:normAutofit fontScale="92500"/>
          </a:bodyPr>
          <a:lstStyle/>
          <a:p>
            <a:pPr marL="0" indent="0">
              <a:buNone/>
            </a:pPr>
            <a:r>
              <a:rPr lang="en-US" sz="1800" dirty="0"/>
              <a:t> </a:t>
            </a:r>
          </a:p>
          <a:p>
            <a:pPr marL="0" indent="0">
              <a:buNone/>
            </a:pPr>
            <a:r>
              <a:rPr lang="en-US" sz="1800" b="1" dirty="0"/>
              <a:t>Alignment with Constitutional Principles:</a:t>
            </a:r>
            <a:r>
              <a:rPr lang="en-US" sz="1800" dirty="0"/>
              <a:t> right to a fair trial, </a:t>
            </a:r>
            <a:r>
              <a:rPr lang="en-US" sz="1800" i="1" dirty="0"/>
              <a:t>non bis in idem</a:t>
            </a:r>
            <a:r>
              <a:rPr lang="en-US" sz="1800" dirty="0"/>
              <a:t>, and the presumption of innocence.</a:t>
            </a:r>
          </a:p>
          <a:p>
            <a:pPr marL="0" indent="0">
              <a:buNone/>
            </a:pPr>
            <a:endParaRPr lang="en-US" sz="1800" dirty="0"/>
          </a:p>
          <a:p>
            <a:pPr marL="0" indent="0">
              <a:buNone/>
            </a:pPr>
            <a:r>
              <a:rPr lang="en-US" sz="1800" b="1" dirty="0"/>
              <a:t>Criminal Procedure Code and the Constitution: </a:t>
            </a:r>
            <a:r>
              <a:rPr lang="en-US" sz="1800" dirty="0"/>
              <a:t>Retention of DNA materials, Revising the criminal procedure, establishing a </a:t>
            </a:r>
            <a:r>
              <a:rPr lang="en-US" sz="1800" i="1" dirty="0"/>
              <a:t>Novum </a:t>
            </a:r>
            <a:r>
              <a:rPr lang="en-US" sz="1800" dirty="0"/>
              <a:t> and reaching the </a:t>
            </a:r>
            <a:r>
              <a:rPr lang="en-US" sz="1800" i="1" dirty="0"/>
              <a:t>Novum criteria</a:t>
            </a:r>
            <a:endParaRPr lang="en-US" sz="1800" dirty="0"/>
          </a:p>
          <a:p>
            <a:pPr marL="0" indent="0">
              <a:buNone/>
            </a:pPr>
            <a:endParaRPr lang="en-US" sz="1800" dirty="0"/>
          </a:p>
          <a:p>
            <a:pPr marL="0" indent="0">
              <a:buNone/>
            </a:pPr>
            <a:r>
              <a:rPr lang="en-US" sz="1800" b="1" dirty="0"/>
              <a:t>European Influence: </a:t>
            </a:r>
            <a:r>
              <a:rPr lang="en-US" sz="1800" dirty="0"/>
              <a:t>Croatia's EU accession process and the influence of European Court of Human Rights jurisprudence have driven additional reforms in the CCP related to the utilization and storage of DNA materials</a:t>
            </a:r>
          </a:p>
          <a:p>
            <a:pPr marL="0" indent="0">
              <a:buNone/>
            </a:pPr>
            <a:endParaRPr lang="en-US" sz="1800" dirty="0"/>
          </a:p>
          <a:p>
            <a:pPr marL="0" indent="0">
              <a:buNone/>
            </a:pPr>
            <a:r>
              <a:rPr lang="en-US" sz="1800" b="1" dirty="0"/>
              <a:t>High Novum Threshold: </a:t>
            </a:r>
            <a:r>
              <a:rPr lang="en-US" sz="1800" dirty="0"/>
              <a:t>The practical application of the novum threshold required for successful revision cases is exceedingly challenging. </a:t>
            </a:r>
          </a:p>
        </p:txBody>
      </p:sp>
    </p:spTree>
    <p:extLst>
      <p:ext uri="{BB962C8B-B14F-4D97-AF65-F5344CB8AC3E}">
        <p14:creationId xmlns:p14="http://schemas.microsoft.com/office/powerpoint/2010/main" val="22334254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TotalTime>
  <Words>1428</Words>
  <Application>Microsoft Office PowerPoint</Application>
  <PresentationFormat>Widescreen</PresentationFormat>
  <Paragraphs>129</Paragraphs>
  <Slides>27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Meiryo</vt:lpstr>
      <vt:lpstr>Aharoni</vt:lpstr>
      <vt:lpstr>Aptos Black</vt:lpstr>
      <vt:lpstr>Arial</vt:lpstr>
      <vt:lpstr>Calibri</vt:lpstr>
      <vt:lpstr>Calibri Light</vt:lpstr>
      <vt:lpstr>FSBrabo</vt:lpstr>
      <vt:lpstr>Söhne</vt:lpstr>
      <vt:lpstr>Times New Roman</vt:lpstr>
      <vt:lpstr>Office Theme</vt:lpstr>
      <vt:lpstr>Identification and Protection of Wrongfully Convicted Persons as Special Type of Victims in Criminal and Misdemeanor Procedure in Croatia</vt:lpstr>
      <vt:lpstr>Have you ever been wrongfully convicted for a misdemeanor?</vt:lpstr>
      <vt:lpstr>Have you ever been wrongfully convicted for a crime?</vt:lpstr>
      <vt:lpstr>Have you heard of someone being innocently convicted?</vt:lpstr>
      <vt:lpstr>Do you think Wrongfully convicted people should be classified as a special type of victims??</vt:lpstr>
      <vt:lpstr>About the Project</vt:lpstr>
      <vt:lpstr>About the Project</vt:lpstr>
      <vt:lpstr>Empirical Methods</vt:lpstr>
      <vt:lpstr>What we are up against</vt:lpstr>
      <vt:lpstr>Legalities</vt:lpstr>
      <vt:lpstr>Identification of Wrongful Convicted persons</vt:lpstr>
      <vt:lpstr>How to identify</vt:lpstr>
      <vt:lpstr>Causes of Wrongful Convictions in Croatia </vt:lpstr>
      <vt:lpstr>False Confessions</vt:lpstr>
      <vt:lpstr>Faulty DNA Expertise and Treatment</vt:lpstr>
      <vt:lpstr>ECtHR and Treatment of DNA</vt:lpstr>
      <vt:lpstr>Plea - Bargain</vt:lpstr>
      <vt:lpstr>Retrial and Establishing a Novum</vt:lpstr>
      <vt:lpstr>Types of Revision:  </vt:lpstr>
      <vt:lpstr>Practical Aspects in Revision of Proceedings</vt:lpstr>
      <vt:lpstr>Practical Aspects in Revision of Proceedings</vt:lpstr>
      <vt:lpstr>Types of Revision - Croatia:  </vt:lpstr>
      <vt:lpstr>Revision Commissions – something to think about:  </vt:lpstr>
      <vt:lpstr>Rights of the Wrongfully convicted</vt:lpstr>
      <vt:lpstr>Flagged Cases </vt:lpstr>
      <vt:lpstr>Recommendations</vt:lpstr>
      <vt:lpstr>Thank you for your attention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Identification and Protection of Wrongfully Convicted Persons as Special Type of Victims in Croatia</dc:title>
  <dc:creator>Andrej Bozinovski</dc:creator>
  <cp:lastModifiedBy>Andrej Bozinovski</cp:lastModifiedBy>
  <cp:revision>11</cp:revision>
  <dcterms:created xsi:type="dcterms:W3CDTF">2023-09-08T05:41:59Z</dcterms:created>
  <dcterms:modified xsi:type="dcterms:W3CDTF">2023-09-08T11:43:00Z</dcterms:modified>
</cp:coreProperties>
</file>